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notesSlides/notesSlide1.xml" ContentType="application/vnd.openxmlformats-officedocument.presentationml.notesSlide+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notesSlides/notesSlide2.xml" ContentType="application/vnd.openxmlformats-officedocument.presentationml.notesSlide+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0"/>
  </p:notesMasterIdLst>
  <p:sldIdLst>
    <p:sldId id="14998699" r:id="rId2"/>
    <p:sldId id="14998703" r:id="rId3"/>
    <p:sldId id="14998819" r:id="rId4"/>
    <p:sldId id="14998704" r:id="rId5"/>
    <p:sldId id="14998820" r:id="rId6"/>
    <p:sldId id="14998821" r:id="rId7"/>
    <p:sldId id="14998822" r:id="rId8"/>
    <p:sldId id="14998705" r:id="rId9"/>
    <p:sldId id="14998832" r:id="rId10"/>
    <p:sldId id="14998716" r:id="rId11"/>
    <p:sldId id="14998824" r:id="rId12"/>
    <p:sldId id="14998717" r:id="rId13"/>
    <p:sldId id="14998826" r:id="rId14"/>
    <p:sldId id="14998718" r:id="rId15"/>
    <p:sldId id="14998827" r:id="rId16"/>
    <p:sldId id="14998719" r:id="rId17"/>
    <p:sldId id="14998828" r:id="rId18"/>
    <p:sldId id="14998720" r:id="rId19"/>
    <p:sldId id="14998829" r:id="rId20"/>
    <p:sldId id="14998721" r:id="rId21"/>
    <p:sldId id="14998830" r:id="rId22"/>
    <p:sldId id="14998722" r:id="rId23"/>
    <p:sldId id="14998831" r:id="rId24"/>
    <p:sldId id="14998706" r:id="rId25"/>
    <p:sldId id="14998833" r:id="rId26"/>
    <p:sldId id="14998727" r:id="rId27"/>
    <p:sldId id="14998835" r:id="rId28"/>
    <p:sldId id="14998728" r:id="rId29"/>
    <p:sldId id="14998847" r:id="rId30"/>
    <p:sldId id="14999090" r:id="rId31"/>
    <p:sldId id="14999093" r:id="rId32"/>
    <p:sldId id="14999092" r:id="rId33"/>
    <p:sldId id="14999091" r:id="rId34"/>
    <p:sldId id="14998729" r:id="rId35"/>
    <p:sldId id="14998836" r:id="rId36"/>
    <p:sldId id="14998848" r:id="rId37"/>
    <p:sldId id="14998849" r:id="rId38"/>
    <p:sldId id="14998850" r:id="rId39"/>
    <p:sldId id="14998851" r:id="rId40"/>
    <p:sldId id="14998852" r:id="rId41"/>
    <p:sldId id="14998853" r:id="rId42"/>
    <p:sldId id="14998854" r:id="rId43"/>
    <p:sldId id="14998730" r:id="rId44"/>
    <p:sldId id="14999094" r:id="rId45"/>
    <p:sldId id="14998707" r:id="rId46"/>
    <p:sldId id="14998862" r:id="rId47"/>
    <p:sldId id="14998735" r:id="rId48"/>
    <p:sldId id="14998863" r:id="rId49"/>
    <p:sldId id="14998736" r:id="rId50"/>
    <p:sldId id="14998864" r:id="rId51"/>
    <p:sldId id="14998737" r:id="rId52"/>
    <p:sldId id="14998865" r:id="rId53"/>
    <p:sldId id="14998934" r:id="rId54"/>
    <p:sldId id="14998738" r:id="rId55"/>
    <p:sldId id="14998866" r:id="rId56"/>
    <p:sldId id="14999052" r:id="rId57"/>
    <p:sldId id="14999053" r:id="rId58"/>
    <p:sldId id="14998739" r:id="rId59"/>
    <p:sldId id="14999055" r:id="rId60"/>
    <p:sldId id="14998867" r:id="rId61"/>
    <p:sldId id="14999056" r:id="rId62"/>
    <p:sldId id="14998740" r:id="rId63"/>
    <p:sldId id="14999057" r:id="rId64"/>
    <p:sldId id="14998951" r:id="rId65"/>
    <p:sldId id="14998741" r:id="rId66"/>
    <p:sldId id="14998869" r:id="rId67"/>
    <p:sldId id="14998742" r:id="rId68"/>
    <p:sldId id="14998870" r:id="rId69"/>
    <p:sldId id="14998955" r:id="rId70"/>
    <p:sldId id="14998743" r:id="rId71"/>
    <p:sldId id="14999058" r:id="rId72"/>
    <p:sldId id="14998956" r:id="rId73"/>
    <p:sldId id="14998958" r:id="rId74"/>
    <p:sldId id="14999059" r:id="rId75"/>
    <p:sldId id="14998960" r:id="rId76"/>
    <p:sldId id="14998744" r:id="rId77"/>
    <p:sldId id="14999060" r:id="rId78"/>
    <p:sldId id="14999061" r:id="rId79"/>
    <p:sldId id="14998745" r:id="rId80"/>
    <p:sldId id="14998873" r:id="rId81"/>
    <p:sldId id="14998746" r:id="rId82"/>
    <p:sldId id="14999062" r:id="rId83"/>
    <p:sldId id="14998962" r:id="rId84"/>
    <p:sldId id="14998747" r:id="rId85"/>
    <p:sldId id="14998963" r:id="rId86"/>
    <p:sldId id="14999063" r:id="rId87"/>
    <p:sldId id="14999064" r:id="rId88"/>
    <p:sldId id="14999065" r:id="rId89"/>
    <p:sldId id="14999066" r:id="rId90"/>
    <p:sldId id="14999067" r:id="rId91"/>
    <p:sldId id="14999068" r:id="rId92"/>
    <p:sldId id="14998748" r:id="rId93"/>
    <p:sldId id="14998876" r:id="rId94"/>
    <p:sldId id="14998975" r:id="rId95"/>
    <p:sldId id="14999069" r:id="rId96"/>
    <p:sldId id="14999070" r:id="rId97"/>
    <p:sldId id="14999071" r:id="rId98"/>
    <p:sldId id="14999072" r:id="rId99"/>
    <p:sldId id="14999073" r:id="rId100"/>
    <p:sldId id="14999075" r:id="rId101"/>
    <p:sldId id="14999074" r:id="rId102"/>
    <p:sldId id="14999076" r:id="rId103"/>
    <p:sldId id="14999077" r:id="rId104"/>
    <p:sldId id="14998749" r:id="rId105"/>
    <p:sldId id="14998877" r:id="rId106"/>
    <p:sldId id="14998750" r:id="rId107"/>
    <p:sldId id="14999078" r:id="rId108"/>
    <p:sldId id="14998878" r:id="rId109"/>
    <p:sldId id="14998751" r:id="rId110"/>
    <p:sldId id="14999080" r:id="rId111"/>
    <p:sldId id="14998752" r:id="rId112"/>
    <p:sldId id="14998880" r:id="rId113"/>
    <p:sldId id="14998753" r:id="rId114"/>
    <p:sldId id="14998881" r:id="rId115"/>
    <p:sldId id="14999081" r:id="rId116"/>
    <p:sldId id="14999082" r:id="rId117"/>
    <p:sldId id="14999083" r:id="rId118"/>
    <p:sldId id="14999085" r:id="rId119"/>
    <p:sldId id="14999086" r:id="rId120"/>
    <p:sldId id="14999087" r:id="rId121"/>
    <p:sldId id="14999088" r:id="rId122"/>
    <p:sldId id="14999089" r:id="rId123"/>
    <p:sldId id="14999084" r:id="rId124"/>
    <p:sldId id="14999006" r:id="rId125"/>
    <p:sldId id="14998708" r:id="rId126"/>
    <p:sldId id="14998933" r:id="rId127"/>
    <p:sldId id="14998758" r:id="rId128"/>
    <p:sldId id="14998932" r:id="rId129"/>
    <p:sldId id="14998759" r:id="rId130"/>
    <p:sldId id="14998931" r:id="rId131"/>
    <p:sldId id="14998760" r:id="rId132"/>
    <p:sldId id="14999007" r:id="rId133"/>
    <p:sldId id="14998930" r:id="rId134"/>
    <p:sldId id="14998761" r:id="rId135"/>
    <p:sldId id="14998929" r:id="rId136"/>
    <p:sldId id="14999095" r:id="rId137"/>
    <p:sldId id="14999096" r:id="rId138"/>
    <p:sldId id="14999097" r:id="rId139"/>
    <p:sldId id="14999098" r:id="rId140"/>
    <p:sldId id="14999099" r:id="rId141"/>
    <p:sldId id="14998762" r:id="rId142"/>
    <p:sldId id="14999018" r:id="rId143"/>
    <p:sldId id="14999100" r:id="rId144"/>
    <p:sldId id="14999101" r:id="rId145"/>
    <p:sldId id="14999102" r:id="rId146"/>
    <p:sldId id="14999103" r:id="rId147"/>
    <p:sldId id="14999104" r:id="rId148"/>
    <p:sldId id="14999105" r:id="rId149"/>
    <p:sldId id="14998763" r:id="rId150"/>
    <p:sldId id="14998927" r:id="rId151"/>
    <p:sldId id="14999106" r:id="rId152"/>
    <p:sldId id="14998764" r:id="rId153"/>
    <p:sldId id="14999023" r:id="rId154"/>
    <p:sldId id="14998765" r:id="rId155"/>
    <p:sldId id="14998925" r:id="rId156"/>
    <p:sldId id="14998766" r:id="rId157"/>
    <p:sldId id="14998924" r:id="rId158"/>
    <p:sldId id="14998767" r:id="rId159"/>
    <p:sldId id="14999107" r:id="rId160"/>
    <p:sldId id="14999025" r:id="rId161"/>
    <p:sldId id="14999108" r:id="rId162"/>
    <p:sldId id="14999027" r:id="rId163"/>
    <p:sldId id="14998768" r:id="rId164"/>
    <p:sldId id="14998922" r:id="rId165"/>
    <p:sldId id="14998769" r:id="rId166"/>
    <p:sldId id="14998921" r:id="rId167"/>
    <p:sldId id="14999109" r:id="rId168"/>
    <p:sldId id="14998770" r:id="rId169"/>
    <p:sldId id="14999110" r:id="rId170"/>
    <p:sldId id="14998920" r:id="rId171"/>
    <p:sldId id="14998771" r:id="rId172"/>
    <p:sldId id="14998919" r:id="rId173"/>
    <p:sldId id="14998709" r:id="rId174"/>
    <p:sldId id="14998918" r:id="rId175"/>
    <p:sldId id="14998776" r:id="rId176"/>
    <p:sldId id="14998917" r:id="rId177"/>
    <p:sldId id="14999111" r:id="rId178"/>
    <p:sldId id="14999031" r:id="rId179"/>
    <p:sldId id="14998777" r:id="rId180"/>
    <p:sldId id="14999112" r:id="rId181"/>
    <p:sldId id="14999113" r:id="rId182"/>
    <p:sldId id="14999114" r:id="rId183"/>
    <p:sldId id="14999115" r:id="rId184"/>
    <p:sldId id="14999116" r:id="rId185"/>
    <p:sldId id="14998778" r:id="rId186"/>
    <p:sldId id="14998915" r:id="rId187"/>
    <p:sldId id="14998779" r:id="rId188"/>
    <p:sldId id="14998914" r:id="rId189"/>
    <p:sldId id="14999117" r:id="rId190"/>
    <p:sldId id="14998780" r:id="rId191"/>
    <p:sldId id="14999118" r:id="rId192"/>
    <p:sldId id="14999119" r:id="rId193"/>
    <p:sldId id="14999123" r:id="rId194"/>
    <p:sldId id="14999124" r:id="rId195"/>
    <p:sldId id="14999125" r:id="rId196"/>
    <p:sldId id="14999126" r:id="rId197"/>
    <p:sldId id="14998781" r:id="rId198"/>
    <p:sldId id="14999127" r:id="rId199"/>
    <p:sldId id="14999128" r:id="rId200"/>
    <p:sldId id="14999129" r:id="rId201"/>
    <p:sldId id="14999130" r:id="rId202"/>
    <p:sldId id="14998782" r:id="rId203"/>
    <p:sldId id="14999131" r:id="rId204"/>
    <p:sldId id="14999132" r:id="rId205"/>
    <p:sldId id="14999133" r:id="rId206"/>
    <p:sldId id="14999135" r:id="rId207"/>
    <p:sldId id="14999136" r:id="rId208"/>
    <p:sldId id="14998783" r:id="rId209"/>
    <p:sldId id="14998910" r:id="rId210"/>
    <p:sldId id="14998784" r:id="rId211"/>
    <p:sldId id="14999137" r:id="rId212"/>
    <p:sldId id="14998785" r:id="rId213"/>
    <p:sldId id="14999138" r:id="rId214"/>
    <p:sldId id="14998908" r:id="rId215"/>
    <p:sldId id="14998786" r:id="rId216"/>
    <p:sldId id="14999139" r:id="rId217"/>
    <p:sldId id="14998710" r:id="rId218"/>
    <p:sldId id="14998906" r:id="rId219"/>
    <p:sldId id="14998791" r:id="rId220"/>
    <p:sldId id="14998905" r:id="rId221"/>
    <p:sldId id="14998792" r:id="rId222"/>
    <p:sldId id="14998904" r:id="rId223"/>
    <p:sldId id="14998793" r:id="rId224"/>
    <p:sldId id="14998903" r:id="rId225"/>
    <p:sldId id="14999038" r:id="rId226"/>
    <p:sldId id="14999148" r:id="rId227"/>
    <p:sldId id="14998794" r:id="rId228"/>
    <p:sldId id="14999149" r:id="rId229"/>
    <p:sldId id="14999150" r:id="rId230"/>
    <p:sldId id="14999040" r:id="rId231"/>
    <p:sldId id="14998795" r:id="rId232"/>
    <p:sldId id="14999151" r:id="rId233"/>
    <p:sldId id="14999153" r:id="rId234"/>
    <p:sldId id="14999154" r:id="rId235"/>
    <p:sldId id="14999155" r:id="rId236"/>
    <p:sldId id="14998796" r:id="rId237"/>
    <p:sldId id="14999156" r:id="rId238"/>
    <p:sldId id="14999157" r:id="rId239"/>
    <p:sldId id="14998797" r:id="rId240"/>
    <p:sldId id="14998899" r:id="rId241"/>
    <p:sldId id="14998798" r:id="rId242"/>
    <p:sldId id="14998898" r:id="rId243"/>
    <p:sldId id="14998799" r:id="rId244"/>
    <p:sldId id="14999158" r:id="rId245"/>
    <p:sldId id="14999159" r:id="rId246"/>
    <p:sldId id="14998800" r:id="rId247"/>
    <p:sldId id="14999160" r:id="rId248"/>
    <p:sldId id="14998801" r:id="rId249"/>
    <p:sldId id="14998895" r:id="rId250"/>
    <p:sldId id="14999161" r:id="rId251"/>
    <p:sldId id="14999162" r:id="rId252"/>
    <p:sldId id="14999163" r:id="rId253"/>
    <p:sldId id="14999164" r:id="rId254"/>
    <p:sldId id="14998802" r:id="rId255"/>
    <p:sldId id="14998894" r:id="rId256"/>
    <p:sldId id="14998803" r:id="rId257"/>
    <p:sldId id="14998893" r:id="rId258"/>
    <p:sldId id="14998804" r:id="rId259"/>
    <p:sldId id="14999166" r:id="rId260"/>
    <p:sldId id="14998805" r:id="rId261"/>
    <p:sldId id="14999167" r:id="rId262"/>
    <p:sldId id="14998806" r:id="rId263"/>
    <p:sldId id="14998890" r:id="rId264"/>
    <p:sldId id="14999168" r:id="rId265"/>
    <p:sldId id="14999169" r:id="rId266"/>
    <p:sldId id="14999170" r:id="rId267"/>
    <p:sldId id="14999171" r:id="rId268"/>
    <p:sldId id="14999173" r:id="rId269"/>
    <p:sldId id="14998807" r:id="rId270"/>
    <p:sldId id="14998889" r:id="rId271"/>
    <p:sldId id="14999175" r:id="rId272"/>
    <p:sldId id="14999176" r:id="rId273"/>
    <p:sldId id="14998711" r:id="rId274"/>
    <p:sldId id="14998888" r:id="rId275"/>
    <p:sldId id="14998812" r:id="rId276"/>
    <p:sldId id="14998887" r:id="rId277"/>
    <p:sldId id="14998813" r:id="rId278"/>
    <p:sldId id="14999140" r:id="rId279"/>
    <p:sldId id="14998814" r:id="rId280"/>
    <p:sldId id="14999142" r:id="rId281"/>
    <p:sldId id="14998815" r:id="rId282"/>
    <p:sldId id="14999143" r:id="rId283"/>
    <p:sldId id="14998816" r:id="rId284"/>
    <p:sldId id="14999145" r:id="rId285"/>
    <p:sldId id="14998817" r:id="rId286"/>
    <p:sldId id="14999146" r:id="rId287"/>
    <p:sldId id="14998818" r:id="rId288"/>
    <p:sldId id="14999147" r:id="rId289"/>
  </p:sldIdLst>
  <p:sldSz cx="12192000" cy="6858000"/>
  <p:notesSz cx="6858000" cy="9144000"/>
  <p:custDataLst>
    <p:tags r:id="rId2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5"/>
            <p14:sldId id="14998728"/>
            <p14:sldId id="14998847"/>
            <p14:sldId id="14999090"/>
            <p14:sldId id="14999093"/>
            <p14:sldId id="14999092"/>
            <p14:sldId id="14999091"/>
            <p14:sldId id="14998729"/>
            <p14:sldId id="14998836"/>
            <p14:sldId id="14998848"/>
            <p14:sldId id="14998849"/>
            <p14:sldId id="14998850"/>
            <p14:sldId id="14998851"/>
            <p14:sldId id="14998852"/>
            <p14:sldId id="14998853"/>
            <p14:sldId id="14998854"/>
            <p14:sldId id="14998730"/>
            <p14:sldId id="14999094"/>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95"/>
            <p14:sldId id="14999096"/>
            <p14:sldId id="14999097"/>
            <p14:sldId id="14999098"/>
            <p14:sldId id="14999099"/>
            <p14:sldId id="14998762"/>
            <p14:sldId id="14999018"/>
            <p14:sldId id="14999100"/>
            <p14:sldId id="14999101"/>
            <p14:sldId id="14999102"/>
            <p14:sldId id="14999103"/>
            <p14:sldId id="14999104"/>
            <p14:sldId id="14999105"/>
            <p14:sldId id="14998763"/>
            <p14:sldId id="14998927"/>
            <p14:sldId id="14999106"/>
            <p14:sldId id="14998764"/>
            <p14:sldId id="14999023"/>
            <p14:sldId id="14998765"/>
            <p14:sldId id="14998925"/>
            <p14:sldId id="14998766"/>
            <p14:sldId id="14998924"/>
            <p14:sldId id="14998767"/>
            <p14:sldId id="14999107"/>
            <p14:sldId id="14999025"/>
            <p14:sldId id="14999108"/>
            <p14:sldId id="14999027"/>
            <p14:sldId id="14998768"/>
            <p14:sldId id="14998922"/>
            <p14:sldId id="14998769"/>
            <p14:sldId id="14998921"/>
            <p14:sldId id="14999109"/>
            <p14:sldId id="14998770"/>
            <p14:sldId id="14999110"/>
            <p14:sldId id="14998920"/>
            <p14:sldId id="14998771"/>
            <p14:sldId id="14998919"/>
          </p14:sldIdLst>
        </p14:section>
        <p14:section name="6 Task3 Embodied Agent" id="{49AFBE4A-4023-48EA-860C-8A407BE84EE1}">
          <p14:sldIdLst>
            <p14:sldId id="14998709"/>
            <p14:sldId id="14998918"/>
            <p14:sldId id="14998776"/>
            <p14:sldId id="14998917"/>
            <p14:sldId id="14999111"/>
            <p14:sldId id="14999031"/>
            <p14:sldId id="14998777"/>
            <p14:sldId id="14999112"/>
            <p14:sldId id="14999113"/>
            <p14:sldId id="14999114"/>
            <p14:sldId id="14999115"/>
            <p14:sldId id="14999116"/>
            <p14:sldId id="14998778"/>
            <p14:sldId id="14998915"/>
            <p14:sldId id="14998779"/>
            <p14:sldId id="14998914"/>
            <p14:sldId id="14999117"/>
            <p14:sldId id="14998780"/>
            <p14:sldId id="14999118"/>
            <p14:sldId id="14999119"/>
            <p14:sldId id="14999123"/>
            <p14:sldId id="14999124"/>
            <p14:sldId id="14999125"/>
            <p14:sldId id="14999126"/>
            <p14:sldId id="14998781"/>
            <p14:sldId id="14999127"/>
            <p14:sldId id="14999128"/>
            <p14:sldId id="14999129"/>
            <p14:sldId id="14999130"/>
            <p14:sldId id="14998782"/>
            <p14:sldId id="14999131"/>
            <p14:sldId id="14999132"/>
            <p14:sldId id="14999133"/>
            <p14:sldId id="14999135"/>
            <p14:sldId id="14999136"/>
            <p14:sldId id="14998783"/>
            <p14:sldId id="14998910"/>
            <p14:sldId id="14998784"/>
            <p14:sldId id="14999137"/>
            <p14:sldId id="14998785"/>
            <p14:sldId id="14999138"/>
            <p14:sldId id="14998908"/>
            <p14:sldId id="14998786"/>
            <p14:sldId id="14999139"/>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148"/>
            <p14:sldId id="14998794"/>
            <p14:sldId id="14999149"/>
            <p14:sldId id="14999150"/>
            <p14:sldId id="14999040"/>
            <p14:sldId id="14998795"/>
            <p14:sldId id="14999151"/>
            <p14:sldId id="14999153"/>
            <p14:sldId id="14999154"/>
            <p14:sldId id="14999155"/>
            <p14:sldId id="14998796"/>
            <p14:sldId id="14999156"/>
            <p14:sldId id="14999157"/>
            <p14:sldId id="14998797"/>
            <p14:sldId id="14998899"/>
            <p14:sldId id="14998798"/>
            <p14:sldId id="14998898"/>
            <p14:sldId id="14998799"/>
            <p14:sldId id="14999158"/>
            <p14:sldId id="14999159"/>
            <p14:sldId id="14998800"/>
            <p14:sldId id="14999160"/>
            <p14:sldId id="14998801"/>
            <p14:sldId id="14998895"/>
            <p14:sldId id="14999161"/>
            <p14:sldId id="14999162"/>
            <p14:sldId id="14999163"/>
            <p14:sldId id="14999164"/>
            <p14:sldId id="14998802"/>
            <p14:sldId id="14998894"/>
            <p14:sldId id="14998803"/>
            <p14:sldId id="14998893"/>
            <p14:sldId id="14998804"/>
            <p14:sldId id="14999166"/>
            <p14:sldId id="14998805"/>
            <p14:sldId id="14999167"/>
            <p14:sldId id="14998806"/>
            <p14:sldId id="14998890"/>
            <p14:sldId id="14999168"/>
            <p14:sldId id="14999169"/>
            <p14:sldId id="14999170"/>
            <p14:sldId id="14999171"/>
            <p14:sldId id="14999173"/>
            <p14:sldId id="14998807"/>
            <p14:sldId id="14998889"/>
            <p14:sldId id="14999175"/>
            <p14:sldId id="14999176"/>
          </p14:sldIdLst>
        </p14:section>
        <p14:section name="8 Challenges and Future Directions" id="{BFE21672-ABEF-4DFC-9DA1-35EADA956488}">
          <p14:sldIdLst>
            <p14:sldId id="14998711"/>
            <p14:sldId id="14998888"/>
            <p14:sldId id="14998812"/>
            <p14:sldId id="14998887"/>
            <p14:sldId id="14998813"/>
            <p14:sldId id="14999140"/>
            <p14:sldId id="14998814"/>
            <p14:sldId id="14999142"/>
            <p14:sldId id="14998815"/>
            <p14:sldId id="14999143"/>
            <p14:sldId id="14998816"/>
            <p14:sldId id="14999145"/>
            <p14:sldId id="14998817"/>
            <p14:sldId id="14999146"/>
            <p14:sldId id="14998818"/>
            <p14:sldId id="149991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88" autoAdjust="0"/>
    <p:restoredTop sz="96678" autoAdjust="0"/>
  </p:normalViewPr>
  <p:slideViewPr>
    <p:cSldViewPr snapToGrid="0">
      <p:cViewPr varScale="1">
        <p:scale>
          <a:sx n="117" d="100"/>
          <a:sy n="117" d="100"/>
        </p:scale>
        <p:origin x="115"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gs" Target="tags/tag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9/29/2024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94B6657-2932-42B7-B000-868DA8BB0ABA}" type="slidenum">
              <a:rPr lang="en-US" smtClean="0"/>
              <a:t>264</a:t>
            </a:fld>
            <a:endParaRPr lang="en-US"/>
          </a:p>
        </p:txBody>
      </p:sp>
    </p:spTree>
    <p:extLst>
      <p:ext uri="{BB962C8B-B14F-4D97-AF65-F5344CB8AC3E}">
        <p14:creationId xmlns:p14="http://schemas.microsoft.com/office/powerpoint/2010/main" val="162143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94B6657-2932-42B7-B000-868DA8BB0ABA}" type="slidenum">
              <a:rPr lang="en-US" smtClean="0"/>
              <a:t>271</a:t>
            </a:fld>
            <a:endParaRPr lang="en-US"/>
          </a:p>
        </p:txBody>
      </p:sp>
    </p:spTree>
    <p:extLst>
      <p:ext uri="{BB962C8B-B14F-4D97-AF65-F5344CB8AC3E}">
        <p14:creationId xmlns:p14="http://schemas.microsoft.com/office/powerpoint/2010/main" val="336499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slideLayout" Target="../slideLayouts/slideLayout6.xml"/><Relationship Id="rId3" Type="http://schemas.openxmlformats.org/officeDocument/2006/relationships/tags" Target="../tags/tag94.xml"/><Relationship Id="rId21" Type="http://schemas.openxmlformats.org/officeDocument/2006/relationships/tags" Target="../tags/tag112.xml"/><Relationship Id="rId34" Type="http://schemas.openxmlformats.org/officeDocument/2006/relationships/oleObject" Target="../embeddings/oleObject9.bin"/><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slide" Target="slide10.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slide" Target="slide18.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32" Type="http://schemas.openxmlformats.org/officeDocument/2006/relationships/slide" Target="slide12.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slide" Target="slide20.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slide" Target="slide14.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99.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12.png"/><Relationship Id="rId3" Type="http://schemas.openxmlformats.org/officeDocument/2006/relationships/tags" Target="../tags/tag1049.xml"/><Relationship Id="rId7" Type="http://schemas.openxmlformats.org/officeDocument/2006/relationships/slideLayout" Target="../slideLayouts/slideLayout2.xml"/><Relationship Id="rId12" Type="http://schemas.openxmlformats.org/officeDocument/2006/relationships/image" Target="../media/image111.png"/><Relationship Id="rId2" Type="http://schemas.openxmlformats.org/officeDocument/2006/relationships/tags" Target="../tags/tag1048.xml"/><Relationship Id="rId1" Type="http://schemas.openxmlformats.org/officeDocument/2006/relationships/tags" Target="../tags/tag1047.xml"/><Relationship Id="rId6" Type="http://schemas.openxmlformats.org/officeDocument/2006/relationships/tags" Target="../tags/tag1052.xml"/><Relationship Id="rId11" Type="http://schemas.openxmlformats.org/officeDocument/2006/relationships/hyperlink" Target="https://arxiv.org/pdf/2304.03047" TargetMode="External"/><Relationship Id="rId5" Type="http://schemas.openxmlformats.org/officeDocument/2006/relationships/tags" Target="../tags/tag1051.xml"/><Relationship Id="rId10" Type="http://schemas.openxmlformats.org/officeDocument/2006/relationships/hyperlink" Target="https://arxiv.org/pdf/2203.02764" TargetMode="External"/><Relationship Id="rId4" Type="http://schemas.openxmlformats.org/officeDocument/2006/relationships/tags" Target="../tags/tag1050.xml"/><Relationship Id="rId9" Type="http://schemas.openxmlformats.org/officeDocument/2006/relationships/image" Target="../media/image18.e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14.png"/><Relationship Id="rId3" Type="http://schemas.openxmlformats.org/officeDocument/2006/relationships/tags" Target="../tags/tag1055.xml"/><Relationship Id="rId7" Type="http://schemas.openxmlformats.org/officeDocument/2006/relationships/slideLayout" Target="../slideLayouts/slideLayout2.xml"/><Relationship Id="rId12" Type="http://schemas.openxmlformats.org/officeDocument/2006/relationships/image" Target="../media/image113.png"/><Relationship Id="rId2" Type="http://schemas.openxmlformats.org/officeDocument/2006/relationships/tags" Target="../tags/tag1054.xml"/><Relationship Id="rId1" Type="http://schemas.openxmlformats.org/officeDocument/2006/relationships/tags" Target="../tags/tag1053.xml"/><Relationship Id="rId6" Type="http://schemas.openxmlformats.org/officeDocument/2006/relationships/tags" Target="../tags/tag1058.xml"/><Relationship Id="rId11" Type="http://schemas.openxmlformats.org/officeDocument/2006/relationships/hyperlink" Target="https://arxiv.org/pdf/2404.01943" TargetMode="External"/><Relationship Id="rId5" Type="http://schemas.openxmlformats.org/officeDocument/2006/relationships/tags" Target="../tags/tag1057.xml"/><Relationship Id="rId10" Type="http://schemas.openxmlformats.org/officeDocument/2006/relationships/hyperlink" Target="https://arxiv.org/pdf/2107.07201" TargetMode="External"/><Relationship Id="rId4" Type="http://schemas.openxmlformats.org/officeDocument/2006/relationships/tags" Target="../tags/tag1056.xml"/><Relationship Id="rId9" Type="http://schemas.openxmlformats.org/officeDocument/2006/relationships/image" Target="../media/image18.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116.png"/><Relationship Id="rId3" Type="http://schemas.openxmlformats.org/officeDocument/2006/relationships/tags" Target="../tags/tag1061.xml"/><Relationship Id="rId7" Type="http://schemas.openxmlformats.org/officeDocument/2006/relationships/slideLayout" Target="../slideLayouts/slideLayout2.xml"/><Relationship Id="rId12" Type="http://schemas.openxmlformats.org/officeDocument/2006/relationships/image" Target="../media/image115.png"/><Relationship Id="rId2" Type="http://schemas.openxmlformats.org/officeDocument/2006/relationships/tags" Target="../tags/tag1060.xml"/><Relationship Id="rId1" Type="http://schemas.openxmlformats.org/officeDocument/2006/relationships/tags" Target="../tags/tag1059.xml"/><Relationship Id="rId6" Type="http://schemas.openxmlformats.org/officeDocument/2006/relationships/tags" Target="../tags/tag1064.xml"/><Relationship Id="rId11" Type="http://schemas.openxmlformats.org/officeDocument/2006/relationships/hyperlink" Target="https://arxiv.org/pdf/2308.10141" TargetMode="External"/><Relationship Id="rId5" Type="http://schemas.openxmlformats.org/officeDocument/2006/relationships/tags" Target="../tags/tag1063.xml"/><Relationship Id="rId10" Type="http://schemas.openxmlformats.org/officeDocument/2006/relationships/hyperlink" Target="https://arxiv.org/pdf/1803.07729" TargetMode="External"/><Relationship Id="rId4" Type="http://schemas.openxmlformats.org/officeDocument/2006/relationships/tags" Target="../tags/tag1062.xml"/><Relationship Id="rId9" Type="http://schemas.openxmlformats.org/officeDocument/2006/relationships/image" Target="../media/image18.e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18.png"/><Relationship Id="rId3" Type="http://schemas.openxmlformats.org/officeDocument/2006/relationships/tags" Target="../tags/tag1067.xml"/><Relationship Id="rId7" Type="http://schemas.openxmlformats.org/officeDocument/2006/relationships/slideLayout" Target="../slideLayouts/slideLayout2.xml"/><Relationship Id="rId12" Type="http://schemas.openxmlformats.org/officeDocument/2006/relationships/image" Target="../media/image117.png"/><Relationship Id="rId2" Type="http://schemas.openxmlformats.org/officeDocument/2006/relationships/tags" Target="../tags/tag1066.xml"/><Relationship Id="rId1" Type="http://schemas.openxmlformats.org/officeDocument/2006/relationships/tags" Target="../tags/tag1065.xml"/><Relationship Id="rId6" Type="http://schemas.openxmlformats.org/officeDocument/2006/relationships/tags" Target="../tags/tag1070.xml"/><Relationship Id="rId11" Type="http://schemas.openxmlformats.org/officeDocument/2006/relationships/hyperlink" Target="https://arxiv.org/pdf/2310.10822" TargetMode="External"/><Relationship Id="rId5" Type="http://schemas.openxmlformats.org/officeDocument/2006/relationships/tags" Target="../tags/tag1069.xml"/><Relationship Id="rId10" Type="http://schemas.openxmlformats.org/officeDocument/2006/relationships/hyperlink" Target="https://arxiv.org/pdf/2308.09387" TargetMode="External"/><Relationship Id="rId4" Type="http://schemas.openxmlformats.org/officeDocument/2006/relationships/tags" Target="../tags/tag1068.xml"/><Relationship Id="rId9" Type="http://schemas.openxmlformats.org/officeDocument/2006/relationships/image" Target="../media/image18.emf"/></Relationships>
</file>

<file path=ppt/slides/_rels/slide104.xml.rels><?xml version="1.0" encoding="UTF-8" standalone="yes"?>
<Relationships xmlns="http://schemas.openxmlformats.org/package/2006/relationships"><Relationship Id="rId13" Type="http://schemas.openxmlformats.org/officeDocument/2006/relationships/tags" Target="../tags/tag1083.xml"/><Relationship Id="rId18" Type="http://schemas.openxmlformats.org/officeDocument/2006/relationships/tags" Target="../tags/tag1088.xml"/><Relationship Id="rId26" Type="http://schemas.openxmlformats.org/officeDocument/2006/relationships/tags" Target="../tags/tag1096.xml"/><Relationship Id="rId39" Type="http://schemas.openxmlformats.org/officeDocument/2006/relationships/slide" Target="slide49.xml"/><Relationship Id="rId21" Type="http://schemas.openxmlformats.org/officeDocument/2006/relationships/tags" Target="../tags/tag1091.xml"/><Relationship Id="rId34" Type="http://schemas.openxmlformats.org/officeDocument/2006/relationships/slide" Target="slide109.xml"/><Relationship Id="rId7" Type="http://schemas.openxmlformats.org/officeDocument/2006/relationships/tags" Target="../tags/tag1077.xml"/><Relationship Id="rId12" Type="http://schemas.openxmlformats.org/officeDocument/2006/relationships/tags" Target="../tags/tag1082.xml"/><Relationship Id="rId17" Type="http://schemas.openxmlformats.org/officeDocument/2006/relationships/tags" Target="../tags/tag1087.xml"/><Relationship Id="rId25" Type="http://schemas.openxmlformats.org/officeDocument/2006/relationships/tags" Target="../tags/tag1095.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072.xml"/><Relationship Id="rId16" Type="http://schemas.openxmlformats.org/officeDocument/2006/relationships/tags" Target="../tags/tag1086.xml"/><Relationship Id="rId20" Type="http://schemas.openxmlformats.org/officeDocument/2006/relationships/tags" Target="../tags/tag1090.xml"/><Relationship Id="rId29" Type="http://schemas.openxmlformats.org/officeDocument/2006/relationships/tags" Target="../tags/tag1099.xml"/><Relationship Id="rId1" Type="http://schemas.openxmlformats.org/officeDocument/2006/relationships/tags" Target="../tags/tag1071.xml"/><Relationship Id="rId6" Type="http://schemas.openxmlformats.org/officeDocument/2006/relationships/tags" Target="../tags/tag1076.xml"/><Relationship Id="rId11" Type="http://schemas.openxmlformats.org/officeDocument/2006/relationships/tags" Target="../tags/tag1081.xml"/><Relationship Id="rId24" Type="http://schemas.openxmlformats.org/officeDocument/2006/relationships/tags" Target="../tags/tag1094.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075.xml"/><Relationship Id="rId15" Type="http://schemas.openxmlformats.org/officeDocument/2006/relationships/tags" Target="../tags/tag1085.xml"/><Relationship Id="rId23" Type="http://schemas.openxmlformats.org/officeDocument/2006/relationships/tags" Target="../tags/tag1093.xml"/><Relationship Id="rId28" Type="http://schemas.openxmlformats.org/officeDocument/2006/relationships/tags" Target="../tags/tag1098.xml"/><Relationship Id="rId36" Type="http://schemas.openxmlformats.org/officeDocument/2006/relationships/slide" Target="slide104.xml"/><Relationship Id="rId10" Type="http://schemas.openxmlformats.org/officeDocument/2006/relationships/tags" Target="../tags/tag1080.xml"/><Relationship Id="rId19" Type="http://schemas.openxmlformats.org/officeDocument/2006/relationships/tags" Target="../tags/tag1089.xml"/><Relationship Id="rId31" Type="http://schemas.openxmlformats.org/officeDocument/2006/relationships/slideLayout" Target="../slideLayouts/slideLayout6.xml"/><Relationship Id="rId4" Type="http://schemas.openxmlformats.org/officeDocument/2006/relationships/tags" Target="../tags/tag1074.xml"/><Relationship Id="rId9" Type="http://schemas.openxmlformats.org/officeDocument/2006/relationships/tags" Target="../tags/tag1079.xml"/><Relationship Id="rId14" Type="http://schemas.openxmlformats.org/officeDocument/2006/relationships/tags" Target="../tags/tag1084.xml"/><Relationship Id="rId22" Type="http://schemas.openxmlformats.org/officeDocument/2006/relationships/tags" Target="../tags/tag1092.xml"/><Relationship Id="rId27" Type="http://schemas.openxmlformats.org/officeDocument/2006/relationships/tags" Target="../tags/tag1097.xml"/><Relationship Id="rId30" Type="http://schemas.openxmlformats.org/officeDocument/2006/relationships/tags" Target="../tags/tag1100.xml"/><Relationship Id="rId35" Type="http://schemas.openxmlformats.org/officeDocument/2006/relationships/slide" Target="slide106.xml"/><Relationship Id="rId8" Type="http://schemas.openxmlformats.org/officeDocument/2006/relationships/tags" Target="../tags/tag1078.xml"/><Relationship Id="rId3" Type="http://schemas.openxmlformats.org/officeDocument/2006/relationships/tags" Target="../tags/tag1073.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1101.xml"/><Relationship Id="rId5" Type="http://schemas.openxmlformats.org/officeDocument/2006/relationships/image" Target="../media/image119.png"/><Relationship Id="rId4" Type="http://schemas.openxmlformats.org/officeDocument/2006/relationships/image" Target="../media/image18.emf"/></Relationships>
</file>

<file path=ppt/slides/_rels/slide106.xml.rels><?xml version="1.0" encoding="UTF-8" standalone="yes"?>
<Relationships xmlns="http://schemas.openxmlformats.org/package/2006/relationships"><Relationship Id="rId13" Type="http://schemas.openxmlformats.org/officeDocument/2006/relationships/tags" Target="../tags/tag1114.xml"/><Relationship Id="rId18" Type="http://schemas.openxmlformats.org/officeDocument/2006/relationships/tags" Target="../tags/tag1119.xml"/><Relationship Id="rId26" Type="http://schemas.openxmlformats.org/officeDocument/2006/relationships/tags" Target="../tags/tag1127.xml"/><Relationship Id="rId39" Type="http://schemas.openxmlformats.org/officeDocument/2006/relationships/slide" Target="slide49.xml"/><Relationship Id="rId21" Type="http://schemas.openxmlformats.org/officeDocument/2006/relationships/tags" Target="../tags/tag1122.xml"/><Relationship Id="rId34" Type="http://schemas.openxmlformats.org/officeDocument/2006/relationships/slide" Target="slide109.xml"/><Relationship Id="rId7" Type="http://schemas.openxmlformats.org/officeDocument/2006/relationships/tags" Target="../tags/tag1108.xml"/><Relationship Id="rId12" Type="http://schemas.openxmlformats.org/officeDocument/2006/relationships/tags" Target="../tags/tag1113.xml"/><Relationship Id="rId17" Type="http://schemas.openxmlformats.org/officeDocument/2006/relationships/tags" Target="../tags/tag1118.xml"/><Relationship Id="rId25" Type="http://schemas.openxmlformats.org/officeDocument/2006/relationships/tags" Target="../tags/tag1126.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03.xml"/><Relationship Id="rId16" Type="http://schemas.openxmlformats.org/officeDocument/2006/relationships/tags" Target="../tags/tag1117.xml"/><Relationship Id="rId20" Type="http://schemas.openxmlformats.org/officeDocument/2006/relationships/tags" Target="../tags/tag1121.xml"/><Relationship Id="rId29" Type="http://schemas.openxmlformats.org/officeDocument/2006/relationships/tags" Target="../tags/tag1130.xml"/><Relationship Id="rId1" Type="http://schemas.openxmlformats.org/officeDocument/2006/relationships/tags" Target="../tags/tag1102.xml"/><Relationship Id="rId6" Type="http://schemas.openxmlformats.org/officeDocument/2006/relationships/tags" Target="../tags/tag1107.xml"/><Relationship Id="rId11" Type="http://schemas.openxmlformats.org/officeDocument/2006/relationships/tags" Target="../tags/tag1112.xml"/><Relationship Id="rId24" Type="http://schemas.openxmlformats.org/officeDocument/2006/relationships/tags" Target="../tags/tag1125.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06.xml"/><Relationship Id="rId15" Type="http://schemas.openxmlformats.org/officeDocument/2006/relationships/tags" Target="../tags/tag1116.xml"/><Relationship Id="rId23" Type="http://schemas.openxmlformats.org/officeDocument/2006/relationships/tags" Target="../tags/tag1124.xml"/><Relationship Id="rId28" Type="http://schemas.openxmlformats.org/officeDocument/2006/relationships/tags" Target="../tags/tag1129.xml"/><Relationship Id="rId36" Type="http://schemas.openxmlformats.org/officeDocument/2006/relationships/slide" Target="slide104.xml"/><Relationship Id="rId10" Type="http://schemas.openxmlformats.org/officeDocument/2006/relationships/tags" Target="../tags/tag1111.xml"/><Relationship Id="rId19" Type="http://schemas.openxmlformats.org/officeDocument/2006/relationships/tags" Target="../tags/tag1120.xml"/><Relationship Id="rId31" Type="http://schemas.openxmlformats.org/officeDocument/2006/relationships/slideLayout" Target="../slideLayouts/slideLayout6.xml"/><Relationship Id="rId4" Type="http://schemas.openxmlformats.org/officeDocument/2006/relationships/tags" Target="../tags/tag1105.xml"/><Relationship Id="rId9" Type="http://schemas.openxmlformats.org/officeDocument/2006/relationships/tags" Target="../tags/tag1110.xml"/><Relationship Id="rId14" Type="http://schemas.openxmlformats.org/officeDocument/2006/relationships/tags" Target="../tags/tag1115.xml"/><Relationship Id="rId22" Type="http://schemas.openxmlformats.org/officeDocument/2006/relationships/tags" Target="../tags/tag1123.xml"/><Relationship Id="rId27" Type="http://schemas.openxmlformats.org/officeDocument/2006/relationships/tags" Target="../tags/tag1128.xml"/><Relationship Id="rId30" Type="http://schemas.openxmlformats.org/officeDocument/2006/relationships/tags" Target="../tags/tag1131.xml"/><Relationship Id="rId35" Type="http://schemas.openxmlformats.org/officeDocument/2006/relationships/slide" Target="slide106.xml"/><Relationship Id="rId8" Type="http://schemas.openxmlformats.org/officeDocument/2006/relationships/tags" Target="../tags/tag1109.xml"/><Relationship Id="rId3" Type="http://schemas.openxmlformats.org/officeDocument/2006/relationships/tags" Target="../tags/tag1104.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3.xml"/><Relationship Id="rId1" Type="http://schemas.openxmlformats.org/officeDocument/2006/relationships/tags" Target="../tags/tag1132.xml"/><Relationship Id="rId5" Type="http://schemas.openxmlformats.org/officeDocument/2006/relationships/image" Target="../media/image18.emf"/><Relationship Id="rId4" Type="http://schemas.openxmlformats.org/officeDocument/2006/relationships/oleObject" Target="../embeddings/oleObject85.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5.xml"/><Relationship Id="rId1" Type="http://schemas.openxmlformats.org/officeDocument/2006/relationships/tags" Target="../tags/tag1134.xml"/><Relationship Id="rId6" Type="http://schemas.openxmlformats.org/officeDocument/2006/relationships/image" Target="../media/image120.png"/><Relationship Id="rId5" Type="http://schemas.openxmlformats.org/officeDocument/2006/relationships/image" Target="../media/image18.emf"/><Relationship Id="rId4" Type="http://schemas.openxmlformats.org/officeDocument/2006/relationships/oleObject" Target="../embeddings/oleObject86.bin"/></Relationships>
</file>

<file path=ppt/slides/_rels/slide109.xml.rels><?xml version="1.0" encoding="UTF-8" standalone="yes"?>
<Relationships xmlns="http://schemas.openxmlformats.org/package/2006/relationships"><Relationship Id="rId13" Type="http://schemas.openxmlformats.org/officeDocument/2006/relationships/tags" Target="../tags/tag1148.xml"/><Relationship Id="rId18" Type="http://schemas.openxmlformats.org/officeDocument/2006/relationships/tags" Target="../tags/tag1153.xml"/><Relationship Id="rId26" Type="http://schemas.openxmlformats.org/officeDocument/2006/relationships/tags" Target="../tags/tag1161.xml"/><Relationship Id="rId39" Type="http://schemas.openxmlformats.org/officeDocument/2006/relationships/slide" Target="slide49.xml"/><Relationship Id="rId21" Type="http://schemas.openxmlformats.org/officeDocument/2006/relationships/tags" Target="../tags/tag1156.xml"/><Relationship Id="rId34" Type="http://schemas.openxmlformats.org/officeDocument/2006/relationships/slide" Target="slide109.xml"/><Relationship Id="rId7" Type="http://schemas.openxmlformats.org/officeDocument/2006/relationships/tags" Target="../tags/tag1142.xml"/><Relationship Id="rId12" Type="http://schemas.openxmlformats.org/officeDocument/2006/relationships/tags" Target="../tags/tag1147.xml"/><Relationship Id="rId17" Type="http://schemas.openxmlformats.org/officeDocument/2006/relationships/tags" Target="../tags/tag1152.xml"/><Relationship Id="rId25" Type="http://schemas.openxmlformats.org/officeDocument/2006/relationships/tags" Target="../tags/tag116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37.xml"/><Relationship Id="rId16" Type="http://schemas.openxmlformats.org/officeDocument/2006/relationships/tags" Target="../tags/tag1151.xml"/><Relationship Id="rId20" Type="http://schemas.openxmlformats.org/officeDocument/2006/relationships/tags" Target="../tags/tag1155.xml"/><Relationship Id="rId29" Type="http://schemas.openxmlformats.org/officeDocument/2006/relationships/tags" Target="../tags/tag1164.xml"/><Relationship Id="rId1" Type="http://schemas.openxmlformats.org/officeDocument/2006/relationships/tags" Target="../tags/tag1136.xml"/><Relationship Id="rId6" Type="http://schemas.openxmlformats.org/officeDocument/2006/relationships/tags" Target="../tags/tag1141.xml"/><Relationship Id="rId11" Type="http://schemas.openxmlformats.org/officeDocument/2006/relationships/tags" Target="../tags/tag1146.xml"/><Relationship Id="rId24" Type="http://schemas.openxmlformats.org/officeDocument/2006/relationships/tags" Target="../tags/tag115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40.xml"/><Relationship Id="rId15" Type="http://schemas.openxmlformats.org/officeDocument/2006/relationships/tags" Target="../tags/tag1150.xml"/><Relationship Id="rId23" Type="http://schemas.openxmlformats.org/officeDocument/2006/relationships/tags" Target="../tags/tag1158.xml"/><Relationship Id="rId28" Type="http://schemas.openxmlformats.org/officeDocument/2006/relationships/tags" Target="../tags/tag1163.xml"/><Relationship Id="rId36" Type="http://schemas.openxmlformats.org/officeDocument/2006/relationships/slide" Target="slide104.xml"/><Relationship Id="rId10" Type="http://schemas.openxmlformats.org/officeDocument/2006/relationships/tags" Target="../tags/tag1145.xml"/><Relationship Id="rId19" Type="http://schemas.openxmlformats.org/officeDocument/2006/relationships/tags" Target="../tags/tag1154.xml"/><Relationship Id="rId31" Type="http://schemas.openxmlformats.org/officeDocument/2006/relationships/slideLayout" Target="../slideLayouts/slideLayout6.xml"/><Relationship Id="rId4" Type="http://schemas.openxmlformats.org/officeDocument/2006/relationships/tags" Target="../tags/tag1139.xml"/><Relationship Id="rId9" Type="http://schemas.openxmlformats.org/officeDocument/2006/relationships/tags" Target="../tags/tag1144.xml"/><Relationship Id="rId14" Type="http://schemas.openxmlformats.org/officeDocument/2006/relationships/tags" Target="../tags/tag1149.xml"/><Relationship Id="rId22" Type="http://schemas.openxmlformats.org/officeDocument/2006/relationships/tags" Target="../tags/tag1157.xml"/><Relationship Id="rId27" Type="http://schemas.openxmlformats.org/officeDocument/2006/relationships/tags" Target="../tags/tag1162.xml"/><Relationship Id="rId30" Type="http://schemas.openxmlformats.org/officeDocument/2006/relationships/tags" Target="../tags/tag1165.xml"/><Relationship Id="rId35" Type="http://schemas.openxmlformats.org/officeDocument/2006/relationships/slide" Target="slide106.xml"/><Relationship Id="rId8" Type="http://schemas.openxmlformats.org/officeDocument/2006/relationships/tags" Target="../tags/tag1143.xml"/><Relationship Id="rId3" Type="http://schemas.openxmlformats.org/officeDocument/2006/relationships/tags" Target="../tags/tag113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0.xml.rels><?xml version="1.0" encoding="UTF-8" standalone="yes"?>
<Relationships xmlns="http://schemas.openxmlformats.org/package/2006/relationships"><Relationship Id="rId8" Type="http://schemas.openxmlformats.org/officeDocument/2006/relationships/tags" Target="../tags/tag1173.xml"/><Relationship Id="rId13" Type="http://schemas.openxmlformats.org/officeDocument/2006/relationships/image" Target="../media/image122.png"/><Relationship Id="rId3" Type="http://schemas.openxmlformats.org/officeDocument/2006/relationships/tags" Target="../tags/tag1168.xml"/><Relationship Id="rId7" Type="http://schemas.openxmlformats.org/officeDocument/2006/relationships/tags" Target="../tags/tag1172.xml"/><Relationship Id="rId12" Type="http://schemas.openxmlformats.org/officeDocument/2006/relationships/image" Target="../media/image121.png"/><Relationship Id="rId2" Type="http://schemas.openxmlformats.org/officeDocument/2006/relationships/tags" Target="../tags/tag1167.xml"/><Relationship Id="rId1" Type="http://schemas.openxmlformats.org/officeDocument/2006/relationships/tags" Target="../tags/tag1166.xml"/><Relationship Id="rId6" Type="http://schemas.openxmlformats.org/officeDocument/2006/relationships/tags" Target="../tags/tag1171.xml"/><Relationship Id="rId11" Type="http://schemas.openxmlformats.org/officeDocument/2006/relationships/image" Target="../media/image18.emf"/><Relationship Id="rId5" Type="http://schemas.openxmlformats.org/officeDocument/2006/relationships/tags" Target="../tags/tag1170.xml"/><Relationship Id="rId10" Type="http://schemas.openxmlformats.org/officeDocument/2006/relationships/oleObject" Target="../embeddings/oleObject87.bin"/><Relationship Id="rId4" Type="http://schemas.openxmlformats.org/officeDocument/2006/relationships/tags" Target="../tags/tag1169.xml"/><Relationship Id="rId9" Type="http://schemas.openxmlformats.org/officeDocument/2006/relationships/slideLayout" Target="../slideLayouts/slideLayout2.xml"/><Relationship Id="rId14" Type="http://schemas.openxmlformats.org/officeDocument/2006/relationships/image" Target="../media/image123.jpeg"/></Relationships>
</file>

<file path=ppt/slides/_rels/slide111.xml.rels><?xml version="1.0" encoding="UTF-8" standalone="yes"?>
<Relationships xmlns="http://schemas.openxmlformats.org/package/2006/relationships"><Relationship Id="rId13" Type="http://schemas.openxmlformats.org/officeDocument/2006/relationships/tags" Target="../tags/tag1186.xml"/><Relationship Id="rId18" Type="http://schemas.openxmlformats.org/officeDocument/2006/relationships/tags" Target="../tags/tag1191.xml"/><Relationship Id="rId26" Type="http://schemas.openxmlformats.org/officeDocument/2006/relationships/tags" Target="../tags/tag1199.xml"/><Relationship Id="rId39" Type="http://schemas.openxmlformats.org/officeDocument/2006/relationships/slide" Target="slide49.xml"/><Relationship Id="rId21" Type="http://schemas.openxmlformats.org/officeDocument/2006/relationships/tags" Target="../tags/tag1194.xml"/><Relationship Id="rId34" Type="http://schemas.openxmlformats.org/officeDocument/2006/relationships/slide" Target="slide109.xml"/><Relationship Id="rId7" Type="http://schemas.openxmlformats.org/officeDocument/2006/relationships/tags" Target="../tags/tag1180.xml"/><Relationship Id="rId12" Type="http://schemas.openxmlformats.org/officeDocument/2006/relationships/tags" Target="../tags/tag1185.xml"/><Relationship Id="rId17" Type="http://schemas.openxmlformats.org/officeDocument/2006/relationships/tags" Target="../tags/tag1190.xml"/><Relationship Id="rId25" Type="http://schemas.openxmlformats.org/officeDocument/2006/relationships/tags" Target="../tags/tag1198.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75.xml"/><Relationship Id="rId16" Type="http://schemas.openxmlformats.org/officeDocument/2006/relationships/tags" Target="../tags/tag1189.xml"/><Relationship Id="rId20" Type="http://schemas.openxmlformats.org/officeDocument/2006/relationships/tags" Target="../tags/tag1193.xml"/><Relationship Id="rId29" Type="http://schemas.openxmlformats.org/officeDocument/2006/relationships/tags" Target="../tags/tag1202.xml"/><Relationship Id="rId1" Type="http://schemas.openxmlformats.org/officeDocument/2006/relationships/tags" Target="../tags/tag1174.xml"/><Relationship Id="rId6" Type="http://schemas.openxmlformats.org/officeDocument/2006/relationships/tags" Target="../tags/tag1179.xml"/><Relationship Id="rId11" Type="http://schemas.openxmlformats.org/officeDocument/2006/relationships/tags" Target="../tags/tag1184.xml"/><Relationship Id="rId24" Type="http://schemas.openxmlformats.org/officeDocument/2006/relationships/tags" Target="../tags/tag1197.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78.xml"/><Relationship Id="rId15" Type="http://schemas.openxmlformats.org/officeDocument/2006/relationships/tags" Target="../tags/tag1188.xml"/><Relationship Id="rId23" Type="http://schemas.openxmlformats.org/officeDocument/2006/relationships/tags" Target="../tags/tag1196.xml"/><Relationship Id="rId28" Type="http://schemas.openxmlformats.org/officeDocument/2006/relationships/tags" Target="../tags/tag1201.xml"/><Relationship Id="rId36" Type="http://schemas.openxmlformats.org/officeDocument/2006/relationships/slide" Target="slide104.xml"/><Relationship Id="rId10" Type="http://schemas.openxmlformats.org/officeDocument/2006/relationships/tags" Target="../tags/tag1183.xml"/><Relationship Id="rId19" Type="http://schemas.openxmlformats.org/officeDocument/2006/relationships/tags" Target="../tags/tag1192.xml"/><Relationship Id="rId31" Type="http://schemas.openxmlformats.org/officeDocument/2006/relationships/slideLayout" Target="../slideLayouts/slideLayout6.xml"/><Relationship Id="rId4" Type="http://schemas.openxmlformats.org/officeDocument/2006/relationships/tags" Target="../tags/tag1177.xml"/><Relationship Id="rId9" Type="http://schemas.openxmlformats.org/officeDocument/2006/relationships/tags" Target="../tags/tag1182.xml"/><Relationship Id="rId14" Type="http://schemas.openxmlformats.org/officeDocument/2006/relationships/tags" Target="../tags/tag1187.xml"/><Relationship Id="rId22" Type="http://schemas.openxmlformats.org/officeDocument/2006/relationships/tags" Target="../tags/tag1195.xml"/><Relationship Id="rId27" Type="http://schemas.openxmlformats.org/officeDocument/2006/relationships/tags" Target="../tags/tag1200.xml"/><Relationship Id="rId30" Type="http://schemas.openxmlformats.org/officeDocument/2006/relationships/tags" Target="../tags/tag1203.xml"/><Relationship Id="rId35" Type="http://schemas.openxmlformats.org/officeDocument/2006/relationships/slide" Target="slide106.xml"/><Relationship Id="rId8" Type="http://schemas.openxmlformats.org/officeDocument/2006/relationships/tags" Target="../tags/tag1181.xml"/><Relationship Id="rId3" Type="http://schemas.openxmlformats.org/officeDocument/2006/relationships/tags" Target="../tags/tag1176.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5.xml"/><Relationship Id="rId1" Type="http://schemas.openxmlformats.org/officeDocument/2006/relationships/tags" Target="../tags/tag1204.xml"/><Relationship Id="rId6" Type="http://schemas.openxmlformats.org/officeDocument/2006/relationships/image" Target="../media/image124.png"/><Relationship Id="rId5" Type="http://schemas.openxmlformats.org/officeDocument/2006/relationships/image" Target="../media/image18.emf"/><Relationship Id="rId4" Type="http://schemas.openxmlformats.org/officeDocument/2006/relationships/oleObject" Target="../embeddings/oleObject88.bin"/></Relationships>
</file>

<file path=ppt/slides/_rels/slide113.xml.rels><?xml version="1.0" encoding="UTF-8" standalone="yes"?>
<Relationships xmlns="http://schemas.openxmlformats.org/package/2006/relationships"><Relationship Id="rId13" Type="http://schemas.openxmlformats.org/officeDocument/2006/relationships/tags" Target="../tags/tag1218.xml"/><Relationship Id="rId18" Type="http://schemas.openxmlformats.org/officeDocument/2006/relationships/tags" Target="../tags/tag1223.xml"/><Relationship Id="rId26" Type="http://schemas.openxmlformats.org/officeDocument/2006/relationships/tags" Target="../tags/tag1231.xml"/><Relationship Id="rId39" Type="http://schemas.openxmlformats.org/officeDocument/2006/relationships/slide" Target="slide49.xml"/><Relationship Id="rId21" Type="http://schemas.openxmlformats.org/officeDocument/2006/relationships/tags" Target="../tags/tag1226.xml"/><Relationship Id="rId34" Type="http://schemas.openxmlformats.org/officeDocument/2006/relationships/slide" Target="slide109.xml"/><Relationship Id="rId7" Type="http://schemas.openxmlformats.org/officeDocument/2006/relationships/tags" Target="../tags/tag1212.xml"/><Relationship Id="rId12" Type="http://schemas.openxmlformats.org/officeDocument/2006/relationships/tags" Target="../tags/tag1217.xml"/><Relationship Id="rId17" Type="http://schemas.openxmlformats.org/officeDocument/2006/relationships/tags" Target="../tags/tag1222.xml"/><Relationship Id="rId25" Type="http://schemas.openxmlformats.org/officeDocument/2006/relationships/tags" Target="../tags/tag123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207.xml"/><Relationship Id="rId16" Type="http://schemas.openxmlformats.org/officeDocument/2006/relationships/tags" Target="../tags/tag1221.xml"/><Relationship Id="rId20" Type="http://schemas.openxmlformats.org/officeDocument/2006/relationships/tags" Target="../tags/tag1225.xml"/><Relationship Id="rId29" Type="http://schemas.openxmlformats.org/officeDocument/2006/relationships/tags" Target="../tags/tag1234.xml"/><Relationship Id="rId1" Type="http://schemas.openxmlformats.org/officeDocument/2006/relationships/tags" Target="../tags/tag1206.xml"/><Relationship Id="rId6" Type="http://schemas.openxmlformats.org/officeDocument/2006/relationships/tags" Target="../tags/tag1211.xml"/><Relationship Id="rId11" Type="http://schemas.openxmlformats.org/officeDocument/2006/relationships/tags" Target="../tags/tag1216.xml"/><Relationship Id="rId24" Type="http://schemas.openxmlformats.org/officeDocument/2006/relationships/tags" Target="../tags/tag122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210.xml"/><Relationship Id="rId15" Type="http://schemas.openxmlformats.org/officeDocument/2006/relationships/tags" Target="../tags/tag1220.xml"/><Relationship Id="rId23" Type="http://schemas.openxmlformats.org/officeDocument/2006/relationships/tags" Target="../tags/tag1228.xml"/><Relationship Id="rId28" Type="http://schemas.openxmlformats.org/officeDocument/2006/relationships/tags" Target="../tags/tag1233.xml"/><Relationship Id="rId36" Type="http://schemas.openxmlformats.org/officeDocument/2006/relationships/slide" Target="slide104.xml"/><Relationship Id="rId10" Type="http://schemas.openxmlformats.org/officeDocument/2006/relationships/tags" Target="../tags/tag1215.xml"/><Relationship Id="rId19" Type="http://schemas.openxmlformats.org/officeDocument/2006/relationships/tags" Target="../tags/tag1224.xml"/><Relationship Id="rId31" Type="http://schemas.openxmlformats.org/officeDocument/2006/relationships/slideLayout" Target="../slideLayouts/slideLayout6.xml"/><Relationship Id="rId4" Type="http://schemas.openxmlformats.org/officeDocument/2006/relationships/tags" Target="../tags/tag1209.xml"/><Relationship Id="rId9" Type="http://schemas.openxmlformats.org/officeDocument/2006/relationships/tags" Target="../tags/tag1214.xml"/><Relationship Id="rId14" Type="http://schemas.openxmlformats.org/officeDocument/2006/relationships/tags" Target="../tags/tag1219.xml"/><Relationship Id="rId22" Type="http://schemas.openxmlformats.org/officeDocument/2006/relationships/tags" Target="../tags/tag1227.xml"/><Relationship Id="rId27" Type="http://schemas.openxmlformats.org/officeDocument/2006/relationships/tags" Target="../tags/tag1232.xml"/><Relationship Id="rId30" Type="http://schemas.openxmlformats.org/officeDocument/2006/relationships/tags" Target="../tags/tag1235.xml"/><Relationship Id="rId35" Type="http://schemas.openxmlformats.org/officeDocument/2006/relationships/slide" Target="slide106.xml"/><Relationship Id="rId8" Type="http://schemas.openxmlformats.org/officeDocument/2006/relationships/tags" Target="../tags/tag1213.xml"/><Relationship Id="rId3" Type="http://schemas.openxmlformats.org/officeDocument/2006/relationships/tags" Target="../tags/tag1208.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7.xml"/><Relationship Id="rId1" Type="http://schemas.openxmlformats.org/officeDocument/2006/relationships/tags" Target="../tags/tag1236.xml"/><Relationship Id="rId5" Type="http://schemas.openxmlformats.org/officeDocument/2006/relationships/image" Target="../media/image18.emf"/><Relationship Id="rId4" Type="http://schemas.openxmlformats.org/officeDocument/2006/relationships/oleObject" Target="../embeddings/oleObject89.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26.jpeg"/><Relationship Id="rId3" Type="http://schemas.openxmlformats.org/officeDocument/2006/relationships/tags" Target="../tags/tag1240.xml"/><Relationship Id="rId7" Type="http://schemas.openxmlformats.org/officeDocument/2006/relationships/slideLayout" Target="../slideLayouts/slideLayout2.xml"/><Relationship Id="rId12" Type="http://schemas.openxmlformats.org/officeDocument/2006/relationships/image" Target="../media/image125.jpeg"/><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tags" Target="../tags/tag1243.xml"/><Relationship Id="rId11" Type="http://schemas.openxmlformats.org/officeDocument/2006/relationships/hyperlink" Target="https://arxiv.org/pdf/2309.09979" TargetMode="External"/><Relationship Id="rId5" Type="http://schemas.openxmlformats.org/officeDocument/2006/relationships/tags" Target="../tags/tag1242.xml"/><Relationship Id="rId10" Type="http://schemas.openxmlformats.org/officeDocument/2006/relationships/hyperlink" Target="https://ieeexplore.ieee.org/stamp/stamp.jsp?tp=&amp;arnumber=9812019" TargetMode="External"/><Relationship Id="rId4" Type="http://schemas.openxmlformats.org/officeDocument/2006/relationships/tags" Target="../tags/tag1241.xml"/><Relationship Id="rId9" Type="http://schemas.openxmlformats.org/officeDocument/2006/relationships/image" Target="../media/image18.emf"/></Relationships>
</file>

<file path=ppt/slides/_rels/slide11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46.xml"/><Relationship Id="rId7" Type="http://schemas.openxmlformats.org/officeDocument/2006/relationships/oleObject" Target="../embeddings/oleObject91.bin"/><Relationship Id="rId12" Type="http://schemas.openxmlformats.org/officeDocument/2006/relationships/image" Target="../media/image128.png"/><Relationship Id="rId2" Type="http://schemas.openxmlformats.org/officeDocument/2006/relationships/tags" Target="../tags/tag1245.xml"/><Relationship Id="rId1" Type="http://schemas.openxmlformats.org/officeDocument/2006/relationships/tags" Target="../tags/tag1244.xml"/><Relationship Id="rId6" Type="http://schemas.openxmlformats.org/officeDocument/2006/relationships/slideLayout" Target="../slideLayouts/slideLayout2.xml"/><Relationship Id="rId11" Type="http://schemas.openxmlformats.org/officeDocument/2006/relationships/image" Target="../media/image127.png"/><Relationship Id="rId5" Type="http://schemas.openxmlformats.org/officeDocument/2006/relationships/tags" Target="../tags/tag1248.xml"/><Relationship Id="rId10" Type="http://schemas.openxmlformats.org/officeDocument/2006/relationships/hyperlink" Target="https://arxiv.org/pdf/2405.07391" TargetMode="External"/><Relationship Id="rId4" Type="http://schemas.openxmlformats.org/officeDocument/2006/relationships/tags" Target="../tags/tag1247.xml"/><Relationship Id="rId9" Type="http://schemas.openxmlformats.org/officeDocument/2006/relationships/hyperlink" Target="https://arxiv.org/pdf/2307.14272" TargetMode="External"/></Relationships>
</file>

<file path=ppt/slides/_rels/slide1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7.10763" TargetMode="External"/><Relationship Id="rId3" Type="http://schemas.openxmlformats.org/officeDocument/2006/relationships/tags" Target="../tags/tag1251.xml"/><Relationship Id="rId7" Type="http://schemas.openxmlformats.org/officeDocument/2006/relationships/tags" Target="../tags/tag1255.xml"/><Relationship Id="rId12" Type="http://schemas.openxmlformats.org/officeDocument/2006/relationships/hyperlink" Target="https://shanluo.github.io/ViTacWorkshops/content/ViTac2024_Paper_09.pdf" TargetMode="External"/><Relationship Id="rId2" Type="http://schemas.openxmlformats.org/officeDocument/2006/relationships/tags" Target="../tags/tag1250.xml"/><Relationship Id="rId16" Type="http://schemas.openxmlformats.org/officeDocument/2006/relationships/image" Target="../media/image131.png"/><Relationship Id="rId1" Type="http://schemas.openxmlformats.org/officeDocument/2006/relationships/tags" Target="../tags/tag1249.xml"/><Relationship Id="rId6" Type="http://schemas.openxmlformats.org/officeDocument/2006/relationships/tags" Target="../tags/tag1254.xml"/><Relationship Id="rId11" Type="http://schemas.openxmlformats.org/officeDocument/2006/relationships/hyperlink" Target="https://ieeexplore.ieee.org/stamp/stamp.jsp?tp=&amp;arnumber=10106009" TargetMode="External"/><Relationship Id="rId5" Type="http://schemas.openxmlformats.org/officeDocument/2006/relationships/tags" Target="../tags/tag1253.xml"/><Relationship Id="rId15" Type="http://schemas.openxmlformats.org/officeDocument/2006/relationships/image" Target="../media/image130.png"/><Relationship Id="rId10" Type="http://schemas.openxmlformats.org/officeDocument/2006/relationships/image" Target="../media/image18.emf"/><Relationship Id="rId4" Type="http://schemas.openxmlformats.org/officeDocument/2006/relationships/tags" Target="../tags/tag1252.xml"/><Relationship Id="rId9" Type="http://schemas.openxmlformats.org/officeDocument/2006/relationships/oleObject" Target="../embeddings/oleObject92.bin"/><Relationship Id="rId14" Type="http://schemas.openxmlformats.org/officeDocument/2006/relationships/image" Target="../media/image129.jpeg"/></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33.png"/><Relationship Id="rId3" Type="http://schemas.openxmlformats.org/officeDocument/2006/relationships/tags" Target="../tags/tag1258.xml"/><Relationship Id="rId7" Type="http://schemas.openxmlformats.org/officeDocument/2006/relationships/slideLayout" Target="../slideLayouts/slideLayout2.xml"/><Relationship Id="rId12" Type="http://schemas.openxmlformats.org/officeDocument/2006/relationships/image" Target="../media/image132.png"/><Relationship Id="rId2" Type="http://schemas.openxmlformats.org/officeDocument/2006/relationships/tags" Target="../tags/tag1257.xml"/><Relationship Id="rId1" Type="http://schemas.openxmlformats.org/officeDocument/2006/relationships/tags" Target="../tags/tag1256.xml"/><Relationship Id="rId6" Type="http://schemas.openxmlformats.org/officeDocument/2006/relationships/tags" Target="../tags/tag1261.xml"/><Relationship Id="rId11" Type="http://schemas.openxmlformats.org/officeDocument/2006/relationships/hyperlink" Target="https://ieeexplore.ieee.org/stamp/stamp.jsp?tp=&amp;arnumber=9341111" TargetMode="External"/><Relationship Id="rId5" Type="http://schemas.openxmlformats.org/officeDocument/2006/relationships/tags" Target="../tags/tag1260.xml"/><Relationship Id="rId10" Type="http://schemas.openxmlformats.org/officeDocument/2006/relationships/hyperlink" Target="https://ieeexplore.ieee.org/stamp/stamp.jsp?tp=&amp;arnumber=8758942" TargetMode="External"/><Relationship Id="rId4" Type="http://schemas.openxmlformats.org/officeDocument/2006/relationships/tags" Target="../tags/tag1259.xml"/><Relationship Id="rId9" Type="http://schemas.openxmlformats.org/officeDocument/2006/relationships/image" Target="../media/image18.emf"/></Relationships>
</file>

<file path=ppt/slides/_rels/slide1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4.xml"/><Relationship Id="rId7" Type="http://schemas.openxmlformats.org/officeDocument/2006/relationships/oleObject" Target="../embeddings/oleObject94.bin"/><Relationship Id="rId12" Type="http://schemas.openxmlformats.org/officeDocument/2006/relationships/image" Target="../media/image135.png"/><Relationship Id="rId2" Type="http://schemas.openxmlformats.org/officeDocument/2006/relationships/tags" Target="../tags/tag1263.xml"/><Relationship Id="rId1" Type="http://schemas.openxmlformats.org/officeDocument/2006/relationships/tags" Target="../tags/tag1262.xml"/><Relationship Id="rId6" Type="http://schemas.openxmlformats.org/officeDocument/2006/relationships/slideLayout" Target="../slideLayouts/slideLayout2.xml"/><Relationship Id="rId11" Type="http://schemas.openxmlformats.org/officeDocument/2006/relationships/image" Target="../media/image134.png"/><Relationship Id="rId5" Type="http://schemas.openxmlformats.org/officeDocument/2006/relationships/tags" Target="../tags/tag1266.xml"/><Relationship Id="rId10" Type="http://schemas.openxmlformats.org/officeDocument/2006/relationships/hyperlink" Target="https://shanluo.github.io/ViTacWorkshops/content/ViTac2024_Paper_01.pdf" TargetMode="External"/><Relationship Id="rId4" Type="http://schemas.openxmlformats.org/officeDocument/2006/relationships/tags" Target="../tags/tag1265.xml"/><Relationship Id="rId9" Type="http://schemas.openxmlformats.org/officeDocument/2006/relationships/hyperlink" Target="https://arxiv.org/pdf/2307.07358" TargetMode="External"/></Relationships>
</file>

<file path=ppt/slides/_rels/slide12.xml.rels><?xml version="1.0" encoding="UTF-8" standalone="yes"?>
<Relationships xmlns="http://schemas.openxmlformats.org/package/2006/relationships"><Relationship Id="rId13" Type="http://schemas.openxmlformats.org/officeDocument/2006/relationships/tags" Target="../tags/tag131.xml"/><Relationship Id="rId18" Type="http://schemas.openxmlformats.org/officeDocument/2006/relationships/tags" Target="../tags/tag136.xml"/><Relationship Id="rId26" Type="http://schemas.openxmlformats.org/officeDocument/2006/relationships/slideLayout" Target="../slideLayouts/slideLayout6.xml"/><Relationship Id="rId3" Type="http://schemas.openxmlformats.org/officeDocument/2006/relationships/tags" Target="../tags/tag121.xml"/><Relationship Id="rId21" Type="http://schemas.openxmlformats.org/officeDocument/2006/relationships/tags" Target="../tags/tag139.xml"/><Relationship Id="rId34" Type="http://schemas.openxmlformats.org/officeDocument/2006/relationships/oleObject" Target="../embeddings/oleObject11.bin"/><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tags" Target="../tags/tag143.xml"/><Relationship Id="rId33" Type="http://schemas.openxmlformats.org/officeDocument/2006/relationships/slide" Target="slide10.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29" Type="http://schemas.openxmlformats.org/officeDocument/2006/relationships/slide" Target="slide18.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tags" Target="../tags/tag142.xml"/><Relationship Id="rId32" Type="http://schemas.openxmlformats.org/officeDocument/2006/relationships/slide" Target="slide12.xml"/><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tags" Target="../tags/tag141.xml"/><Relationship Id="rId28" Type="http://schemas.openxmlformats.org/officeDocument/2006/relationships/slide" Target="slide20.xml"/><Relationship Id="rId10" Type="http://schemas.openxmlformats.org/officeDocument/2006/relationships/tags" Target="../tags/tag128.xml"/><Relationship Id="rId19" Type="http://schemas.openxmlformats.org/officeDocument/2006/relationships/tags" Target="../tags/tag137.xml"/><Relationship Id="rId31" Type="http://schemas.openxmlformats.org/officeDocument/2006/relationships/slide" Target="slide14.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tags" Target="../tags/tag140.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26.xml"/></Relationships>
</file>

<file path=ppt/slides/_rels/slide12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9.xml"/><Relationship Id="rId7" Type="http://schemas.openxmlformats.org/officeDocument/2006/relationships/oleObject" Target="../embeddings/oleObject95.bin"/><Relationship Id="rId12" Type="http://schemas.openxmlformats.org/officeDocument/2006/relationships/image" Target="../media/image137.png"/><Relationship Id="rId2" Type="http://schemas.openxmlformats.org/officeDocument/2006/relationships/tags" Target="../tags/tag1268.xml"/><Relationship Id="rId1" Type="http://schemas.openxmlformats.org/officeDocument/2006/relationships/tags" Target="../tags/tag1267.xml"/><Relationship Id="rId6" Type="http://schemas.openxmlformats.org/officeDocument/2006/relationships/slideLayout" Target="../slideLayouts/slideLayout2.xml"/><Relationship Id="rId11" Type="http://schemas.openxmlformats.org/officeDocument/2006/relationships/image" Target="../media/image136.png"/><Relationship Id="rId5" Type="http://schemas.openxmlformats.org/officeDocument/2006/relationships/tags" Target="../tags/tag1271.xml"/><Relationship Id="rId10" Type="http://schemas.openxmlformats.org/officeDocument/2006/relationships/hyperlink" Target="https://arxiv.org/pdf/1907.13098" TargetMode="External"/><Relationship Id="rId4" Type="http://schemas.openxmlformats.org/officeDocument/2006/relationships/tags" Target="../tags/tag1270.xml"/><Relationship Id="rId9" Type="http://schemas.openxmlformats.org/officeDocument/2006/relationships/hyperlink" Target="https://arxiv.org/pdf/1704.03822" TargetMode="Externa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39.png"/><Relationship Id="rId3" Type="http://schemas.openxmlformats.org/officeDocument/2006/relationships/tags" Target="../tags/tag1274.xml"/><Relationship Id="rId7" Type="http://schemas.openxmlformats.org/officeDocument/2006/relationships/slideLayout" Target="../slideLayouts/slideLayout2.xml"/><Relationship Id="rId12" Type="http://schemas.openxmlformats.org/officeDocument/2006/relationships/image" Target="../media/image138.png"/><Relationship Id="rId2" Type="http://schemas.openxmlformats.org/officeDocument/2006/relationships/tags" Target="../tags/tag1273.xml"/><Relationship Id="rId1" Type="http://schemas.openxmlformats.org/officeDocument/2006/relationships/tags" Target="../tags/tag1272.xml"/><Relationship Id="rId6" Type="http://schemas.openxmlformats.org/officeDocument/2006/relationships/tags" Target="../tags/tag1277.xml"/><Relationship Id="rId11" Type="http://schemas.openxmlformats.org/officeDocument/2006/relationships/hyperlink" Target="https://arxiv.org/pdf/2211.12498" TargetMode="External"/><Relationship Id="rId5" Type="http://schemas.openxmlformats.org/officeDocument/2006/relationships/tags" Target="../tags/tag1276.xml"/><Relationship Id="rId10" Type="http://schemas.openxmlformats.org/officeDocument/2006/relationships/hyperlink" Target="https://arxiv.org/pdf/1903.03591" TargetMode="External"/><Relationship Id="rId4" Type="http://schemas.openxmlformats.org/officeDocument/2006/relationships/tags" Target="../tags/tag1275.xml"/><Relationship Id="rId9" Type="http://schemas.openxmlformats.org/officeDocument/2006/relationships/image" Target="../media/image18.emf"/></Relationships>
</file>

<file path=ppt/slides/_rels/slide12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80.xml"/><Relationship Id="rId7" Type="http://schemas.openxmlformats.org/officeDocument/2006/relationships/oleObject" Target="../embeddings/oleObject97.bin"/><Relationship Id="rId12" Type="http://schemas.openxmlformats.org/officeDocument/2006/relationships/image" Target="../media/image141.png"/><Relationship Id="rId2" Type="http://schemas.openxmlformats.org/officeDocument/2006/relationships/tags" Target="../tags/tag1279.xml"/><Relationship Id="rId1" Type="http://schemas.openxmlformats.org/officeDocument/2006/relationships/tags" Target="../tags/tag1278.xml"/><Relationship Id="rId6" Type="http://schemas.openxmlformats.org/officeDocument/2006/relationships/slideLayout" Target="../slideLayouts/slideLayout2.xml"/><Relationship Id="rId11" Type="http://schemas.openxmlformats.org/officeDocument/2006/relationships/image" Target="../media/image140.png"/><Relationship Id="rId5" Type="http://schemas.openxmlformats.org/officeDocument/2006/relationships/tags" Target="../tags/tag1282.xml"/><Relationship Id="rId10" Type="http://schemas.openxmlformats.org/officeDocument/2006/relationships/hyperlink" Target="https://arxiv.org/pdf/2303.12076" TargetMode="External"/><Relationship Id="rId4" Type="http://schemas.openxmlformats.org/officeDocument/2006/relationships/tags" Target="../tags/tag1281.xml"/><Relationship Id="rId9" Type="http://schemas.openxmlformats.org/officeDocument/2006/relationships/hyperlink" Target="https://arxiv.org/pdf/2209.13042" TargetMode="External"/></Relationships>
</file>

<file path=ppt/slides/_rels/slide123.xml.rels><?xml version="1.0" encoding="UTF-8" standalone="yes"?>
<Relationships xmlns="http://schemas.openxmlformats.org/package/2006/relationships"><Relationship Id="rId8" Type="http://schemas.openxmlformats.org/officeDocument/2006/relationships/tags" Target="../tags/tag1290.xml"/><Relationship Id="rId13" Type="http://schemas.openxmlformats.org/officeDocument/2006/relationships/hyperlink" Target="https://arxiv.org/pdf/2402.13232" TargetMode="External"/><Relationship Id="rId3" Type="http://schemas.openxmlformats.org/officeDocument/2006/relationships/tags" Target="../tags/tag1285.xml"/><Relationship Id="rId7" Type="http://schemas.openxmlformats.org/officeDocument/2006/relationships/tags" Target="../tags/tag1289.xml"/><Relationship Id="rId12" Type="http://schemas.openxmlformats.org/officeDocument/2006/relationships/hyperlink" Target="https://arxiv.org/pdf/2401.18084" TargetMode="External"/><Relationship Id="rId17" Type="http://schemas.openxmlformats.org/officeDocument/2006/relationships/image" Target="../media/image144.png"/><Relationship Id="rId2" Type="http://schemas.openxmlformats.org/officeDocument/2006/relationships/tags" Target="../tags/tag1284.xml"/><Relationship Id="rId16" Type="http://schemas.openxmlformats.org/officeDocument/2006/relationships/image" Target="../media/image143.png"/><Relationship Id="rId1" Type="http://schemas.openxmlformats.org/officeDocument/2006/relationships/tags" Target="../tags/tag1283.xml"/><Relationship Id="rId6" Type="http://schemas.openxmlformats.org/officeDocument/2006/relationships/tags" Target="../tags/tag1288.xml"/><Relationship Id="rId11" Type="http://schemas.openxmlformats.org/officeDocument/2006/relationships/image" Target="../media/image18.emf"/><Relationship Id="rId5" Type="http://schemas.openxmlformats.org/officeDocument/2006/relationships/tags" Target="../tags/tag1287.xml"/><Relationship Id="rId15" Type="http://schemas.openxmlformats.org/officeDocument/2006/relationships/image" Target="../media/image142.png"/><Relationship Id="rId10" Type="http://schemas.openxmlformats.org/officeDocument/2006/relationships/oleObject" Target="../embeddings/oleObject98.bin"/><Relationship Id="rId4" Type="http://schemas.openxmlformats.org/officeDocument/2006/relationships/tags" Target="../tags/tag1286.xml"/><Relationship Id="rId9" Type="http://schemas.openxmlformats.org/officeDocument/2006/relationships/slideLayout" Target="../slideLayouts/slideLayout2.xml"/><Relationship Id="rId14" Type="http://schemas.openxmlformats.org/officeDocument/2006/relationships/hyperlink" Target="https://arxiv.org/pdf/2405.02794" TargetMode="Externa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2.xml"/><Relationship Id="rId1" Type="http://schemas.openxmlformats.org/officeDocument/2006/relationships/tags" Target="../tags/tag1291.xml"/><Relationship Id="rId5" Type="http://schemas.openxmlformats.org/officeDocument/2006/relationships/image" Target="../media/image18.emf"/><Relationship Id="rId4" Type="http://schemas.openxmlformats.org/officeDocument/2006/relationships/oleObject" Target="../embeddings/oleObject99.bin"/></Relationships>
</file>

<file path=ppt/slides/_rels/slide125.xml.rels><?xml version="1.0" encoding="UTF-8" standalone="yes"?>
<Relationships xmlns="http://schemas.openxmlformats.org/package/2006/relationships"><Relationship Id="rId13" Type="http://schemas.openxmlformats.org/officeDocument/2006/relationships/tags" Target="../tags/tag1305.xml"/><Relationship Id="rId18" Type="http://schemas.openxmlformats.org/officeDocument/2006/relationships/tags" Target="../tags/tag1310.xml"/><Relationship Id="rId26" Type="http://schemas.openxmlformats.org/officeDocument/2006/relationships/tags" Target="../tags/tag1318.xml"/><Relationship Id="rId3" Type="http://schemas.openxmlformats.org/officeDocument/2006/relationships/tags" Target="../tags/tag1295.xml"/><Relationship Id="rId21" Type="http://schemas.openxmlformats.org/officeDocument/2006/relationships/tags" Target="../tags/tag1313.xml"/><Relationship Id="rId34" Type="http://schemas.openxmlformats.org/officeDocument/2006/relationships/slide" Target="slide24.xml"/><Relationship Id="rId7" Type="http://schemas.openxmlformats.org/officeDocument/2006/relationships/tags" Target="../tags/tag1299.xml"/><Relationship Id="rId12" Type="http://schemas.openxmlformats.org/officeDocument/2006/relationships/tags" Target="../tags/tag1304.xml"/><Relationship Id="rId17" Type="http://schemas.openxmlformats.org/officeDocument/2006/relationships/tags" Target="../tags/tag1309.xml"/><Relationship Id="rId25" Type="http://schemas.openxmlformats.org/officeDocument/2006/relationships/tags" Target="../tags/tag1317.xml"/><Relationship Id="rId33" Type="http://schemas.openxmlformats.org/officeDocument/2006/relationships/slide" Target="slide45.xml"/><Relationship Id="rId2" Type="http://schemas.openxmlformats.org/officeDocument/2006/relationships/tags" Target="../tags/tag1294.xml"/><Relationship Id="rId16" Type="http://schemas.openxmlformats.org/officeDocument/2006/relationships/tags" Target="../tags/tag1308.xml"/><Relationship Id="rId20" Type="http://schemas.openxmlformats.org/officeDocument/2006/relationships/tags" Target="../tags/tag1312.xml"/><Relationship Id="rId29" Type="http://schemas.openxmlformats.org/officeDocument/2006/relationships/slide" Target="slide273.xml"/><Relationship Id="rId1" Type="http://schemas.openxmlformats.org/officeDocument/2006/relationships/tags" Target="../tags/tag1293.xml"/><Relationship Id="rId6" Type="http://schemas.openxmlformats.org/officeDocument/2006/relationships/tags" Target="../tags/tag1298.xml"/><Relationship Id="rId11" Type="http://schemas.openxmlformats.org/officeDocument/2006/relationships/tags" Target="../tags/tag1303.xml"/><Relationship Id="rId24" Type="http://schemas.openxmlformats.org/officeDocument/2006/relationships/tags" Target="../tags/tag1316.xml"/><Relationship Id="rId32" Type="http://schemas.openxmlformats.org/officeDocument/2006/relationships/slide" Target="slide125.xml"/><Relationship Id="rId5" Type="http://schemas.openxmlformats.org/officeDocument/2006/relationships/tags" Target="../tags/tag1297.xml"/><Relationship Id="rId15" Type="http://schemas.openxmlformats.org/officeDocument/2006/relationships/tags" Target="../tags/tag1307.xml"/><Relationship Id="rId23" Type="http://schemas.openxmlformats.org/officeDocument/2006/relationships/tags" Target="../tags/tag131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302.xml"/><Relationship Id="rId19" Type="http://schemas.openxmlformats.org/officeDocument/2006/relationships/tags" Target="../tags/tag1311.xml"/><Relationship Id="rId31" Type="http://schemas.openxmlformats.org/officeDocument/2006/relationships/slide" Target="slide173.xml"/><Relationship Id="rId4" Type="http://schemas.openxmlformats.org/officeDocument/2006/relationships/tags" Target="../tags/tag1296.xml"/><Relationship Id="rId9" Type="http://schemas.openxmlformats.org/officeDocument/2006/relationships/tags" Target="../tags/tag1301.xml"/><Relationship Id="rId14" Type="http://schemas.openxmlformats.org/officeDocument/2006/relationships/tags" Target="../tags/tag1306.xml"/><Relationship Id="rId22" Type="http://schemas.openxmlformats.org/officeDocument/2006/relationships/tags" Target="../tags/tag1314.xml"/><Relationship Id="rId27" Type="http://schemas.openxmlformats.org/officeDocument/2006/relationships/tags" Target="../tags/tag1319.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1300.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1320.xml"/><Relationship Id="rId5" Type="http://schemas.openxmlformats.org/officeDocument/2006/relationships/image" Target="../media/image145.png"/><Relationship Id="rId4" Type="http://schemas.openxmlformats.org/officeDocument/2006/relationships/image" Target="../media/image18.emf"/></Relationships>
</file>

<file path=ppt/slides/_rels/slide127.xml.rels><?xml version="1.0" encoding="UTF-8" standalone="yes"?>
<Relationships xmlns="http://schemas.openxmlformats.org/package/2006/relationships"><Relationship Id="rId8" Type="http://schemas.openxmlformats.org/officeDocument/2006/relationships/tags" Target="../tags/tag1328.xml"/><Relationship Id="rId13" Type="http://schemas.openxmlformats.org/officeDocument/2006/relationships/slideLayout" Target="../slideLayouts/slideLayout6.xml"/><Relationship Id="rId3" Type="http://schemas.openxmlformats.org/officeDocument/2006/relationships/tags" Target="../tags/tag1323.xml"/><Relationship Id="rId7" Type="http://schemas.openxmlformats.org/officeDocument/2006/relationships/tags" Target="../tags/tag1327.xml"/><Relationship Id="rId12" Type="http://schemas.openxmlformats.org/officeDocument/2006/relationships/tags" Target="../tags/tag1332.xml"/><Relationship Id="rId2" Type="http://schemas.openxmlformats.org/officeDocument/2006/relationships/tags" Target="../tags/tag1322.xml"/><Relationship Id="rId16" Type="http://schemas.openxmlformats.org/officeDocument/2006/relationships/slide" Target="slide127.xml"/><Relationship Id="rId1" Type="http://schemas.openxmlformats.org/officeDocument/2006/relationships/tags" Target="../tags/tag1321.xml"/><Relationship Id="rId6" Type="http://schemas.openxmlformats.org/officeDocument/2006/relationships/tags" Target="../tags/tag1326.xml"/><Relationship Id="rId11" Type="http://schemas.openxmlformats.org/officeDocument/2006/relationships/tags" Target="../tags/tag1331.xml"/><Relationship Id="rId5" Type="http://schemas.openxmlformats.org/officeDocument/2006/relationships/tags" Target="../tags/tag1325.xml"/><Relationship Id="rId15" Type="http://schemas.openxmlformats.org/officeDocument/2006/relationships/slide" Target="slide129.xml"/><Relationship Id="rId10" Type="http://schemas.openxmlformats.org/officeDocument/2006/relationships/tags" Target="../tags/tag1330.xml"/><Relationship Id="rId4" Type="http://schemas.openxmlformats.org/officeDocument/2006/relationships/tags" Target="../tags/tag1324.xml"/><Relationship Id="rId9" Type="http://schemas.openxmlformats.org/officeDocument/2006/relationships/tags" Target="../tags/tag1329.xml"/><Relationship Id="rId14" Type="http://schemas.openxmlformats.org/officeDocument/2006/relationships/slide" Target="slide154.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1333.xml"/><Relationship Id="rId5" Type="http://schemas.openxmlformats.org/officeDocument/2006/relationships/image" Target="../media/image146.png"/><Relationship Id="rId4" Type="http://schemas.openxmlformats.org/officeDocument/2006/relationships/image" Target="../media/image18.emf"/></Relationships>
</file>

<file path=ppt/slides/_rels/slide129.xml.rels><?xml version="1.0" encoding="UTF-8" standalone="yes"?>
<Relationships xmlns="http://schemas.openxmlformats.org/package/2006/relationships"><Relationship Id="rId13" Type="http://schemas.openxmlformats.org/officeDocument/2006/relationships/tags" Target="../tags/tag1346.xml"/><Relationship Id="rId18" Type="http://schemas.openxmlformats.org/officeDocument/2006/relationships/tags" Target="../tags/tag1351.xml"/><Relationship Id="rId26" Type="http://schemas.openxmlformats.org/officeDocument/2006/relationships/tags" Target="../tags/tag1359.xml"/><Relationship Id="rId3" Type="http://schemas.openxmlformats.org/officeDocument/2006/relationships/tags" Target="../tags/tag1336.xml"/><Relationship Id="rId21" Type="http://schemas.openxmlformats.org/officeDocument/2006/relationships/tags" Target="../tags/tag1354.xml"/><Relationship Id="rId34" Type="http://schemas.openxmlformats.org/officeDocument/2006/relationships/slide" Target="slide131.xml"/><Relationship Id="rId7" Type="http://schemas.openxmlformats.org/officeDocument/2006/relationships/tags" Target="../tags/tag1340.xml"/><Relationship Id="rId12" Type="http://schemas.openxmlformats.org/officeDocument/2006/relationships/tags" Target="../tags/tag1345.xml"/><Relationship Id="rId17" Type="http://schemas.openxmlformats.org/officeDocument/2006/relationships/tags" Target="../tags/tag1350.xml"/><Relationship Id="rId25" Type="http://schemas.openxmlformats.org/officeDocument/2006/relationships/tags" Target="../tags/tag1358.xml"/><Relationship Id="rId33" Type="http://schemas.openxmlformats.org/officeDocument/2006/relationships/slide" Target="slide134.xml"/><Relationship Id="rId2" Type="http://schemas.openxmlformats.org/officeDocument/2006/relationships/tags" Target="../tags/tag1335.xml"/><Relationship Id="rId16" Type="http://schemas.openxmlformats.org/officeDocument/2006/relationships/tags" Target="../tags/tag1349.xml"/><Relationship Id="rId20" Type="http://schemas.openxmlformats.org/officeDocument/2006/relationships/tags" Target="../tags/tag1353.xml"/><Relationship Id="rId29" Type="http://schemas.openxmlformats.org/officeDocument/2006/relationships/slide" Target="slide154.xml"/><Relationship Id="rId1" Type="http://schemas.openxmlformats.org/officeDocument/2006/relationships/tags" Target="../tags/tag1334.xml"/><Relationship Id="rId6" Type="http://schemas.openxmlformats.org/officeDocument/2006/relationships/tags" Target="../tags/tag1339.xml"/><Relationship Id="rId11" Type="http://schemas.openxmlformats.org/officeDocument/2006/relationships/tags" Target="../tags/tag1344.xml"/><Relationship Id="rId24" Type="http://schemas.openxmlformats.org/officeDocument/2006/relationships/tags" Target="../tags/tag1357.xml"/><Relationship Id="rId32" Type="http://schemas.openxmlformats.org/officeDocument/2006/relationships/slide" Target="slide141.xml"/><Relationship Id="rId5" Type="http://schemas.openxmlformats.org/officeDocument/2006/relationships/tags" Target="../tags/tag1338.xml"/><Relationship Id="rId15" Type="http://schemas.openxmlformats.org/officeDocument/2006/relationships/tags" Target="../tags/tag1348.xml"/><Relationship Id="rId23" Type="http://schemas.openxmlformats.org/officeDocument/2006/relationships/tags" Target="../tags/tag1356.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43.xml"/><Relationship Id="rId19" Type="http://schemas.openxmlformats.org/officeDocument/2006/relationships/tags" Target="../tags/tag1352.xml"/><Relationship Id="rId31" Type="http://schemas.openxmlformats.org/officeDocument/2006/relationships/slide" Target="slide149.xml"/><Relationship Id="rId4" Type="http://schemas.openxmlformats.org/officeDocument/2006/relationships/tags" Target="../tags/tag1337.xml"/><Relationship Id="rId9" Type="http://schemas.openxmlformats.org/officeDocument/2006/relationships/tags" Target="../tags/tag1342.xml"/><Relationship Id="rId14" Type="http://schemas.openxmlformats.org/officeDocument/2006/relationships/tags" Target="../tags/tag1347.xml"/><Relationship Id="rId22" Type="http://schemas.openxmlformats.org/officeDocument/2006/relationships/tags" Target="../tags/tag1355.xml"/><Relationship Id="rId27" Type="http://schemas.openxmlformats.org/officeDocument/2006/relationships/tags" Target="../tags/tag1360.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41.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6.xml"/><Relationship Id="rId7" Type="http://schemas.openxmlformats.org/officeDocument/2006/relationships/image" Target="../media/image1.emf"/><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oleObject" Target="../embeddings/oleObject12.bin"/><Relationship Id="rId11" Type="http://schemas.openxmlformats.org/officeDocument/2006/relationships/hyperlink" Target="https://rethinkrobotics.com/" TargetMode="External"/><Relationship Id="rId5" Type="http://schemas.openxmlformats.org/officeDocument/2006/relationships/slideLayout" Target="../slideLayouts/slideLayout2.xml"/><Relationship Id="rId10" Type="http://schemas.openxmlformats.org/officeDocument/2006/relationships/hyperlink" Target="https://www.kuka.com/zh-cn/products/robotics-systems/industrial-robots/lbr-iiwa" TargetMode="External"/><Relationship Id="rId4" Type="http://schemas.openxmlformats.org/officeDocument/2006/relationships/tags" Target="../tags/tag147.xml"/><Relationship Id="rId9" Type="http://schemas.openxmlformats.org/officeDocument/2006/relationships/hyperlink" Target="https://franka.cn/" TargetMode="Externa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361.xml"/><Relationship Id="rId5" Type="http://schemas.openxmlformats.org/officeDocument/2006/relationships/image" Target="../media/image147.png"/><Relationship Id="rId4" Type="http://schemas.openxmlformats.org/officeDocument/2006/relationships/image" Target="../media/image18.emf"/></Relationships>
</file>

<file path=ppt/slides/_rels/slide131.xml.rels><?xml version="1.0" encoding="UTF-8" standalone="yes"?>
<Relationships xmlns="http://schemas.openxmlformats.org/package/2006/relationships"><Relationship Id="rId13" Type="http://schemas.openxmlformats.org/officeDocument/2006/relationships/tags" Target="../tags/tag1374.xml"/><Relationship Id="rId18" Type="http://schemas.openxmlformats.org/officeDocument/2006/relationships/tags" Target="../tags/tag1379.xml"/><Relationship Id="rId26" Type="http://schemas.openxmlformats.org/officeDocument/2006/relationships/tags" Target="../tags/tag1387.xml"/><Relationship Id="rId3" Type="http://schemas.openxmlformats.org/officeDocument/2006/relationships/tags" Target="../tags/tag1364.xml"/><Relationship Id="rId21" Type="http://schemas.openxmlformats.org/officeDocument/2006/relationships/tags" Target="../tags/tag1382.xml"/><Relationship Id="rId34" Type="http://schemas.openxmlformats.org/officeDocument/2006/relationships/slide" Target="slide131.xml"/><Relationship Id="rId7" Type="http://schemas.openxmlformats.org/officeDocument/2006/relationships/tags" Target="../tags/tag1368.xml"/><Relationship Id="rId12" Type="http://schemas.openxmlformats.org/officeDocument/2006/relationships/tags" Target="../tags/tag1373.xml"/><Relationship Id="rId17" Type="http://schemas.openxmlformats.org/officeDocument/2006/relationships/tags" Target="../tags/tag1378.xml"/><Relationship Id="rId25" Type="http://schemas.openxmlformats.org/officeDocument/2006/relationships/tags" Target="../tags/tag1386.xml"/><Relationship Id="rId33" Type="http://schemas.openxmlformats.org/officeDocument/2006/relationships/slide" Target="slide134.xml"/><Relationship Id="rId2" Type="http://schemas.openxmlformats.org/officeDocument/2006/relationships/tags" Target="../tags/tag1363.xml"/><Relationship Id="rId16" Type="http://schemas.openxmlformats.org/officeDocument/2006/relationships/tags" Target="../tags/tag1377.xml"/><Relationship Id="rId20" Type="http://schemas.openxmlformats.org/officeDocument/2006/relationships/tags" Target="../tags/tag1381.xml"/><Relationship Id="rId29" Type="http://schemas.openxmlformats.org/officeDocument/2006/relationships/slide" Target="slide154.xml"/><Relationship Id="rId1" Type="http://schemas.openxmlformats.org/officeDocument/2006/relationships/tags" Target="../tags/tag1362.xml"/><Relationship Id="rId6" Type="http://schemas.openxmlformats.org/officeDocument/2006/relationships/tags" Target="../tags/tag1367.xml"/><Relationship Id="rId11" Type="http://schemas.openxmlformats.org/officeDocument/2006/relationships/tags" Target="../tags/tag1372.xml"/><Relationship Id="rId24" Type="http://schemas.openxmlformats.org/officeDocument/2006/relationships/tags" Target="../tags/tag1385.xml"/><Relationship Id="rId32" Type="http://schemas.openxmlformats.org/officeDocument/2006/relationships/slide" Target="slide141.xml"/><Relationship Id="rId5" Type="http://schemas.openxmlformats.org/officeDocument/2006/relationships/tags" Target="../tags/tag1366.xml"/><Relationship Id="rId15" Type="http://schemas.openxmlformats.org/officeDocument/2006/relationships/tags" Target="../tags/tag1376.xml"/><Relationship Id="rId23" Type="http://schemas.openxmlformats.org/officeDocument/2006/relationships/tags" Target="../tags/tag1384.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71.xml"/><Relationship Id="rId19" Type="http://schemas.openxmlformats.org/officeDocument/2006/relationships/tags" Target="../tags/tag1380.xml"/><Relationship Id="rId31" Type="http://schemas.openxmlformats.org/officeDocument/2006/relationships/slide" Target="slide149.xml"/><Relationship Id="rId4" Type="http://schemas.openxmlformats.org/officeDocument/2006/relationships/tags" Target="../tags/tag1365.xml"/><Relationship Id="rId9" Type="http://schemas.openxmlformats.org/officeDocument/2006/relationships/tags" Target="../tags/tag1370.xml"/><Relationship Id="rId14" Type="http://schemas.openxmlformats.org/officeDocument/2006/relationships/tags" Target="../tags/tag1375.xml"/><Relationship Id="rId22" Type="http://schemas.openxmlformats.org/officeDocument/2006/relationships/tags" Target="../tags/tag1383.xml"/><Relationship Id="rId27" Type="http://schemas.openxmlformats.org/officeDocument/2006/relationships/tags" Target="../tags/tag1388.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69.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0.xml"/><Relationship Id="rId1" Type="http://schemas.openxmlformats.org/officeDocument/2006/relationships/tags" Target="../tags/tag1389.xml"/><Relationship Id="rId6" Type="http://schemas.openxmlformats.org/officeDocument/2006/relationships/image" Target="../media/image148.png"/><Relationship Id="rId5" Type="http://schemas.openxmlformats.org/officeDocument/2006/relationships/image" Target="../media/image18.emf"/><Relationship Id="rId4" Type="http://schemas.openxmlformats.org/officeDocument/2006/relationships/oleObject" Target="../embeddings/oleObject103.bin"/></Relationships>
</file>

<file path=ppt/slides/_rels/slide133.xml.rels><?xml version="1.0" encoding="UTF-8" standalone="yes"?>
<Relationships xmlns="http://schemas.openxmlformats.org/package/2006/relationships"><Relationship Id="rId3" Type="http://schemas.openxmlformats.org/officeDocument/2006/relationships/tags" Target="../tags/tag1393.xml"/><Relationship Id="rId7" Type="http://schemas.openxmlformats.org/officeDocument/2006/relationships/image" Target="../media/image18.emf"/><Relationship Id="rId2" Type="http://schemas.openxmlformats.org/officeDocument/2006/relationships/tags" Target="../tags/tag1392.xml"/><Relationship Id="rId1" Type="http://schemas.openxmlformats.org/officeDocument/2006/relationships/tags" Target="../tags/tag1391.xml"/><Relationship Id="rId6" Type="http://schemas.openxmlformats.org/officeDocument/2006/relationships/oleObject" Target="../embeddings/oleObject104.bin"/><Relationship Id="rId5" Type="http://schemas.openxmlformats.org/officeDocument/2006/relationships/slideLayout" Target="../slideLayouts/slideLayout2.xml"/><Relationship Id="rId4" Type="http://schemas.openxmlformats.org/officeDocument/2006/relationships/tags" Target="../tags/tag1394.xml"/></Relationships>
</file>

<file path=ppt/slides/_rels/slide134.xml.rels><?xml version="1.0" encoding="UTF-8" standalone="yes"?>
<Relationships xmlns="http://schemas.openxmlformats.org/package/2006/relationships"><Relationship Id="rId13" Type="http://schemas.openxmlformats.org/officeDocument/2006/relationships/tags" Target="../tags/tag1407.xml"/><Relationship Id="rId18" Type="http://schemas.openxmlformats.org/officeDocument/2006/relationships/tags" Target="../tags/tag1412.xml"/><Relationship Id="rId26" Type="http://schemas.openxmlformats.org/officeDocument/2006/relationships/tags" Target="../tags/tag1420.xml"/><Relationship Id="rId3" Type="http://schemas.openxmlformats.org/officeDocument/2006/relationships/tags" Target="../tags/tag1397.xml"/><Relationship Id="rId21" Type="http://schemas.openxmlformats.org/officeDocument/2006/relationships/tags" Target="../tags/tag1415.xml"/><Relationship Id="rId34" Type="http://schemas.openxmlformats.org/officeDocument/2006/relationships/slide" Target="slide131.xml"/><Relationship Id="rId7" Type="http://schemas.openxmlformats.org/officeDocument/2006/relationships/tags" Target="../tags/tag1401.xml"/><Relationship Id="rId12" Type="http://schemas.openxmlformats.org/officeDocument/2006/relationships/tags" Target="../tags/tag1406.xml"/><Relationship Id="rId17" Type="http://schemas.openxmlformats.org/officeDocument/2006/relationships/tags" Target="../tags/tag1411.xml"/><Relationship Id="rId25" Type="http://schemas.openxmlformats.org/officeDocument/2006/relationships/tags" Target="../tags/tag1419.xml"/><Relationship Id="rId33" Type="http://schemas.openxmlformats.org/officeDocument/2006/relationships/slide" Target="slide134.xml"/><Relationship Id="rId2" Type="http://schemas.openxmlformats.org/officeDocument/2006/relationships/tags" Target="../tags/tag1396.xml"/><Relationship Id="rId16" Type="http://schemas.openxmlformats.org/officeDocument/2006/relationships/tags" Target="../tags/tag1410.xml"/><Relationship Id="rId20" Type="http://schemas.openxmlformats.org/officeDocument/2006/relationships/tags" Target="../tags/tag1414.xml"/><Relationship Id="rId29" Type="http://schemas.openxmlformats.org/officeDocument/2006/relationships/slide" Target="slide154.xml"/><Relationship Id="rId1" Type="http://schemas.openxmlformats.org/officeDocument/2006/relationships/tags" Target="../tags/tag1395.xml"/><Relationship Id="rId6" Type="http://schemas.openxmlformats.org/officeDocument/2006/relationships/tags" Target="../tags/tag1400.xml"/><Relationship Id="rId11" Type="http://schemas.openxmlformats.org/officeDocument/2006/relationships/tags" Target="../tags/tag1405.xml"/><Relationship Id="rId24" Type="http://schemas.openxmlformats.org/officeDocument/2006/relationships/tags" Target="../tags/tag1418.xml"/><Relationship Id="rId32" Type="http://schemas.openxmlformats.org/officeDocument/2006/relationships/slide" Target="slide141.xml"/><Relationship Id="rId5" Type="http://schemas.openxmlformats.org/officeDocument/2006/relationships/tags" Target="../tags/tag1399.xml"/><Relationship Id="rId15" Type="http://schemas.openxmlformats.org/officeDocument/2006/relationships/tags" Target="../tags/tag1409.xml"/><Relationship Id="rId23" Type="http://schemas.openxmlformats.org/officeDocument/2006/relationships/tags" Target="../tags/tag1417.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04.xml"/><Relationship Id="rId19" Type="http://schemas.openxmlformats.org/officeDocument/2006/relationships/tags" Target="../tags/tag1413.xml"/><Relationship Id="rId31" Type="http://schemas.openxmlformats.org/officeDocument/2006/relationships/slide" Target="slide149.xml"/><Relationship Id="rId4" Type="http://schemas.openxmlformats.org/officeDocument/2006/relationships/tags" Target="../tags/tag1398.xml"/><Relationship Id="rId9" Type="http://schemas.openxmlformats.org/officeDocument/2006/relationships/tags" Target="../tags/tag1403.xml"/><Relationship Id="rId14" Type="http://schemas.openxmlformats.org/officeDocument/2006/relationships/tags" Target="../tags/tag1408.xml"/><Relationship Id="rId22" Type="http://schemas.openxmlformats.org/officeDocument/2006/relationships/tags" Target="../tags/tag1416.xml"/><Relationship Id="rId27" Type="http://schemas.openxmlformats.org/officeDocument/2006/relationships/tags" Target="../tags/tag1421.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0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3.xml"/><Relationship Id="rId1" Type="http://schemas.openxmlformats.org/officeDocument/2006/relationships/tags" Target="../tags/tag1422.xml"/><Relationship Id="rId6" Type="http://schemas.openxmlformats.org/officeDocument/2006/relationships/image" Target="../media/image149.png"/><Relationship Id="rId5" Type="http://schemas.openxmlformats.org/officeDocument/2006/relationships/image" Target="../media/image18.emf"/><Relationship Id="rId4" Type="http://schemas.openxmlformats.org/officeDocument/2006/relationships/oleObject" Target="../embeddings/oleObject105.bin"/></Relationships>
</file>

<file path=ppt/slides/_rels/slide13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26.xml"/><Relationship Id="rId7" Type="http://schemas.openxmlformats.org/officeDocument/2006/relationships/oleObject" Target="../embeddings/oleObject106.bin"/><Relationship Id="rId12" Type="http://schemas.openxmlformats.org/officeDocument/2006/relationships/image" Target="../media/image151.png"/><Relationship Id="rId2" Type="http://schemas.openxmlformats.org/officeDocument/2006/relationships/tags" Target="../tags/tag1425.xml"/><Relationship Id="rId1" Type="http://schemas.openxmlformats.org/officeDocument/2006/relationships/tags" Target="../tags/tag1424.xml"/><Relationship Id="rId6" Type="http://schemas.openxmlformats.org/officeDocument/2006/relationships/slideLayout" Target="../slideLayouts/slideLayout2.xml"/><Relationship Id="rId11" Type="http://schemas.openxmlformats.org/officeDocument/2006/relationships/image" Target="../media/image150.png"/><Relationship Id="rId5" Type="http://schemas.openxmlformats.org/officeDocument/2006/relationships/tags" Target="../tags/tag1428.xml"/><Relationship Id="rId10" Type="http://schemas.openxmlformats.org/officeDocument/2006/relationships/hyperlink" Target="https://arxiv.org/pdf/1904.04686" TargetMode="External"/><Relationship Id="rId4" Type="http://schemas.openxmlformats.org/officeDocument/2006/relationships/tags" Target="../tags/tag1427.xml"/><Relationship Id="rId9" Type="http://schemas.openxmlformats.org/officeDocument/2006/relationships/hyperlink" Target="https://arxiv.org/pdf/1711.11543"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1.xml"/><Relationship Id="rId7" Type="http://schemas.openxmlformats.org/officeDocument/2006/relationships/oleObject" Target="../embeddings/oleObject107.bin"/><Relationship Id="rId12" Type="http://schemas.openxmlformats.org/officeDocument/2006/relationships/image" Target="../media/image153.png"/><Relationship Id="rId2" Type="http://schemas.openxmlformats.org/officeDocument/2006/relationships/tags" Target="../tags/tag1430.xml"/><Relationship Id="rId1" Type="http://schemas.openxmlformats.org/officeDocument/2006/relationships/tags" Target="../tags/tag1429.xml"/><Relationship Id="rId6" Type="http://schemas.openxmlformats.org/officeDocument/2006/relationships/slideLayout" Target="../slideLayouts/slideLayout2.xml"/><Relationship Id="rId11" Type="http://schemas.openxmlformats.org/officeDocument/2006/relationships/image" Target="../media/image152.png"/><Relationship Id="rId5" Type="http://schemas.openxmlformats.org/officeDocument/2006/relationships/tags" Target="../tags/tag1433.xml"/><Relationship Id="rId10" Type="http://schemas.openxmlformats.org/officeDocument/2006/relationships/hyperlink" Target="https://arxiv.org/pdf/1712.03316" TargetMode="External"/><Relationship Id="rId4" Type="http://schemas.openxmlformats.org/officeDocument/2006/relationships/tags" Target="../tags/tag1432.xml"/><Relationship Id="rId9" Type="http://schemas.openxmlformats.org/officeDocument/2006/relationships/hyperlink" Target="https://arxiv.org/pdf/1904.03461"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6.xml"/><Relationship Id="rId7" Type="http://schemas.openxmlformats.org/officeDocument/2006/relationships/oleObject" Target="../embeddings/oleObject108.bin"/><Relationship Id="rId12" Type="http://schemas.openxmlformats.org/officeDocument/2006/relationships/image" Target="../media/image155.png"/><Relationship Id="rId2" Type="http://schemas.openxmlformats.org/officeDocument/2006/relationships/tags" Target="../tags/tag1435.xml"/><Relationship Id="rId1" Type="http://schemas.openxmlformats.org/officeDocument/2006/relationships/tags" Target="../tags/tag1434.xml"/><Relationship Id="rId6" Type="http://schemas.openxmlformats.org/officeDocument/2006/relationships/slideLayout" Target="../slideLayouts/slideLayout2.xml"/><Relationship Id="rId11" Type="http://schemas.openxmlformats.org/officeDocument/2006/relationships/image" Target="../media/image154.png"/><Relationship Id="rId5" Type="http://schemas.openxmlformats.org/officeDocument/2006/relationships/tags" Target="../tags/tag1438.xml"/><Relationship Id="rId10" Type="http://schemas.openxmlformats.org/officeDocument/2006/relationships/hyperlink" Target="https://arxiv.org/pdf/2210.07474" TargetMode="External"/><Relationship Id="rId4" Type="http://schemas.openxmlformats.org/officeDocument/2006/relationships/tags" Target="../tags/tag1437.xml"/><Relationship Id="rId9" Type="http://schemas.openxmlformats.org/officeDocument/2006/relationships/hyperlink" Target="https://arxiv.org/pdf/1908.04950" TargetMode="External"/></Relationships>
</file>

<file path=ppt/slides/_rels/slide13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1.xml"/><Relationship Id="rId7" Type="http://schemas.openxmlformats.org/officeDocument/2006/relationships/oleObject" Target="../embeddings/oleObject109.bin"/><Relationship Id="rId12" Type="http://schemas.openxmlformats.org/officeDocument/2006/relationships/image" Target="../media/image157.png"/><Relationship Id="rId2" Type="http://schemas.openxmlformats.org/officeDocument/2006/relationships/tags" Target="../tags/tag1440.xml"/><Relationship Id="rId1" Type="http://schemas.openxmlformats.org/officeDocument/2006/relationships/tags" Target="../tags/tag1439.xml"/><Relationship Id="rId6" Type="http://schemas.openxmlformats.org/officeDocument/2006/relationships/slideLayout" Target="../slideLayouts/slideLayout2.xml"/><Relationship Id="rId11" Type="http://schemas.openxmlformats.org/officeDocument/2006/relationships/image" Target="../media/image156.png"/><Relationship Id="rId5" Type="http://schemas.openxmlformats.org/officeDocument/2006/relationships/tags" Target="../tags/tag1443.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442.xml"/><Relationship Id="rId9" Type="http://schemas.openxmlformats.org/officeDocument/2006/relationships/hyperlink" Target="https://arxiv.org/pdf/2109.07872" TargetMode="External"/></Relationships>
</file>

<file path=ppt/slides/_rels/slide14.xml.rels><?xml version="1.0" encoding="UTF-8" standalone="yes"?>
<Relationships xmlns="http://schemas.openxmlformats.org/package/2006/relationships"><Relationship Id="rId13" Type="http://schemas.openxmlformats.org/officeDocument/2006/relationships/tags" Target="../tags/tag160.xml"/><Relationship Id="rId18" Type="http://schemas.openxmlformats.org/officeDocument/2006/relationships/tags" Target="../tags/tag165.xml"/><Relationship Id="rId26" Type="http://schemas.openxmlformats.org/officeDocument/2006/relationships/slideLayout" Target="../slideLayouts/slideLayout6.xml"/><Relationship Id="rId3" Type="http://schemas.openxmlformats.org/officeDocument/2006/relationships/tags" Target="../tags/tag150.xml"/><Relationship Id="rId21" Type="http://schemas.openxmlformats.org/officeDocument/2006/relationships/tags" Target="../tags/tag168.xml"/><Relationship Id="rId34" Type="http://schemas.openxmlformats.org/officeDocument/2006/relationships/oleObject" Target="../embeddings/oleObject13.bin"/><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tags" Target="../tags/tag164.xml"/><Relationship Id="rId25" Type="http://schemas.openxmlformats.org/officeDocument/2006/relationships/tags" Target="../tags/tag172.xml"/><Relationship Id="rId33" Type="http://schemas.openxmlformats.org/officeDocument/2006/relationships/slide" Target="slide10.xml"/><Relationship Id="rId2" Type="http://schemas.openxmlformats.org/officeDocument/2006/relationships/tags" Target="../tags/tag149.xml"/><Relationship Id="rId16" Type="http://schemas.openxmlformats.org/officeDocument/2006/relationships/tags" Target="../tags/tag163.xml"/><Relationship Id="rId20" Type="http://schemas.openxmlformats.org/officeDocument/2006/relationships/tags" Target="../tags/tag167.xml"/><Relationship Id="rId29" Type="http://schemas.openxmlformats.org/officeDocument/2006/relationships/slide" Target="slide18.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24" Type="http://schemas.openxmlformats.org/officeDocument/2006/relationships/tags" Target="../tags/tag171.xml"/><Relationship Id="rId32" Type="http://schemas.openxmlformats.org/officeDocument/2006/relationships/slide" Target="slide12.xml"/><Relationship Id="rId5" Type="http://schemas.openxmlformats.org/officeDocument/2006/relationships/tags" Target="../tags/tag152.xml"/><Relationship Id="rId15" Type="http://schemas.openxmlformats.org/officeDocument/2006/relationships/tags" Target="../tags/tag162.xml"/><Relationship Id="rId23" Type="http://schemas.openxmlformats.org/officeDocument/2006/relationships/tags" Target="../tags/tag170.xml"/><Relationship Id="rId28" Type="http://schemas.openxmlformats.org/officeDocument/2006/relationships/slide" Target="slide20.xml"/><Relationship Id="rId10" Type="http://schemas.openxmlformats.org/officeDocument/2006/relationships/tags" Target="../tags/tag157.xml"/><Relationship Id="rId19" Type="http://schemas.openxmlformats.org/officeDocument/2006/relationships/tags" Target="../tags/tag166.xml"/><Relationship Id="rId31" Type="http://schemas.openxmlformats.org/officeDocument/2006/relationships/slide" Target="slide14.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 Id="rId22" Type="http://schemas.openxmlformats.org/officeDocument/2006/relationships/tags" Target="../tags/tag169.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55.xml"/></Relationships>
</file>

<file path=ppt/slides/_rels/slide14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6.xml"/><Relationship Id="rId7" Type="http://schemas.openxmlformats.org/officeDocument/2006/relationships/oleObject" Target="../embeddings/oleObject110.bin"/><Relationship Id="rId12" Type="http://schemas.openxmlformats.org/officeDocument/2006/relationships/image" Target="../media/image159.png"/><Relationship Id="rId2" Type="http://schemas.openxmlformats.org/officeDocument/2006/relationships/tags" Target="../tags/tag1445.xml"/><Relationship Id="rId1" Type="http://schemas.openxmlformats.org/officeDocument/2006/relationships/tags" Target="../tags/tag1444.xml"/><Relationship Id="rId6" Type="http://schemas.openxmlformats.org/officeDocument/2006/relationships/slideLayout" Target="../slideLayouts/slideLayout2.xml"/><Relationship Id="rId11" Type="http://schemas.openxmlformats.org/officeDocument/2006/relationships/image" Target="../media/image158.png"/><Relationship Id="rId5" Type="http://schemas.openxmlformats.org/officeDocument/2006/relationships/tags" Target="../tags/tag1448.xml"/><Relationship Id="rId10" Type="http://schemas.openxmlformats.org/officeDocument/2006/relationships/hyperlink" Target="https://arxiv.org/pdf/2405.04732" TargetMode="External"/><Relationship Id="rId4" Type="http://schemas.openxmlformats.org/officeDocument/2006/relationships/tags" Target="../tags/tag1447.xml"/><Relationship Id="rId9" Type="http://schemas.openxmlformats.org/officeDocument/2006/relationships/hyperlink" Target="https://arxiv.org/pdf/2403.15941" TargetMode="External"/></Relationships>
</file>

<file path=ppt/slides/_rels/slide141.xml.rels><?xml version="1.0" encoding="UTF-8" standalone="yes"?>
<Relationships xmlns="http://schemas.openxmlformats.org/package/2006/relationships"><Relationship Id="rId13" Type="http://schemas.openxmlformats.org/officeDocument/2006/relationships/tags" Target="../tags/tag1461.xml"/><Relationship Id="rId18" Type="http://schemas.openxmlformats.org/officeDocument/2006/relationships/tags" Target="../tags/tag1466.xml"/><Relationship Id="rId26" Type="http://schemas.openxmlformats.org/officeDocument/2006/relationships/tags" Target="../tags/tag1474.xml"/><Relationship Id="rId3" Type="http://schemas.openxmlformats.org/officeDocument/2006/relationships/tags" Target="../tags/tag1451.xml"/><Relationship Id="rId21" Type="http://schemas.openxmlformats.org/officeDocument/2006/relationships/tags" Target="../tags/tag1469.xml"/><Relationship Id="rId34" Type="http://schemas.openxmlformats.org/officeDocument/2006/relationships/slide" Target="slide131.xml"/><Relationship Id="rId7" Type="http://schemas.openxmlformats.org/officeDocument/2006/relationships/tags" Target="../tags/tag1455.xml"/><Relationship Id="rId12" Type="http://schemas.openxmlformats.org/officeDocument/2006/relationships/tags" Target="../tags/tag1460.xml"/><Relationship Id="rId17" Type="http://schemas.openxmlformats.org/officeDocument/2006/relationships/tags" Target="../tags/tag1465.xml"/><Relationship Id="rId25" Type="http://schemas.openxmlformats.org/officeDocument/2006/relationships/tags" Target="../tags/tag1473.xml"/><Relationship Id="rId33" Type="http://schemas.openxmlformats.org/officeDocument/2006/relationships/slide" Target="slide134.xml"/><Relationship Id="rId2" Type="http://schemas.openxmlformats.org/officeDocument/2006/relationships/tags" Target="../tags/tag1450.xml"/><Relationship Id="rId16" Type="http://schemas.openxmlformats.org/officeDocument/2006/relationships/tags" Target="../tags/tag1464.xml"/><Relationship Id="rId20" Type="http://schemas.openxmlformats.org/officeDocument/2006/relationships/tags" Target="../tags/tag1468.xml"/><Relationship Id="rId29" Type="http://schemas.openxmlformats.org/officeDocument/2006/relationships/slide" Target="slide154.xml"/><Relationship Id="rId1" Type="http://schemas.openxmlformats.org/officeDocument/2006/relationships/tags" Target="../tags/tag1449.xml"/><Relationship Id="rId6" Type="http://schemas.openxmlformats.org/officeDocument/2006/relationships/tags" Target="../tags/tag1454.xml"/><Relationship Id="rId11" Type="http://schemas.openxmlformats.org/officeDocument/2006/relationships/tags" Target="../tags/tag1459.xml"/><Relationship Id="rId24" Type="http://schemas.openxmlformats.org/officeDocument/2006/relationships/tags" Target="../tags/tag1472.xml"/><Relationship Id="rId32" Type="http://schemas.openxmlformats.org/officeDocument/2006/relationships/slide" Target="slide141.xml"/><Relationship Id="rId5" Type="http://schemas.openxmlformats.org/officeDocument/2006/relationships/tags" Target="../tags/tag1453.xml"/><Relationship Id="rId15" Type="http://schemas.openxmlformats.org/officeDocument/2006/relationships/tags" Target="../tags/tag1463.xml"/><Relationship Id="rId23" Type="http://schemas.openxmlformats.org/officeDocument/2006/relationships/tags" Target="../tags/tag1471.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58.xml"/><Relationship Id="rId19" Type="http://schemas.openxmlformats.org/officeDocument/2006/relationships/tags" Target="../tags/tag1467.xml"/><Relationship Id="rId31" Type="http://schemas.openxmlformats.org/officeDocument/2006/relationships/slide" Target="slide149.xml"/><Relationship Id="rId4" Type="http://schemas.openxmlformats.org/officeDocument/2006/relationships/tags" Target="../tags/tag1452.xml"/><Relationship Id="rId9" Type="http://schemas.openxmlformats.org/officeDocument/2006/relationships/tags" Target="../tags/tag1457.xml"/><Relationship Id="rId14" Type="http://schemas.openxmlformats.org/officeDocument/2006/relationships/tags" Target="../tags/tag1462.xml"/><Relationship Id="rId22" Type="http://schemas.openxmlformats.org/officeDocument/2006/relationships/tags" Target="../tags/tag1470.xml"/><Relationship Id="rId27" Type="http://schemas.openxmlformats.org/officeDocument/2006/relationships/tags" Target="../tags/tag1475.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56.xm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image" Target="../media/image160.png"/><Relationship Id="rId3" Type="http://schemas.openxmlformats.org/officeDocument/2006/relationships/tags" Target="../tags/tag1478.xml"/><Relationship Id="rId7" Type="http://schemas.openxmlformats.org/officeDocument/2006/relationships/slideLayout" Target="../slideLayouts/slideLayout2.xml"/><Relationship Id="rId12" Type="http://schemas.openxmlformats.org/officeDocument/2006/relationships/image" Target="../media/image150.png"/><Relationship Id="rId2" Type="http://schemas.openxmlformats.org/officeDocument/2006/relationships/tags" Target="../tags/tag1477.xml"/><Relationship Id="rId1" Type="http://schemas.openxmlformats.org/officeDocument/2006/relationships/tags" Target="../tags/tag1476.xml"/><Relationship Id="rId6" Type="http://schemas.openxmlformats.org/officeDocument/2006/relationships/tags" Target="../tags/tag1481.xml"/><Relationship Id="rId11" Type="http://schemas.openxmlformats.org/officeDocument/2006/relationships/hyperlink" Target="https://arxiv.org/pdf/1810.11181" TargetMode="External"/><Relationship Id="rId5" Type="http://schemas.openxmlformats.org/officeDocument/2006/relationships/tags" Target="../tags/tag1480.xml"/><Relationship Id="rId10" Type="http://schemas.openxmlformats.org/officeDocument/2006/relationships/hyperlink" Target="https://arxiv.org/pdf/1711.11543" TargetMode="External"/><Relationship Id="rId4" Type="http://schemas.openxmlformats.org/officeDocument/2006/relationships/tags" Target="../tags/tag1479.xml"/><Relationship Id="rId9" Type="http://schemas.openxmlformats.org/officeDocument/2006/relationships/image" Target="../media/image18.emf"/></Relationships>
</file>

<file path=ppt/slides/_rels/slide1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484.xml"/><Relationship Id="rId7" Type="http://schemas.openxmlformats.org/officeDocument/2006/relationships/hyperlink" Target="https://arxiv.org/pdf/1904.04166" TargetMode="External"/><Relationship Id="rId2" Type="http://schemas.openxmlformats.org/officeDocument/2006/relationships/tags" Target="../tags/tag1483.xml"/><Relationship Id="rId1" Type="http://schemas.openxmlformats.org/officeDocument/2006/relationships/tags" Target="../tags/tag1482.xml"/><Relationship Id="rId6" Type="http://schemas.openxmlformats.org/officeDocument/2006/relationships/image" Target="../media/image18.emf"/><Relationship Id="rId5" Type="http://schemas.openxmlformats.org/officeDocument/2006/relationships/oleObject" Target="../embeddings/oleObject112.bin"/><Relationship Id="rId4" Type="http://schemas.openxmlformats.org/officeDocument/2006/relationships/slideLayout" Target="../slideLayouts/slideLayout2.xml"/><Relationship Id="rId9" Type="http://schemas.openxmlformats.org/officeDocument/2006/relationships/image" Target="../media/image162.png"/></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163.png"/><Relationship Id="rId3" Type="http://schemas.openxmlformats.org/officeDocument/2006/relationships/tags" Target="../tags/tag1487.xml"/><Relationship Id="rId7" Type="http://schemas.openxmlformats.org/officeDocument/2006/relationships/slideLayout" Target="../slideLayouts/slideLayout2.xml"/><Relationship Id="rId12" Type="http://schemas.openxmlformats.org/officeDocument/2006/relationships/image" Target="../media/image151.png"/><Relationship Id="rId2" Type="http://schemas.openxmlformats.org/officeDocument/2006/relationships/tags" Target="../tags/tag1486.xml"/><Relationship Id="rId1" Type="http://schemas.openxmlformats.org/officeDocument/2006/relationships/tags" Target="../tags/tag1485.xml"/><Relationship Id="rId6" Type="http://schemas.openxmlformats.org/officeDocument/2006/relationships/tags" Target="../tags/tag1490.xml"/><Relationship Id="rId11" Type="http://schemas.openxmlformats.org/officeDocument/2006/relationships/hyperlink" Target="https://www.ecva.net/papers/eccv_2020/papers_ECCV/papers/123580647.pdf" TargetMode="External"/><Relationship Id="rId5" Type="http://schemas.openxmlformats.org/officeDocument/2006/relationships/tags" Target="../tags/tag1489.xml"/><Relationship Id="rId10" Type="http://schemas.openxmlformats.org/officeDocument/2006/relationships/hyperlink" Target="https://arxiv.org/pdf/1904.04686" TargetMode="External"/><Relationship Id="rId4" Type="http://schemas.openxmlformats.org/officeDocument/2006/relationships/tags" Target="../tags/tag1488.xml"/><Relationship Id="rId9" Type="http://schemas.openxmlformats.org/officeDocument/2006/relationships/image" Target="../media/image18.e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165.png"/><Relationship Id="rId3" Type="http://schemas.openxmlformats.org/officeDocument/2006/relationships/tags" Target="../tags/tag1493.xml"/><Relationship Id="rId7" Type="http://schemas.openxmlformats.org/officeDocument/2006/relationships/slideLayout" Target="../slideLayouts/slideLayout2.xml"/><Relationship Id="rId12" Type="http://schemas.openxmlformats.org/officeDocument/2006/relationships/hyperlink" Target="https://arxiv.org/pdf/2109.07872" TargetMode="External"/><Relationship Id="rId2" Type="http://schemas.openxmlformats.org/officeDocument/2006/relationships/tags" Target="../tags/tag1492.xml"/><Relationship Id="rId1" Type="http://schemas.openxmlformats.org/officeDocument/2006/relationships/tags" Target="../tags/tag1491.xml"/><Relationship Id="rId6" Type="http://schemas.openxmlformats.org/officeDocument/2006/relationships/tags" Target="../tags/tag1496.xml"/><Relationship Id="rId11" Type="http://schemas.openxmlformats.org/officeDocument/2006/relationships/image" Target="../media/image164.jpeg"/><Relationship Id="rId5" Type="http://schemas.openxmlformats.org/officeDocument/2006/relationships/tags" Target="../tags/tag1495.xml"/><Relationship Id="rId10" Type="http://schemas.openxmlformats.org/officeDocument/2006/relationships/hyperlink" Target="https://arxiv.org/pdf/1712.03316" TargetMode="External"/><Relationship Id="rId4" Type="http://schemas.openxmlformats.org/officeDocument/2006/relationships/tags" Target="../tags/tag1494.xml"/><Relationship Id="rId9" Type="http://schemas.openxmlformats.org/officeDocument/2006/relationships/image" Target="../media/image18.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67.png"/><Relationship Id="rId3" Type="http://schemas.openxmlformats.org/officeDocument/2006/relationships/tags" Target="../tags/tag1499.xml"/><Relationship Id="rId7" Type="http://schemas.openxmlformats.org/officeDocument/2006/relationships/slideLayout" Target="../slideLayouts/slideLayout2.xml"/><Relationship Id="rId12" Type="http://schemas.openxmlformats.org/officeDocument/2006/relationships/image" Target="../media/image166.png"/><Relationship Id="rId2" Type="http://schemas.openxmlformats.org/officeDocument/2006/relationships/tags" Target="../tags/tag1498.xml"/><Relationship Id="rId1" Type="http://schemas.openxmlformats.org/officeDocument/2006/relationships/tags" Target="../tags/tag1497.xml"/><Relationship Id="rId6" Type="http://schemas.openxmlformats.org/officeDocument/2006/relationships/tags" Target="../tags/tag1502.xml"/><Relationship Id="rId11" Type="http://schemas.openxmlformats.org/officeDocument/2006/relationships/hyperlink" Target="https://ieeexplore.ieee.org/stamp/stamp.jsp?tp=&amp;arnumber=613851" TargetMode="External"/><Relationship Id="rId5" Type="http://schemas.openxmlformats.org/officeDocument/2006/relationships/tags" Target="../tags/tag1501.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500.xml"/><Relationship Id="rId9" Type="http://schemas.openxmlformats.org/officeDocument/2006/relationships/image" Target="../media/image18.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68.png"/><Relationship Id="rId3" Type="http://schemas.openxmlformats.org/officeDocument/2006/relationships/tags" Target="../tags/tag1505.xml"/><Relationship Id="rId7" Type="http://schemas.openxmlformats.org/officeDocument/2006/relationships/slideLayout" Target="../slideLayouts/slideLayout2.xml"/><Relationship Id="rId12" Type="http://schemas.openxmlformats.org/officeDocument/2006/relationships/image" Target="../media/image158.png"/><Relationship Id="rId2" Type="http://schemas.openxmlformats.org/officeDocument/2006/relationships/tags" Target="../tags/tag1504.xml"/><Relationship Id="rId1" Type="http://schemas.openxmlformats.org/officeDocument/2006/relationships/tags" Target="../tags/tag1503.xml"/><Relationship Id="rId6" Type="http://schemas.openxmlformats.org/officeDocument/2006/relationships/tags" Target="../tags/tag1508.xml"/><Relationship Id="rId11" Type="http://schemas.openxmlformats.org/officeDocument/2006/relationships/hyperlink" Target="https://arxiv.org/pdf/2405.16559" TargetMode="External"/><Relationship Id="rId5" Type="http://schemas.openxmlformats.org/officeDocument/2006/relationships/tags" Target="../tags/tag1507.xml"/><Relationship Id="rId10" Type="http://schemas.openxmlformats.org/officeDocument/2006/relationships/hyperlink" Target="https://arxiv.org/pdf/2403.15941" TargetMode="External"/><Relationship Id="rId4" Type="http://schemas.openxmlformats.org/officeDocument/2006/relationships/tags" Target="../tags/tag1506.xml"/><Relationship Id="rId9" Type="http://schemas.openxmlformats.org/officeDocument/2006/relationships/image" Target="../media/image18.emf"/></Relationships>
</file>

<file path=ppt/slides/_rels/slide148.xml.rels><?xml version="1.0" encoding="UTF-8" standalone="yes"?>
<Relationships xmlns="http://schemas.openxmlformats.org/package/2006/relationships"><Relationship Id="rId8" Type="http://schemas.openxmlformats.org/officeDocument/2006/relationships/hyperlink" Target="https://arxiv.org/pdf/2406.10918" TargetMode="External"/><Relationship Id="rId3" Type="http://schemas.openxmlformats.org/officeDocument/2006/relationships/tags" Target="../tags/tag1511.xml"/><Relationship Id="rId7" Type="http://schemas.openxmlformats.org/officeDocument/2006/relationships/image" Target="../media/image18.emf"/><Relationship Id="rId2" Type="http://schemas.openxmlformats.org/officeDocument/2006/relationships/tags" Target="../tags/tag1510.xml"/><Relationship Id="rId1" Type="http://schemas.openxmlformats.org/officeDocument/2006/relationships/tags" Target="../tags/tag1509.xml"/><Relationship Id="rId6" Type="http://schemas.openxmlformats.org/officeDocument/2006/relationships/oleObject" Target="../embeddings/oleObject117.bin"/><Relationship Id="rId5" Type="http://schemas.openxmlformats.org/officeDocument/2006/relationships/slideLayout" Target="../slideLayouts/slideLayout2.xml"/><Relationship Id="rId4" Type="http://schemas.openxmlformats.org/officeDocument/2006/relationships/tags" Target="../tags/tag1512.xml"/><Relationship Id="rId9" Type="http://schemas.openxmlformats.org/officeDocument/2006/relationships/image" Target="../media/image169.png"/></Relationships>
</file>

<file path=ppt/slides/_rels/slide149.xml.rels><?xml version="1.0" encoding="UTF-8" standalone="yes"?>
<Relationships xmlns="http://schemas.openxmlformats.org/package/2006/relationships"><Relationship Id="rId13" Type="http://schemas.openxmlformats.org/officeDocument/2006/relationships/tags" Target="../tags/tag1525.xml"/><Relationship Id="rId18" Type="http://schemas.openxmlformats.org/officeDocument/2006/relationships/tags" Target="../tags/tag1530.xml"/><Relationship Id="rId26" Type="http://schemas.openxmlformats.org/officeDocument/2006/relationships/tags" Target="../tags/tag1538.xml"/><Relationship Id="rId3" Type="http://schemas.openxmlformats.org/officeDocument/2006/relationships/tags" Target="../tags/tag1515.xml"/><Relationship Id="rId21" Type="http://schemas.openxmlformats.org/officeDocument/2006/relationships/tags" Target="../tags/tag1533.xml"/><Relationship Id="rId34" Type="http://schemas.openxmlformats.org/officeDocument/2006/relationships/slide" Target="slide131.xml"/><Relationship Id="rId7" Type="http://schemas.openxmlformats.org/officeDocument/2006/relationships/tags" Target="../tags/tag1519.xml"/><Relationship Id="rId12" Type="http://schemas.openxmlformats.org/officeDocument/2006/relationships/tags" Target="../tags/tag1524.xml"/><Relationship Id="rId17" Type="http://schemas.openxmlformats.org/officeDocument/2006/relationships/tags" Target="../tags/tag1529.xml"/><Relationship Id="rId25" Type="http://schemas.openxmlformats.org/officeDocument/2006/relationships/tags" Target="../tags/tag1537.xml"/><Relationship Id="rId33" Type="http://schemas.openxmlformats.org/officeDocument/2006/relationships/slide" Target="slide134.xml"/><Relationship Id="rId2" Type="http://schemas.openxmlformats.org/officeDocument/2006/relationships/tags" Target="../tags/tag1514.xml"/><Relationship Id="rId16" Type="http://schemas.openxmlformats.org/officeDocument/2006/relationships/tags" Target="../tags/tag1528.xml"/><Relationship Id="rId20" Type="http://schemas.openxmlformats.org/officeDocument/2006/relationships/tags" Target="../tags/tag1532.xml"/><Relationship Id="rId29" Type="http://schemas.openxmlformats.org/officeDocument/2006/relationships/slide" Target="slide154.xml"/><Relationship Id="rId1" Type="http://schemas.openxmlformats.org/officeDocument/2006/relationships/tags" Target="../tags/tag1513.xml"/><Relationship Id="rId6" Type="http://schemas.openxmlformats.org/officeDocument/2006/relationships/tags" Target="../tags/tag1518.xml"/><Relationship Id="rId11" Type="http://schemas.openxmlformats.org/officeDocument/2006/relationships/tags" Target="../tags/tag1523.xml"/><Relationship Id="rId24" Type="http://schemas.openxmlformats.org/officeDocument/2006/relationships/tags" Target="../tags/tag1536.xml"/><Relationship Id="rId32" Type="http://schemas.openxmlformats.org/officeDocument/2006/relationships/slide" Target="slide141.xml"/><Relationship Id="rId5" Type="http://schemas.openxmlformats.org/officeDocument/2006/relationships/tags" Target="../tags/tag1517.xml"/><Relationship Id="rId15" Type="http://schemas.openxmlformats.org/officeDocument/2006/relationships/tags" Target="../tags/tag1527.xml"/><Relationship Id="rId23" Type="http://schemas.openxmlformats.org/officeDocument/2006/relationships/tags" Target="../tags/tag1535.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22.xml"/><Relationship Id="rId19" Type="http://schemas.openxmlformats.org/officeDocument/2006/relationships/tags" Target="../tags/tag1531.xml"/><Relationship Id="rId31" Type="http://schemas.openxmlformats.org/officeDocument/2006/relationships/slide" Target="slide149.xml"/><Relationship Id="rId4" Type="http://schemas.openxmlformats.org/officeDocument/2006/relationships/tags" Target="../tags/tag1516.xml"/><Relationship Id="rId9" Type="http://schemas.openxmlformats.org/officeDocument/2006/relationships/tags" Target="../tags/tag1521.xml"/><Relationship Id="rId14" Type="http://schemas.openxmlformats.org/officeDocument/2006/relationships/tags" Target="../tags/tag1526.xml"/><Relationship Id="rId22" Type="http://schemas.openxmlformats.org/officeDocument/2006/relationships/tags" Target="../tags/tag1534.xml"/><Relationship Id="rId27" Type="http://schemas.openxmlformats.org/officeDocument/2006/relationships/tags" Target="../tags/tag1539.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20.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5.xml"/><Relationship Id="rId7" Type="http://schemas.openxmlformats.org/officeDocument/2006/relationships/image" Target="../media/image1.em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oleObject" Target="../embeddings/oleObject14.bin"/><Relationship Id="rId5" Type="http://schemas.openxmlformats.org/officeDocument/2006/relationships/slideLayout" Target="../slideLayouts/slideLayout2.xml"/><Relationship Id="rId10" Type="http://schemas.openxmlformats.org/officeDocument/2006/relationships/hyperlink" Target="https://clearpathrobotics.com/jackal-small-unmanned-ground-vehicle/" TargetMode="External"/><Relationship Id="rId4" Type="http://schemas.openxmlformats.org/officeDocument/2006/relationships/tags" Target="../tags/tag176.xml"/><Relationship Id="rId9" Type="http://schemas.openxmlformats.org/officeDocument/2006/relationships/hyperlink" Target="https://www.amazon.science/research-areas/robotics" TargetMode="External"/></Relationships>
</file>

<file path=ppt/slides/_rels/slide150.xml.rels><?xml version="1.0" encoding="UTF-8" standalone="yes"?>
<Relationships xmlns="http://schemas.openxmlformats.org/package/2006/relationships"><Relationship Id="rId8" Type="http://schemas.openxmlformats.org/officeDocument/2006/relationships/image" Target="../media/image1680.png"/><Relationship Id="rId3" Type="http://schemas.openxmlformats.org/officeDocument/2006/relationships/tags" Target="../tags/tag1542.xml"/><Relationship Id="rId7" Type="http://schemas.openxmlformats.org/officeDocument/2006/relationships/tags" Target="../tags/tag1541.xml"/><Relationship Id="rId2" Type="http://schemas.openxmlformats.org/officeDocument/2006/relationships/tags" Target="../tags/tag1541.xml"/><Relationship Id="rId1" Type="http://schemas.openxmlformats.org/officeDocument/2006/relationships/tags" Target="../tags/tag1540.xml"/><Relationship Id="rId6" Type="http://schemas.openxmlformats.org/officeDocument/2006/relationships/image" Target="../media/image18.emf"/><Relationship Id="rId5" Type="http://schemas.openxmlformats.org/officeDocument/2006/relationships/oleObject" Target="../embeddings/oleObject118.bin"/><Relationship Id="rId10" Type="http://schemas.openxmlformats.org/officeDocument/2006/relationships/image" Target="../media/image150.png"/><Relationship Id="rId4" Type="http://schemas.openxmlformats.org/officeDocument/2006/relationships/slideLayout" Target="../slideLayouts/slideLayout2.xml"/><Relationship Id="rId9" Type="http://schemas.openxmlformats.org/officeDocument/2006/relationships/hyperlink" Target="https://arxiv.org/pdf/1711.11543" TargetMode="External"/></Relationships>
</file>

<file path=ppt/slides/_rels/slide15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tags" Target="../tags/tag1545.xml"/><Relationship Id="rId7" Type="http://schemas.openxmlformats.org/officeDocument/2006/relationships/hyperlink" Target="https://openaccess.thecvf.com/content/CVPR2024/papers/Majumdar_OpenEQA_Embodied_Question_Answering_in_the_Era_of_Foundation_Models_CVPR_2024_paper.pdf" TargetMode="External"/><Relationship Id="rId2" Type="http://schemas.openxmlformats.org/officeDocument/2006/relationships/tags" Target="../tags/tag1544.xml"/><Relationship Id="rId1" Type="http://schemas.openxmlformats.org/officeDocument/2006/relationships/tags" Target="../tags/tag1543.xml"/><Relationship Id="rId6" Type="http://schemas.openxmlformats.org/officeDocument/2006/relationships/image" Target="../media/image18.emf"/><Relationship Id="rId5" Type="http://schemas.openxmlformats.org/officeDocument/2006/relationships/oleObject" Target="../embeddings/oleObject119.bin"/><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3" Type="http://schemas.openxmlformats.org/officeDocument/2006/relationships/tags" Target="../tags/tag1558.xml"/><Relationship Id="rId18" Type="http://schemas.openxmlformats.org/officeDocument/2006/relationships/tags" Target="../tags/tag1563.xml"/><Relationship Id="rId26" Type="http://schemas.openxmlformats.org/officeDocument/2006/relationships/tags" Target="../tags/tag1571.xml"/><Relationship Id="rId3" Type="http://schemas.openxmlformats.org/officeDocument/2006/relationships/tags" Target="../tags/tag1548.xml"/><Relationship Id="rId21" Type="http://schemas.openxmlformats.org/officeDocument/2006/relationships/tags" Target="../tags/tag1566.xml"/><Relationship Id="rId34" Type="http://schemas.openxmlformats.org/officeDocument/2006/relationships/slide" Target="slide131.xml"/><Relationship Id="rId7" Type="http://schemas.openxmlformats.org/officeDocument/2006/relationships/tags" Target="../tags/tag1552.xml"/><Relationship Id="rId12" Type="http://schemas.openxmlformats.org/officeDocument/2006/relationships/tags" Target="../tags/tag1557.xml"/><Relationship Id="rId17" Type="http://schemas.openxmlformats.org/officeDocument/2006/relationships/tags" Target="../tags/tag1562.xml"/><Relationship Id="rId25" Type="http://schemas.openxmlformats.org/officeDocument/2006/relationships/tags" Target="../tags/tag1570.xml"/><Relationship Id="rId33" Type="http://schemas.openxmlformats.org/officeDocument/2006/relationships/slide" Target="slide134.xml"/><Relationship Id="rId2" Type="http://schemas.openxmlformats.org/officeDocument/2006/relationships/tags" Target="../tags/tag1547.xml"/><Relationship Id="rId16" Type="http://schemas.openxmlformats.org/officeDocument/2006/relationships/tags" Target="../tags/tag1561.xml"/><Relationship Id="rId20" Type="http://schemas.openxmlformats.org/officeDocument/2006/relationships/tags" Target="../tags/tag1565.xml"/><Relationship Id="rId29" Type="http://schemas.openxmlformats.org/officeDocument/2006/relationships/slide" Target="slide154.xml"/><Relationship Id="rId1" Type="http://schemas.openxmlformats.org/officeDocument/2006/relationships/tags" Target="../tags/tag1546.xml"/><Relationship Id="rId6" Type="http://schemas.openxmlformats.org/officeDocument/2006/relationships/tags" Target="../tags/tag1551.xml"/><Relationship Id="rId11" Type="http://schemas.openxmlformats.org/officeDocument/2006/relationships/tags" Target="../tags/tag1556.xml"/><Relationship Id="rId24" Type="http://schemas.openxmlformats.org/officeDocument/2006/relationships/tags" Target="../tags/tag1569.xml"/><Relationship Id="rId32" Type="http://schemas.openxmlformats.org/officeDocument/2006/relationships/slide" Target="slide141.xml"/><Relationship Id="rId5" Type="http://schemas.openxmlformats.org/officeDocument/2006/relationships/tags" Target="../tags/tag1550.xml"/><Relationship Id="rId15" Type="http://schemas.openxmlformats.org/officeDocument/2006/relationships/tags" Target="../tags/tag1560.xml"/><Relationship Id="rId23" Type="http://schemas.openxmlformats.org/officeDocument/2006/relationships/tags" Target="../tags/tag1568.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55.xml"/><Relationship Id="rId19" Type="http://schemas.openxmlformats.org/officeDocument/2006/relationships/tags" Target="../tags/tag1564.xml"/><Relationship Id="rId31" Type="http://schemas.openxmlformats.org/officeDocument/2006/relationships/slide" Target="slide149.xml"/><Relationship Id="rId4" Type="http://schemas.openxmlformats.org/officeDocument/2006/relationships/tags" Target="../tags/tag1549.xml"/><Relationship Id="rId9" Type="http://schemas.openxmlformats.org/officeDocument/2006/relationships/tags" Target="../tags/tag1554.xml"/><Relationship Id="rId14" Type="http://schemas.openxmlformats.org/officeDocument/2006/relationships/tags" Target="../tags/tag1559.xml"/><Relationship Id="rId22" Type="http://schemas.openxmlformats.org/officeDocument/2006/relationships/tags" Target="../tags/tag1567.xml"/><Relationship Id="rId27" Type="http://schemas.openxmlformats.org/officeDocument/2006/relationships/tags" Target="../tags/tag1572.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53.xml"/></Relationships>
</file>

<file path=ppt/slides/_rels/slide153.xml.rels><?xml version="1.0" encoding="UTF-8" standalone="yes"?>
<Relationships xmlns="http://schemas.openxmlformats.org/package/2006/relationships"><Relationship Id="rId3" Type="http://schemas.openxmlformats.org/officeDocument/2006/relationships/tags" Target="../tags/tag1575.xml"/><Relationship Id="rId2" Type="http://schemas.openxmlformats.org/officeDocument/2006/relationships/tags" Target="../tags/tag1574.xml"/><Relationship Id="rId1" Type="http://schemas.openxmlformats.org/officeDocument/2006/relationships/tags" Target="../tags/tag1573.xml"/><Relationship Id="rId6" Type="http://schemas.openxmlformats.org/officeDocument/2006/relationships/image" Target="../media/image18.emf"/><Relationship Id="rId5" Type="http://schemas.openxmlformats.org/officeDocument/2006/relationships/oleObject" Target="../embeddings/oleObject120.bin"/><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3" Type="http://schemas.openxmlformats.org/officeDocument/2006/relationships/tags" Target="../tags/tag1588.xml"/><Relationship Id="rId18" Type="http://schemas.openxmlformats.org/officeDocument/2006/relationships/tags" Target="../tags/tag1593.xml"/><Relationship Id="rId26" Type="http://schemas.openxmlformats.org/officeDocument/2006/relationships/tags" Target="../tags/tag1601.xml"/><Relationship Id="rId39" Type="http://schemas.openxmlformats.org/officeDocument/2006/relationships/slide" Target="slide129.xml"/><Relationship Id="rId21" Type="http://schemas.openxmlformats.org/officeDocument/2006/relationships/tags" Target="../tags/tag1596.xml"/><Relationship Id="rId34" Type="http://schemas.openxmlformats.org/officeDocument/2006/relationships/slide" Target="slide165.xml"/><Relationship Id="rId7" Type="http://schemas.openxmlformats.org/officeDocument/2006/relationships/tags" Target="../tags/tag1582.xml"/><Relationship Id="rId12" Type="http://schemas.openxmlformats.org/officeDocument/2006/relationships/tags" Target="../tags/tag1587.xml"/><Relationship Id="rId17" Type="http://schemas.openxmlformats.org/officeDocument/2006/relationships/tags" Target="../tags/tag1592.xml"/><Relationship Id="rId25" Type="http://schemas.openxmlformats.org/officeDocument/2006/relationships/tags" Target="../tags/tag1600.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577.xml"/><Relationship Id="rId16" Type="http://schemas.openxmlformats.org/officeDocument/2006/relationships/tags" Target="../tags/tag1591.xml"/><Relationship Id="rId20" Type="http://schemas.openxmlformats.org/officeDocument/2006/relationships/tags" Target="../tags/tag1595.xml"/><Relationship Id="rId29" Type="http://schemas.openxmlformats.org/officeDocument/2006/relationships/tags" Target="../tags/tag1604.xml"/><Relationship Id="rId1" Type="http://schemas.openxmlformats.org/officeDocument/2006/relationships/tags" Target="../tags/tag1576.xml"/><Relationship Id="rId6" Type="http://schemas.openxmlformats.org/officeDocument/2006/relationships/tags" Target="../tags/tag1581.xml"/><Relationship Id="rId11" Type="http://schemas.openxmlformats.org/officeDocument/2006/relationships/tags" Target="../tags/tag1586.xml"/><Relationship Id="rId24" Type="http://schemas.openxmlformats.org/officeDocument/2006/relationships/tags" Target="../tags/tag1599.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580.xml"/><Relationship Id="rId15" Type="http://schemas.openxmlformats.org/officeDocument/2006/relationships/tags" Target="../tags/tag1590.xml"/><Relationship Id="rId23" Type="http://schemas.openxmlformats.org/officeDocument/2006/relationships/tags" Target="../tags/tag1598.xml"/><Relationship Id="rId28" Type="http://schemas.openxmlformats.org/officeDocument/2006/relationships/tags" Target="../tags/tag1603.xml"/><Relationship Id="rId36" Type="http://schemas.openxmlformats.org/officeDocument/2006/relationships/slide" Target="slide158.xml"/><Relationship Id="rId10" Type="http://schemas.openxmlformats.org/officeDocument/2006/relationships/tags" Target="../tags/tag1585.xml"/><Relationship Id="rId19" Type="http://schemas.openxmlformats.org/officeDocument/2006/relationships/tags" Target="../tags/tag1594.xml"/><Relationship Id="rId31" Type="http://schemas.openxmlformats.org/officeDocument/2006/relationships/slideLayout" Target="../slideLayouts/slideLayout6.xml"/><Relationship Id="rId4" Type="http://schemas.openxmlformats.org/officeDocument/2006/relationships/tags" Target="../tags/tag1579.xml"/><Relationship Id="rId9" Type="http://schemas.openxmlformats.org/officeDocument/2006/relationships/tags" Target="../tags/tag1584.xml"/><Relationship Id="rId14" Type="http://schemas.openxmlformats.org/officeDocument/2006/relationships/tags" Target="../tags/tag1589.xml"/><Relationship Id="rId22" Type="http://schemas.openxmlformats.org/officeDocument/2006/relationships/tags" Target="../tags/tag1597.xml"/><Relationship Id="rId27" Type="http://schemas.openxmlformats.org/officeDocument/2006/relationships/tags" Target="../tags/tag1602.xml"/><Relationship Id="rId30" Type="http://schemas.openxmlformats.org/officeDocument/2006/relationships/tags" Target="../tags/tag1605.xml"/><Relationship Id="rId35" Type="http://schemas.openxmlformats.org/officeDocument/2006/relationships/slide" Target="slide163.xml"/><Relationship Id="rId8" Type="http://schemas.openxmlformats.org/officeDocument/2006/relationships/tags" Target="../tags/tag1583.xml"/><Relationship Id="rId3" Type="http://schemas.openxmlformats.org/officeDocument/2006/relationships/tags" Target="../tags/tag1578.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606.xml"/><Relationship Id="rId5" Type="http://schemas.openxmlformats.org/officeDocument/2006/relationships/image" Target="../media/image171.png"/><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13" Type="http://schemas.openxmlformats.org/officeDocument/2006/relationships/tags" Target="../tags/tag1619.xml"/><Relationship Id="rId18" Type="http://schemas.openxmlformats.org/officeDocument/2006/relationships/tags" Target="../tags/tag1624.xml"/><Relationship Id="rId26" Type="http://schemas.openxmlformats.org/officeDocument/2006/relationships/tags" Target="../tags/tag1632.xml"/><Relationship Id="rId39" Type="http://schemas.openxmlformats.org/officeDocument/2006/relationships/slide" Target="slide129.xml"/><Relationship Id="rId21" Type="http://schemas.openxmlformats.org/officeDocument/2006/relationships/tags" Target="../tags/tag1627.xml"/><Relationship Id="rId34" Type="http://schemas.openxmlformats.org/officeDocument/2006/relationships/slide" Target="slide165.xml"/><Relationship Id="rId7" Type="http://schemas.openxmlformats.org/officeDocument/2006/relationships/tags" Target="../tags/tag1613.xml"/><Relationship Id="rId12" Type="http://schemas.openxmlformats.org/officeDocument/2006/relationships/tags" Target="../tags/tag1618.xml"/><Relationship Id="rId17" Type="http://schemas.openxmlformats.org/officeDocument/2006/relationships/tags" Target="../tags/tag1623.xml"/><Relationship Id="rId25" Type="http://schemas.openxmlformats.org/officeDocument/2006/relationships/tags" Target="../tags/tag1631.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08.xml"/><Relationship Id="rId16" Type="http://schemas.openxmlformats.org/officeDocument/2006/relationships/tags" Target="../tags/tag1622.xml"/><Relationship Id="rId20" Type="http://schemas.openxmlformats.org/officeDocument/2006/relationships/tags" Target="../tags/tag1626.xml"/><Relationship Id="rId29" Type="http://schemas.openxmlformats.org/officeDocument/2006/relationships/tags" Target="../tags/tag1635.xml"/><Relationship Id="rId1" Type="http://schemas.openxmlformats.org/officeDocument/2006/relationships/tags" Target="../tags/tag1607.xml"/><Relationship Id="rId6" Type="http://schemas.openxmlformats.org/officeDocument/2006/relationships/tags" Target="../tags/tag1612.xml"/><Relationship Id="rId11" Type="http://schemas.openxmlformats.org/officeDocument/2006/relationships/tags" Target="../tags/tag1617.xml"/><Relationship Id="rId24" Type="http://schemas.openxmlformats.org/officeDocument/2006/relationships/tags" Target="../tags/tag1630.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11.xml"/><Relationship Id="rId15" Type="http://schemas.openxmlformats.org/officeDocument/2006/relationships/tags" Target="../tags/tag1621.xml"/><Relationship Id="rId23" Type="http://schemas.openxmlformats.org/officeDocument/2006/relationships/tags" Target="../tags/tag1629.xml"/><Relationship Id="rId28" Type="http://schemas.openxmlformats.org/officeDocument/2006/relationships/tags" Target="../tags/tag1634.xml"/><Relationship Id="rId36" Type="http://schemas.openxmlformats.org/officeDocument/2006/relationships/slide" Target="slide158.xml"/><Relationship Id="rId10" Type="http://schemas.openxmlformats.org/officeDocument/2006/relationships/tags" Target="../tags/tag1616.xml"/><Relationship Id="rId19" Type="http://schemas.openxmlformats.org/officeDocument/2006/relationships/tags" Target="../tags/tag1625.xml"/><Relationship Id="rId31" Type="http://schemas.openxmlformats.org/officeDocument/2006/relationships/slideLayout" Target="../slideLayouts/slideLayout6.xml"/><Relationship Id="rId4" Type="http://schemas.openxmlformats.org/officeDocument/2006/relationships/tags" Target="../tags/tag1610.xml"/><Relationship Id="rId9" Type="http://schemas.openxmlformats.org/officeDocument/2006/relationships/tags" Target="../tags/tag1615.xml"/><Relationship Id="rId14" Type="http://schemas.openxmlformats.org/officeDocument/2006/relationships/tags" Target="../tags/tag1620.xml"/><Relationship Id="rId22" Type="http://schemas.openxmlformats.org/officeDocument/2006/relationships/tags" Target="../tags/tag1628.xml"/><Relationship Id="rId27" Type="http://schemas.openxmlformats.org/officeDocument/2006/relationships/tags" Target="../tags/tag1633.xml"/><Relationship Id="rId30" Type="http://schemas.openxmlformats.org/officeDocument/2006/relationships/tags" Target="../tags/tag1636.xml"/><Relationship Id="rId35" Type="http://schemas.openxmlformats.org/officeDocument/2006/relationships/slide" Target="slide163.xml"/><Relationship Id="rId8" Type="http://schemas.openxmlformats.org/officeDocument/2006/relationships/tags" Target="../tags/tag1614.xml"/><Relationship Id="rId3" Type="http://schemas.openxmlformats.org/officeDocument/2006/relationships/tags" Target="../tags/tag1609.xml"/></Relationships>
</file>

<file path=ppt/slides/_rels/slide157.xml.rels><?xml version="1.0" encoding="UTF-8" standalone="yes"?>
<Relationships xmlns="http://schemas.openxmlformats.org/package/2006/relationships"><Relationship Id="rId3" Type="http://schemas.openxmlformats.org/officeDocument/2006/relationships/tags" Target="../tags/tag1639.xml"/><Relationship Id="rId7" Type="http://schemas.openxmlformats.org/officeDocument/2006/relationships/image" Target="../media/image172.png"/><Relationship Id="rId2" Type="http://schemas.openxmlformats.org/officeDocument/2006/relationships/tags" Target="../tags/tag1638.xml"/><Relationship Id="rId1" Type="http://schemas.openxmlformats.org/officeDocument/2006/relationships/tags" Target="../tags/tag1637.xml"/><Relationship Id="rId6" Type="http://schemas.openxmlformats.org/officeDocument/2006/relationships/image" Target="../media/image18.emf"/><Relationship Id="rId5" Type="http://schemas.openxmlformats.org/officeDocument/2006/relationships/oleObject" Target="../embeddings/oleObject122.bin"/><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3" Type="http://schemas.openxmlformats.org/officeDocument/2006/relationships/tags" Target="../tags/tag1652.xml"/><Relationship Id="rId18" Type="http://schemas.openxmlformats.org/officeDocument/2006/relationships/tags" Target="../tags/tag1657.xml"/><Relationship Id="rId26" Type="http://schemas.openxmlformats.org/officeDocument/2006/relationships/tags" Target="../tags/tag1665.xml"/><Relationship Id="rId39" Type="http://schemas.openxmlformats.org/officeDocument/2006/relationships/slide" Target="slide129.xml"/><Relationship Id="rId21" Type="http://schemas.openxmlformats.org/officeDocument/2006/relationships/tags" Target="../tags/tag1660.xml"/><Relationship Id="rId34" Type="http://schemas.openxmlformats.org/officeDocument/2006/relationships/slide" Target="slide165.xml"/><Relationship Id="rId7" Type="http://schemas.openxmlformats.org/officeDocument/2006/relationships/tags" Target="../tags/tag1646.xml"/><Relationship Id="rId12" Type="http://schemas.openxmlformats.org/officeDocument/2006/relationships/tags" Target="../tags/tag1651.xml"/><Relationship Id="rId17" Type="http://schemas.openxmlformats.org/officeDocument/2006/relationships/tags" Target="../tags/tag1656.xml"/><Relationship Id="rId25" Type="http://schemas.openxmlformats.org/officeDocument/2006/relationships/tags" Target="../tags/tag1664.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41.xml"/><Relationship Id="rId16" Type="http://schemas.openxmlformats.org/officeDocument/2006/relationships/tags" Target="../tags/tag1655.xml"/><Relationship Id="rId20" Type="http://schemas.openxmlformats.org/officeDocument/2006/relationships/tags" Target="../tags/tag1659.xml"/><Relationship Id="rId29" Type="http://schemas.openxmlformats.org/officeDocument/2006/relationships/tags" Target="../tags/tag1668.xml"/><Relationship Id="rId1" Type="http://schemas.openxmlformats.org/officeDocument/2006/relationships/tags" Target="../tags/tag1640.xml"/><Relationship Id="rId6" Type="http://schemas.openxmlformats.org/officeDocument/2006/relationships/tags" Target="../tags/tag1645.xml"/><Relationship Id="rId11" Type="http://schemas.openxmlformats.org/officeDocument/2006/relationships/tags" Target="../tags/tag1650.xml"/><Relationship Id="rId24" Type="http://schemas.openxmlformats.org/officeDocument/2006/relationships/tags" Target="../tags/tag1663.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44.xml"/><Relationship Id="rId15" Type="http://schemas.openxmlformats.org/officeDocument/2006/relationships/tags" Target="../tags/tag1654.xml"/><Relationship Id="rId23" Type="http://schemas.openxmlformats.org/officeDocument/2006/relationships/tags" Target="../tags/tag1662.xml"/><Relationship Id="rId28" Type="http://schemas.openxmlformats.org/officeDocument/2006/relationships/tags" Target="../tags/tag1667.xml"/><Relationship Id="rId36" Type="http://schemas.openxmlformats.org/officeDocument/2006/relationships/slide" Target="slide158.xml"/><Relationship Id="rId10" Type="http://schemas.openxmlformats.org/officeDocument/2006/relationships/tags" Target="../tags/tag1649.xml"/><Relationship Id="rId19" Type="http://schemas.openxmlformats.org/officeDocument/2006/relationships/tags" Target="../tags/tag1658.xml"/><Relationship Id="rId31" Type="http://schemas.openxmlformats.org/officeDocument/2006/relationships/slideLayout" Target="../slideLayouts/slideLayout6.xml"/><Relationship Id="rId4" Type="http://schemas.openxmlformats.org/officeDocument/2006/relationships/tags" Target="../tags/tag1643.xml"/><Relationship Id="rId9" Type="http://schemas.openxmlformats.org/officeDocument/2006/relationships/tags" Target="../tags/tag1648.xml"/><Relationship Id="rId14" Type="http://schemas.openxmlformats.org/officeDocument/2006/relationships/tags" Target="../tags/tag1653.xml"/><Relationship Id="rId22" Type="http://schemas.openxmlformats.org/officeDocument/2006/relationships/tags" Target="../tags/tag1661.xml"/><Relationship Id="rId27" Type="http://schemas.openxmlformats.org/officeDocument/2006/relationships/tags" Target="../tags/tag1666.xml"/><Relationship Id="rId30" Type="http://schemas.openxmlformats.org/officeDocument/2006/relationships/tags" Target="../tags/tag1669.xml"/><Relationship Id="rId35" Type="http://schemas.openxmlformats.org/officeDocument/2006/relationships/slide" Target="slide163.xml"/><Relationship Id="rId8" Type="http://schemas.openxmlformats.org/officeDocument/2006/relationships/tags" Target="../tags/tag1647.xml"/><Relationship Id="rId3" Type="http://schemas.openxmlformats.org/officeDocument/2006/relationships/tags" Target="../tags/tag164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3.png"/><Relationship Id="rId2" Type="http://schemas.openxmlformats.org/officeDocument/2006/relationships/tags" Target="../tags/tag1671.xml"/><Relationship Id="rId1" Type="http://schemas.openxmlformats.org/officeDocument/2006/relationships/tags" Target="../tags/tag1670.xml"/><Relationship Id="rId6" Type="http://schemas.openxmlformats.org/officeDocument/2006/relationships/hyperlink" Target="https://arxiv.org/pdf/2207.02556" TargetMode="External"/><Relationship Id="rId5" Type="http://schemas.openxmlformats.org/officeDocument/2006/relationships/image" Target="../media/image18.emf"/><Relationship Id="rId4" Type="http://schemas.openxmlformats.org/officeDocument/2006/relationships/oleObject" Target="../embeddings/oleObject123.bin"/></Relationships>
</file>

<file path=ppt/slides/_rels/slide16.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slide" Target="slide22.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slideLayout" Target="../slideLayouts/slideLayout6.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slide" Target="slide16.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slide" Target="slide10.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slide" Target="slide18.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slide" Target="slide12.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slide" Target="slide20.xml"/><Relationship Id="rId30" Type="http://schemas.openxmlformats.org/officeDocument/2006/relationships/slide" Target="slide14.xml"/></Relationships>
</file>

<file path=ppt/slides/_rels/slide160.xml.rels><?xml version="1.0" encoding="UTF-8" standalone="yes"?>
<Relationships xmlns="http://schemas.openxmlformats.org/package/2006/relationships"><Relationship Id="rId8" Type="http://schemas.openxmlformats.org/officeDocument/2006/relationships/tags" Target="../tags/tag1679.xml"/><Relationship Id="rId13" Type="http://schemas.openxmlformats.org/officeDocument/2006/relationships/hyperlink" Target="https://arxiv.org/pdf/1803.11469" TargetMode="External"/><Relationship Id="rId18" Type="http://schemas.openxmlformats.org/officeDocument/2006/relationships/image" Target="../media/image177.png"/><Relationship Id="rId3" Type="http://schemas.openxmlformats.org/officeDocument/2006/relationships/tags" Target="../tags/tag1674.xml"/><Relationship Id="rId7" Type="http://schemas.openxmlformats.org/officeDocument/2006/relationships/tags" Target="../tags/tag1678.xml"/><Relationship Id="rId12" Type="http://schemas.openxmlformats.org/officeDocument/2006/relationships/hyperlink" Target="https://ieeexplore.ieee.org/stamp/stamp.jsp?tp=&amp;arnumber=5980145" TargetMode="External"/><Relationship Id="rId17" Type="http://schemas.openxmlformats.org/officeDocument/2006/relationships/image" Target="../media/image176.png"/><Relationship Id="rId2" Type="http://schemas.openxmlformats.org/officeDocument/2006/relationships/tags" Target="../tags/tag1673.xml"/><Relationship Id="rId16" Type="http://schemas.openxmlformats.org/officeDocument/2006/relationships/image" Target="../media/image175.png"/><Relationship Id="rId1" Type="http://schemas.openxmlformats.org/officeDocument/2006/relationships/tags" Target="../tags/tag1672.xml"/><Relationship Id="rId6" Type="http://schemas.openxmlformats.org/officeDocument/2006/relationships/tags" Target="../tags/tag1677.xml"/><Relationship Id="rId11" Type="http://schemas.openxmlformats.org/officeDocument/2006/relationships/image" Target="../media/image18.emf"/><Relationship Id="rId5" Type="http://schemas.openxmlformats.org/officeDocument/2006/relationships/tags" Target="../tags/tag1676.xml"/><Relationship Id="rId15" Type="http://schemas.openxmlformats.org/officeDocument/2006/relationships/image" Target="../media/image174.png"/><Relationship Id="rId10" Type="http://schemas.openxmlformats.org/officeDocument/2006/relationships/oleObject" Target="../embeddings/oleObject124.bin"/><Relationship Id="rId4" Type="http://schemas.openxmlformats.org/officeDocument/2006/relationships/tags" Target="../tags/tag1675.xml"/><Relationship Id="rId9" Type="http://schemas.openxmlformats.org/officeDocument/2006/relationships/slideLayout" Target="../slideLayouts/slideLayout2.xml"/><Relationship Id="rId14" Type="http://schemas.openxmlformats.org/officeDocument/2006/relationships/hyperlink" Target="https://arxiv.org/pdf/2107.05287" TargetMode="External"/></Relationships>
</file>

<file path=ppt/slides/_rels/slide161.xml.rels><?xml version="1.0" encoding="UTF-8" standalone="yes"?>
<Relationships xmlns="http://schemas.openxmlformats.org/package/2006/relationships"><Relationship Id="rId8" Type="http://schemas.openxmlformats.org/officeDocument/2006/relationships/tags" Target="../tags/tag1687.xml"/><Relationship Id="rId13" Type="http://schemas.openxmlformats.org/officeDocument/2006/relationships/hyperlink" Target="https://arxiv.org/pdf/1609.08546" TargetMode="External"/><Relationship Id="rId3" Type="http://schemas.openxmlformats.org/officeDocument/2006/relationships/tags" Target="../tags/tag1682.xml"/><Relationship Id="rId7" Type="http://schemas.openxmlformats.org/officeDocument/2006/relationships/tags" Target="../tags/tag1686.xml"/><Relationship Id="rId12" Type="http://schemas.openxmlformats.org/officeDocument/2006/relationships/hyperlink" Target="https://arxiv.org/pdf/2011.09584" TargetMode="External"/><Relationship Id="rId17" Type="http://schemas.openxmlformats.org/officeDocument/2006/relationships/image" Target="../media/image180.png"/><Relationship Id="rId2" Type="http://schemas.openxmlformats.org/officeDocument/2006/relationships/tags" Target="../tags/tag1681.xml"/><Relationship Id="rId16" Type="http://schemas.openxmlformats.org/officeDocument/2006/relationships/image" Target="../media/image179.png"/><Relationship Id="rId1" Type="http://schemas.openxmlformats.org/officeDocument/2006/relationships/tags" Target="../tags/tag1680.xml"/><Relationship Id="rId6" Type="http://schemas.openxmlformats.org/officeDocument/2006/relationships/tags" Target="../tags/tag1685.xml"/><Relationship Id="rId11" Type="http://schemas.openxmlformats.org/officeDocument/2006/relationships/image" Target="../media/image18.emf"/><Relationship Id="rId5" Type="http://schemas.openxmlformats.org/officeDocument/2006/relationships/tags" Target="../tags/tag1684.xml"/><Relationship Id="rId15" Type="http://schemas.openxmlformats.org/officeDocument/2006/relationships/image" Target="../media/image178.png"/><Relationship Id="rId10" Type="http://schemas.openxmlformats.org/officeDocument/2006/relationships/oleObject" Target="../embeddings/oleObject125.bin"/><Relationship Id="rId4" Type="http://schemas.openxmlformats.org/officeDocument/2006/relationships/tags" Target="../tags/tag1683.xml"/><Relationship Id="rId9" Type="http://schemas.openxmlformats.org/officeDocument/2006/relationships/slideLayout" Target="../slideLayouts/slideLayout2.xml"/><Relationship Id="rId14" Type="http://schemas.openxmlformats.org/officeDocument/2006/relationships/hyperlink" Target="https://openaccess.thecvf.com/content_CVPR_2020/papers/Fang_GraspNet-1Billion_A_Large-Scale_Benchmark_for_General_Object_Grasping_CVPR_2020_paper.pdf" TargetMode="External"/></Relationships>
</file>

<file path=ppt/slides/_rels/slide16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690.xml"/><Relationship Id="rId7" Type="http://schemas.openxmlformats.org/officeDocument/2006/relationships/oleObject" Target="../embeddings/oleObject126.bin"/><Relationship Id="rId2" Type="http://schemas.openxmlformats.org/officeDocument/2006/relationships/tags" Target="../tags/tag1689.xml"/><Relationship Id="rId1" Type="http://schemas.openxmlformats.org/officeDocument/2006/relationships/tags" Target="../tags/tag1688.xml"/><Relationship Id="rId6" Type="http://schemas.openxmlformats.org/officeDocument/2006/relationships/slideLayout" Target="../slideLayouts/slideLayout2.xml"/><Relationship Id="rId11" Type="http://schemas.openxmlformats.org/officeDocument/2006/relationships/image" Target="../media/image182.png"/><Relationship Id="rId5" Type="http://schemas.openxmlformats.org/officeDocument/2006/relationships/video" Target="../media/media1.mp4"/><Relationship Id="rId10" Type="http://schemas.openxmlformats.org/officeDocument/2006/relationships/image" Target="../media/image181.png"/><Relationship Id="rId4" Type="http://schemas.microsoft.com/office/2007/relationships/media" Target="../media/media1.mp4"/><Relationship Id="rId9" Type="http://schemas.openxmlformats.org/officeDocument/2006/relationships/hyperlink" Target="https://www.gaitech.net/cpzx/info.aspx?itemid=156&amp;lcid=49" TargetMode="External"/></Relationships>
</file>

<file path=ppt/slides/_rels/slide163.xml.rels><?xml version="1.0" encoding="UTF-8" standalone="yes"?>
<Relationships xmlns="http://schemas.openxmlformats.org/package/2006/relationships"><Relationship Id="rId13" Type="http://schemas.openxmlformats.org/officeDocument/2006/relationships/tags" Target="../tags/tag1703.xml"/><Relationship Id="rId18" Type="http://schemas.openxmlformats.org/officeDocument/2006/relationships/tags" Target="../tags/tag1708.xml"/><Relationship Id="rId26" Type="http://schemas.openxmlformats.org/officeDocument/2006/relationships/tags" Target="../tags/tag1716.xml"/><Relationship Id="rId39" Type="http://schemas.openxmlformats.org/officeDocument/2006/relationships/slide" Target="slide129.xml"/><Relationship Id="rId21" Type="http://schemas.openxmlformats.org/officeDocument/2006/relationships/tags" Target="../tags/tag1711.xml"/><Relationship Id="rId34" Type="http://schemas.openxmlformats.org/officeDocument/2006/relationships/slide" Target="slide165.xml"/><Relationship Id="rId7" Type="http://schemas.openxmlformats.org/officeDocument/2006/relationships/tags" Target="../tags/tag1697.xml"/><Relationship Id="rId12" Type="http://schemas.openxmlformats.org/officeDocument/2006/relationships/tags" Target="../tags/tag1702.xml"/><Relationship Id="rId17" Type="http://schemas.openxmlformats.org/officeDocument/2006/relationships/tags" Target="../tags/tag1707.xml"/><Relationship Id="rId25" Type="http://schemas.openxmlformats.org/officeDocument/2006/relationships/tags" Target="../tags/tag1715.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92.xml"/><Relationship Id="rId16" Type="http://schemas.openxmlformats.org/officeDocument/2006/relationships/tags" Target="../tags/tag1706.xml"/><Relationship Id="rId20" Type="http://schemas.openxmlformats.org/officeDocument/2006/relationships/tags" Target="../tags/tag1710.xml"/><Relationship Id="rId29" Type="http://schemas.openxmlformats.org/officeDocument/2006/relationships/tags" Target="../tags/tag1719.xml"/><Relationship Id="rId1" Type="http://schemas.openxmlformats.org/officeDocument/2006/relationships/tags" Target="../tags/tag1691.xml"/><Relationship Id="rId6" Type="http://schemas.openxmlformats.org/officeDocument/2006/relationships/tags" Target="../tags/tag1696.xml"/><Relationship Id="rId11" Type="http://schemas.openxmlformats.org/officeDocument/2006/relationships/tags" Target="../tags/tag1701.xml"/><Relationship Id="rId24" Type="http://schemas.openxmlformats.org/officeDocument/2006/relationships/tags" Target="../tags/tag1714.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95.xml"/><Relationship Id="rId15" Type="http://schemas.openxmlformats.org/officeDocument/2006/relationships/tags" Target="../tags/tag1705.xml"/><Relationship Id="rId23" Type="http://schemas.openxmlformats.org/officeDocument/2006/relationships/tags" Target="../tags/tag1713.xml"/><Relationship Id="rId28" Type="http://schemas.openxmlformats.org/officeDocument/2006/relationships/tags" Target="../tags/tag1718.xml"/><Relationship Id="rId36" Type="http://schemas.openxmlformats.org/officeDocument/2006/relationships/slide" Target="slide158.xml"/><Relationship Id="rId10" Type="http://schemas.openxmlformats.org/officeDocument/2006/relationships/tags" Target="../tags/tag1700.xml"/><Relationship Id="rId19" Type="http://schemas.openxmlformats.org/officeDocument/2006/relationships/tags" Target="../tags/tag1709.xml"/><Relationship Id="rId31" Type="http://schemas.openxmlformats.org/officeDocument/2006/relationships/slideLayout" Target="../slideLayouts/slideLayout6.xml"/><Relationship Id="rId4" Type="http://schemas.openxmlformats.org/officeDocument/2006/relationships/tags" Target="../tags/tag1694.xml"/><Relationship Id="rId9" Type="http://schemas.openxmlformats.org/officeDocument/2006/relationships/tags" Target="../tags/tag1699.xml"/><Relationship Id="rId14" Type="http://schemas.openxmlformats.org/officeDocument/2006/relationships/tags" Target="../tags/tag1704.xml"/><Relationship Id="rId22" Type="http://schemas.openxmlformats.org/officeDocument/2006/relationships/tags" Target="../tags/tag1712.xml"/><Relationship Id="rId27" Type="http://schemas.openxmlformats.org/officeDocument/2006/relationships/tags" Target="../tags/tag1717.xml"/><Relationship Id="rId30" Type="http://schemas.openxmlformats.org/officeDocument/2006/relationships/tags" Target="../tags/tag1720.xml"/><Relationship Id="rId35" Type="http://schemas.openxmlformats.org/officeDocument/2006/relationships/slide" Target="slide163.xml"/><Relationship Id="rId8" Type="http://schemas.openxmlformats.org/officeDocument/2006/relationships/tags" Target="../tags/tag1698.xml"/><Relationship Id="rId3" Type="http://schemas.openxmlformats.org/officeDocument/2006/relationships/tags" Target="../tags/tag1693.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2.xml"/><Relationship Id="rId1" Type="http://schemas.openxmlformats.org/officeDocument/2006/relationships/tags" Target="../tags/tag1721.xml"/><Relationship Id="rId6" Type="http://schemas.openxmlformats.org/officeDocument/2006/relationships/image" Target="../media/image183.png"/><Relationship Id="rId5" Type="http://schemas.openxmlformats.org/officeDocument/2006/relationships/image" Target="../media/image18.emf"/><Relationship Id="rId4" Type="http://schemas.openxmlformats.org/officeDocument/2006/relationships/oleObject" Target="../embeddings/oleObject127.bin"/></Relationships>
</file>

<file path=ppt/slides/_rels/slide165.xml.rels><?xml version="1.0" encoding="UTF-8" standalone="yes"?>
<Relationships xmlns="http://schemas.openxmlformats.org/package/2006/relationships"><Relationship Id="rId13" Type="http://schemas.openxmlformats.org/officeDocument/2006/relationships/tags" Target="../tags/tag1735.xml"/><Relationship Id="rId18" Type="http://schemas.openxmlformats.org/officeDocument/2006/relationships/tags" Target="../tags/tag1740.xml"/><Relationship Id="rId26" Type="http://schemas.openxmlformats.org/officeDocument/2006/relationships/tags" Target="../tags/tag1748.xml"/><Relationship Id="rId39" Type="http://schemas.openxmlformats.org/officeDocument/2006/relationships/slide" Target="slide129.xml"/><Relationship Id="rId21" Type="http://schemas.openxmlformats.org/officeDocument/2006/relationships/tags" Target="../tags/tag1743.xml"/><Relationship Id="rId34" Type="http://schemas.openxmlformats.org/officeDocument/2006/relationships/slide" Target="slide165.xml"/><Relationship Id="rId7" Type="http://schemas.openxmlformats.org/officeDocument/2006/relationships/tags" Target="../tags/tag1729.xml"/><Relationship Id="rId12" Type="http://schemas.openxmlformats.org/officeDocument/2006/relationships/tags" Target="../tags/tag1734.xml"/><Relationship Id="rId17" Type="http://schemas.openxmlformats.org/officeDocument/2006/relationships/tags" Target="../tags/tag1739.xml"/><Relationship Id="rId25" Type="http://schemas.openxmlformats.org/officeDocument/2006/relationships/tags" Target="../tags/tag1747.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24.xml"/><Relationship Id="rId16" Type="http://schemas.openxmlformats.org/officeDocument/2006/relationships/tags" Target="../tags/tag1738.xml"/><Relationship Id="rId20" Type="http://schemas.openxmlformats.org/officeDocument/2006/relationships/tags" Target="../tags/tag1742.xml"/><Relationship Id="rId29" Type="http://schemas.openxmlformats.org/officeDocument/2006/relationships/tags" Target="../tags/tag1751.xml"/><Relationship Id="rId1" Type="http://schemas.openxmlformats.org/officeDocument/2006/relationships/tags" Target="../tags/tag1723.xml"/><Relationship Id="rId6" Type="http://schemas.openxmlformats.org/officeDocument/2006/relationships/tags" Target="../tags/tag1728.xml"/><Relationship Id="rId11" Type="http://schemas.openxmlformats.org/officeDocument/2006/relationships/tags" Target="../tags/tag1733.xml"/><Relationship Id="rId24" Type="http://schemas.openxmlformats.org/officeDocument/2006/relationships/tags" Target="../tags/tag1746.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27.xml"/><Relationship Id="rId15" Type="http://schemas.openxmlformats.org/officeDocument/2006/relationships/tags" Target="../tags/tag1737.xml"/><Relationship Id="rId23" Type="http://schemas.openxmlformats.org/officeDocument/2006/relationships/tags" Target="../tags/tag1745.xml"/><Relationship Id="rId28" Type="http://schemas.openxmlformats.org/officeDocument/2006/relationships/tags" Target="../tags/tag1750.xml"/><Relationship Id="rId36" Type="http://schemas.openxmlformats.org/officeDocument/2006/relationships/slide" Target="slide158.xml"/><Relationship Id="rId10" Type="http://schemas.openxmlformats.org/officeDocument/2006/relationships/tags" Target="../tags/tag1732.xml"/><Relationship Id="rId19" Type="http://schemas.openxmlformats.org/officeDocument/2006/relationships/tags" Target="../tags/tag1741.xml"/><Relationship Id="rId31" Type="http://schemas.openxmlformats.org/officeDocument/2006/relationships/slideLayout" Target="../slideLayouts/slideLayout6.xml"/><Relationship Id="rId4" Type="http://schemas.openxmlformats.org/officeDocument/2006/relationships/tags" Target="../tags/tag1726.xml"/><Relationship Id="rId9" Type="http://schemas.openxmlformats.org/officeDocument/2006/relationships/tags" Target="../tags/tag1731.xml"/><Relationship Id="rId14" Type="http://schemas.openxmlformats.org/officeDocument/2006/relationships/tags" Target="../tags/tag1736.xml"/><Relationship Id="rId22" Type="http://schemas.openxmlformats.org/officeDocument/2006/relationships/tags" Target="../tags/tag1744.xml"/><Relationship Id="rId27" Type="http://schemas.openxmlformats.org/officeDocument/2006/relationships/tags" Target="../tags/tag1749.xml"/><Relationship Id="rId30" Type="http://schemas.openxmlformats.org/officeDocument/2006/relationships/tags" Target="../tags/tag1752.xml"/><Relationship Id="rId35" Type="http://schemas.openxmlformats.org/officeDocument/2006/relationships/slide" Target="slide163.xml"/><Relationship Id="rId8" Type="http://schemas.openxmlformats.org/officeDocument/2006/relationships/tags" Target="../tags/tag1730.xml"/><Relationship Id="rId3" Type="http://schemas.openxmlformats.org/officeDocument/2006/relationships/tags" Target="../tags/tag1725.xml"/></Relationships>
</file>

<file path=ppt/slides/_rels/slide166.xml.rels><?xml version="1.0" encoding="UTF-8" standalone="yes"?>
<Relationships xmlns="http://schemas.openxmlformats.org/package/2006/relationships"><Relationship Id="rId8" Type="http://schemas.openxmlformats.org/officeDocument/2006/relationships/tags" Target="../tags/tag1760.xml"/><Relationship Id="rId13" Type="http://schemas.openxmlformats.org/officeDocument/2006/relationships/hyperlink" Target="https://arxiv.org/pdf/2403.09637" TargetMode="External"/><Relationship Id="rId3" Type="http://schemas.openxmlformats.org/officeDocument/2006/relationships/tags" Target="../tags/tag1755.xml"/><Relationship Id="rId7" Type="http://schemas.openxmlformats.org/officeDocument/2006/relationships/tags" Target="../tags/tag1759.xml"/><Relationship Id="rId12" Type="http://schemas.openxmlformats.org/officeDocument/2006/relationships/hyperlink" Target="https://arxiv.org/pdf/2308.07931" TargetMode="External"/><Relationship Id="rId2" Type="http://schemas.openxmlformats.org/officeDocument/2006/relationships/tags" Target="../tags/tag1754.xml"/><Relationship Id="rId1" Type="http://schemas.openxmlformats.org/officeDocument/2006/relationships/tags" Target="../tags/tag1753.xml"/><Relationship Id="rId6" Type="http://schemas.openxmlformats.org/officeDocument/2006/relationships/tags" Target="../tags/tag1758.xml"/><Relationship Id="rId11" Type="http://schemas.openxmlformats.org/officeDocument/2006/relationships/image" Target="../media/image18.emf"/><Relationship Id="rId5" Type="http://schemas.openxmlformats.org/officeDocument/2006/relationships/tags" Target="../tags/tag1757.xml"/><Relationship Id="rId15" Type="http://schemas.openxmlformats.org/officeDocument/2006/relationships/image" Target="../media/image185.png"/><Relationship Id="rId10" Type="http://schemas.openxmlformats.org/officeDocument/2006/relationships/oleObject" Target="../embeddings/oleObject128.bin"/><Relationship Id="rId4" Type="http://schemas.openxmlformats.org/officeDocument/2006/relationships/tags" Target="../tags/tag1756.xml"/><Relationship Id="rId9" Type="http://schemas.openxmlformats.org/officeDocument/2006/relationships/slideLayout" Target="../slideLayouts/slideLayout2.xml"/><Relationship Id="rId14" Type="http://schemas.openxmlformats.org/officeDocument/2006/relationships/image" Target="../media/image184.png"/></Relationships>
</file>

<file path=ppt/slides/_rels/slide1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6.png"/><Relationship Id="rId3" Type="http://schemas.openxmlformats.org/officeDocument/2006/relationships/tags" Target="../tags/tag1763.xml"/><Relationship Id="rId7" Type="http://schemas.openxmlformats.org/officeDocument/2006/relationships/tags" Target="../tags/tag1767.xml"/><Relationship Id="rId12" Type="http://schemas.openxmlformats.org/officeDocument/2006/relationships/hyperlink" Target="https://arxiv.org/pdf/2402.06798" TargetMode="External"/><Relationship Id="rId2" Type="http://schemas.openxmlformats.org/officeDocument/2006/relationships/tags" Target="../tags/tag1762.xml"/><Relationship Id="rId1" Type="http://schemas.openxmlformats.org/officeDocument/2006/relationships/tags" Target="../tags/tag1761.xml"/><Relationship Id="rId6" Type="http://schemas.openxmlformats.org/officeDocument/2006/relationships/tags" Target="../tags/tag1766.xml"/><Relationship Id="rId11" Type="http://schemas.openxmlformats.org/officeDocument/2006/relationships/hyperlink" Target="https://arxiv.org/pdf/2311.05779" TargetMode="External"/><Relationship Id="rId5" Type="http://schemas.openxmlformats.org/officeDocument/2006/relationships/tags" Target="../tags/tag1765.xml"/><Relationship Id="rId10" Type="http://schemas.openxmlformats.org/officeDocument/2006/relationships/image" Target="../media/image18.emf"/><Relationship Id="rId4" Type="http://schemas.openxmlformats.org/officeDocument/2006/relationships/tags" Target="../tags/tag1764.xml"/><Relationship Id="rId9" Type="http://schemas.openxmlformats.org/officeDocument/2006/relationships/oleObject" Target="../embeddings/oleObject129.bin"/><Relationship Id="rId14" Type="http://schemas.openxmlformats.org/officeDocument/2006/relationships/image" Target="../media/image187.png"/></Relationships>
</file>

<file path=ppt/slides/_rels/slide168.xml.rels><?xml version="1.0" encoding="UTF-8" standalone="yes"?>
<Relationships xmlns="http://schemas.openxmlformats.org/package/2006/relationships"><Relationship Id="rId13" Type="http://schemas.openxmlformats.org/officeDocument/2006/relationships/tags" Target="../tags/tag1780.xml"/><Relationship Id="rId18" Type="http://schemas.openxmlformats.org/officeDocument/2006/relationships/tags" Target="../tags/tag1785.xml"/><Relationship Id="rId26" Type="http://schemas.openxmlformats.org/officeDocument/2006/relationships/tags" Target="../tags/tag1793.xml"/><Relationship Id="rId39" Type="http://schemas.openxmlformats.org/officeDocument/2006/relationships/slide" Target="slide129.xml"/><Relationship Id="rId21" Type="http://schemas.openxmlformats.org/officeDocument/2006/relationships/tags" Target="../tags/tag1788.xml"/><Relationship Id="rId34" Type="http://schemas.openxmlformats.org/officeDocument/2006/relationships/slide" Target="slide165.xml"/><Relationship Id="rId7" Type="http://schemas.openxmlformats.org/officeDocument/2006/relationships/tags" Target="../tags/tag1774.xml"/><Relationship Id="rId12" Type="http://schemas.openxmlformats.org/officeDocument/2006/relationships/tags" Target="../tags/tag1779.xml"/><Relationship Id="rId17" Type="http://schemas.openxmlformats.org/officeDocument/2006/relationships/tags" Target="../tags/tag1784.xml"/><Relationship Id="rId25" Type="http://schemas.openxmlformats.org/officeDocument/2006/relationships/tags" Target="../tags/tag179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69.xml"/><Relationship Id="rId16" Type="http://schemas.openxmlformats.org/officeDocument/2006/relationships/tags" Target="../tags/tag1783.xml"/><Relationship Id="rId20" Type="http://schemas.openxmlformats.org/officeDocument/2006/relationships/tags" Target="../tags/tag1787.xml"/><Relationship Id="rId29" Type="http://schemas.openxmlformats.org/officeDocument/2006/relationships/tags" Target="../tags/tag1796.xml"/><Relationship Id="rId1" Type="http://schemas.openxmlformats.org/officeDocument/2006/relationships/tags" Target="../tags/tag1768.xml"/><Relationship Id="rId6" Type="http://schemas.openxmlformats.org/officeDocument/2006/relationships/tags" Target="../tags/tag1773.xml"/><Relationship Id="rId11" Type="http://schemas.openxmlformats.org/officeDocument/2006/relationships/tags" Target="../tags/tag1778.xml"/><Relationship Id="rId24" Type="http://schemas.openxmlformats.org/officeDocument/2006/relationships/tags" Target="../tags/tag179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72.xml"/><Relationship Id="rId15" Type="http://schemas.openxmlformats.org/officeDocument/2006/relationships/tags" Target="../tags/tag1782.xml"/><Relationship Id="rId23" Type="http://schemas.openxmlformats.org/officeDocument/2006/relationships/tags" Target="../tags/tag1790.xml"/><Relationship Id="rId28" Type="http://schemas.openxmlformats.org/officeDocument/2006/relationships/tags" Target="../tags/tag1795.xml"/><Relationship Id="rId36" Type="http://schemas.openxmlformats.org/officeDocument/2006/relationships/slide" Target="slide158.xml"/><Relationship Id="rId10" Type="http://schemas.openxmlformats.org/officeDocument/2006/relationships/tags" Target="../tags/tag1777.xml"/><Relationship Id="rId19" Type="http://schemas.openxmlformats.org/officeDocument/2006/relationships/tags" Target="../tags/tag1786.xml"/><Relationship Id="rId31" Type="http://schemas.openxmlformats.org/officeDocument/2006/relationships/slideLayout" Target="../slideLayouts/slideLayout6.xml"/><Relationship Id="rId4" Type="http://schemas.openxmlformats.org/officeDocument/2006/relationships/tags" Target="../tags/tag1771.xml"/><Relationship Id="rId9" Type="http://schemas.openxmlformats.org/officeDocument/2006/relationships/tags" Target="../tags/tag1776.xml"/><Relationship Id="rId14" Type="http://schemas.openxmlformats.org/officeDocument/2006/relationships/tags" Target="../tags/tag1781.xml"/><Relationship Id="rId22" Type="http://schemas.openxmlformats.org/officeDocument/2006/relationships/tags" Target="../tags/tag1789.xml"/><Relationship Id="rId27" Type="http://schemas.openxmlformats.org/officeDocument/2006/relationships/tags" Target="../tags/tag1794.xml"/><Relationship Id="rId30" Type="http://schemas.openxmlformats.org/officeDocument/2006/relationships/tags" Target="../tags/tag1797.xml"/><Relationship Id="rId35" Type="http://schemas.openxmlformats.org/officeDocument/2006/relationships/slide" Target="slide163.xml"/><Relationship Id="rId8" Type="http://schemas.openxmlformats.org/officeDocument/2006/relationships/tags" Target="../tags/tag1775.xml"/><Relationship Id="rId3" Type="http://schemas.openxmlformats.org/officeDocument/2006/relationships/tags" Target="../tags/tag1770.xml"/></Relationships>
</file>

<file path=ppt/slides/_rels/slide16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0.xml"/><Relationship Id="rId7" Type="http://schemas.openxmlformats.org/officeDocument/2006/relationships/oleObject" Target="../embeddings/oleObject130.bin"/><Relationship Id="rId12" Type="http://schemas.openxmlformats.org/officeDocument/2006/relationships/image" Target="../media/image189.png"/><Relationship Id="rId2" Type="http://schemas.openxmlformats.org/officeDocument/2006/relationships/tags" Target="../tags/tag1799.xml"/><Relationship Id="rId1" Type="http://schemas.openxmlformats.org/officeDocument/2006/relationships/tags" Target="../tags/tag1798.xml"/><Relationship Id="rId6" Type="http://schemas.openxmlformats.org/officeDocument/2006/relationships/slideLayout" Target="../slideLayouts/slideLayout2.xml"/><Relationship Id="rId11" Type="http://schemas.openxmlformats.org/officeDocument/2006/relationships/image" Target="../media/image188.png"/><Relationship Id="rId5" Type="http://schemas.openxmlformats.org/officeDocument/2006/relationships/tags" Target="../tags/tag1802.xml"/><Relationship Id="rId10" Type="http://schemas.openxmlformats.org/officeDocument/2006/relationships/hyperlink" Target="https://arxiv.org/pdf/2311.05779" TargetMode="External"/><Relationship Id="rId4" Type="http://schemas.openxmlformats.org/officeDocument/2006/relationships/tags" Target="../tags/tag1801.xml"/><Relationship Id="rId9" Type="http://schemas.openxmlformats.org/officeDocument/2006/relationships/hyperlink" Target="https://arxiv.org/pdf/2109.12098"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03.xml"/><Relationship Id="rId7" Type="http://schemas.openxmlformats.org/officeDocument/2006/relationships/image" Target="../media/image1.emf"/><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oleObject" Target="../embeddings/oleObject15.bin"/><Relationship Id="rId5" Type="http://schemas.openxmlformats.org/officeDocument/2006/relationships/slideLayout" Target="../slideLayouts/slideLayout2.xml"/><Relationship Id="rId4" Type="http://schemas.openxmlformats.org/officeDocument/2006/relationships/tags" Target="../tags/tag204.xml"/><Relationship Id="rId9" Type="http://schemas.openxmlformats.org/officeDocument/2006/relationships/hyperlink" Target="https://www.army-technology.com/projects/irobot-510-packbot-multi-mission-robot/"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5.xml"/><Relationship Id="rId7" Type="http://schemas.openxmlformats.org/officeDocument/2006/relationships/oleObject" Target="../embeddings/oleObject131.bin"/><Relationship Id="rId12" Type="http://schemas.openxmlformats.org/officeDocument/2006/relationships/image" Target="../media/image191.png"/><Relationship Id="rId2" Type="http://schemas.openxmlformats.org/officeDocument/2006/relationships/tags" Target="../tags/tag1804.xml"/><Relationship Id="rId1" Type="http://schemas.openxmlformats.org/officeDocument/2006/relationships/tags" Target="../tags/tag1803.xml"/><Relationship Id="rId6" Type="http://schemas.openxmlformats.org/officeDocument/2006/relationships/slideLayout" Target="../slideLayouts/slideLayout2.xml"/><Relationship Id="rId11" Type="http://schemas.openxmlformats.org/officeDocument/2006/relationships/image" Target="../media/image190.png"/><Relationship Id="rId5" Type="http://schemas.openxmlformats.org/officeDocument/2006/relationships/tags" Target="../tags/tag1807.xml"/><Relationship Id="rId10" Type="http://schemas.openxmlformats.org/officeDocument/2006/relationships/hyperlink" Target="https://arxiv.org/pdf/2404.03590" TargetMode="External"/><Relationship Id="rId4" Type="http://schemas.openxmlformats.org/officeDocument/2006/relationships/tags" Target="../tags/tag1806.xml"/><Relationship Id="rId9" Type="http://schemas.openxmlformats.org/officeDocument/2006/relationships/hyperlink" Target="https://arxiv.org/pdf/2402.06798" TargetMode="External"/></Relationships>
</file>

<file path=ppt/slides/_rels/slide171.xml.rels><?xml version="1.0" encoding="UTF-8" standalone="yes"?>
<Relationships xmlns="http://schemas.openxmlformats.org/package/2006/relationships"><Relationship Id="rId13" Type="http://schemas.openxmlformats.org/officeDocument/2006/relationships/tags" Target="../tags/tag1820.xml"/><Relationship Id="rId18" Type="http://schemas.openxmlformats.org/officeDocument/2006/relationships/tags" Target="../tags/tag1825.xml"/><Relationship Id="rId26" Type="http://schemas.openxmlformats.org/officeDocument/2006/relationships/tags" Target="../tags/tag1833.xml"/><Relationship Id="rId39" Type="http://schemas.openxmlformats.org/officeDocument/2006/relationships/slide" Target="slide129.xml"/><Relationship Id="rId21" Type="http://schemas.openxmlformats.org/officeDocument/2006/relationships/tags" Target="../tags/tag1828.xml"/><Relationship Id="rId34" Type="http://schemas.openxmlformats.org/officeDocument/2006/relationships/slide" Target="slide165.xml"/><Relationship Id="rId7" Type="http://schemas.openxmlformats.org/officeDocument/2006/relationships/tags" Target="../tags/tag1814.xml"/><Relationship Id="rId12" Type="http://schemas.openxmlformats.org/officeDocument/2006/relationships/tags" Target="../tags/tag1819.xml"/><Relationship Id="rId17" Type="http://schemas.openxmlformats.org/officeDocument/2006/relationships/tags" Target="../tags/tag1824.xml"/><Relationship Id="rId25" Type="http://schemas.openxmlformats.org/officeDocument/2006/relationships/tags" Target="../tags/tag183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809.xml"/><Relationship Id="rId16" Type="http://schemas.openxmlformats.org/officeDocument/2006/relationships/tags" Target="../tags/tag1823.xml"/><Relationship Id="rId20" Type="http://schemas.openxmlformats.org/officeDocument/2006/relationships/tags" Target="../tags/tag1827.xml"/><Relationship Id="rId29" Type="http://schemas.openxmlformats.org/officeDocument/2006/relationships/tags" Target="../tags/tag1836.xml"/><Relationship Id="rId1" Type="http://schemas.openxmlformats.org/officeDocument/2006/relationships/tags" Target="../tags/tag1808.xml"/><Relationship Id="rId6" Type="http://schemas.openxmlformats.org/officeDocument/2006/relationships/tags" Target="../tags/tag1813.xml"/><Relationship Id="rId11" Type="http://schemas.openxmlformats.org/officeDocument/2006/relationships/tags" Target="../tags/tag1818.xml"/><Relationship Id="rId24" Type="http://schemas.openxmlformats.org/officeDocument/2006/relationships/tags" Target="../tags/tag183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812.xml"/><Relationship Id="rId15" Type="http://schemas.openxmlformats.org/officeDocument/2006/relationships/tags" Target="../tags/tag1822.xml"/><Relationship Id="rId23" Type="http://schemas.openxmlformats.org/officeDocument/2006/relationships/tags" Target="../tags/tag1830.xml"/><Relationship Id="rId28" Type="http://schemas.openxmlformats.org/officeDocument/2006/relationships/tags" Target="../tags/tag1835.xml"/><Relationship Id="rId36" Type="http://schemas.openxmlformats.org/officeDocument/2006/relationships/slide" Target="slide158.xml"/><Relationship Id="rId10" Type="http://schemas.openxmlformats.org/officeDocument/2006/relationships/tags" Target="../tags/tag1817.xml"/><Relationship Id="rId19" Type="http://schemas.openxmlformats.org/officeDocument/2006/relationships/tags" Target="../tags/tag1826.xml"/><Relationship Id="rId31" Type="http://schemas.openxmlformats.org/officeDocument/2006/relationships/slideLayout" Target="../slideLayouts/slideLayout6.xml"/><Relationship Id="rId4" Type="http://schemas.openxmlformats.org/officeDocument/2006/relationships/tags" Target="../tags/tag1811.xml"/><Relationship Id="rId9" Type="http://schemas.openxmlformats.org/officeDocument/2006/relationships/tags" Target="../tags/tag1816.xml"/><Relationship Id="rId14" Type="http://schemas.openxmlformats.org/officeDocument/2006/relationships/tags" Target="../tags/tag1821.xml"/><Relationship Id="rId22" Type="http://schemas.openxmlformats.org/officeDocument/2006/relationships/tags" Target="../tags/tag1829.xml"/><Relationship Id="rId27" Type="http://schemas.openxmlformats.org/officeDocument/2006/relationships/tags" Target="../tags/tag1834.xml"/><Relationship Id="rId30" Type="http://schemas.openxmlformats.org/officeDocument/2006/relationships/tags" Target="../tags/tag1837.xml"/><Relationship Id="rId35" Type="http://schemas.openxmlformats.org/officeDocument/2006/relationships/slide" Target="slide163.xml"/><Relationship Id="rId8" Type="http://schemas.openxmlformats.org/officeDocument/2006/relationships/tags" Target="../tags/tag1815.xml"/><Relationship Id="rId3" Type="http://schemas.openxmlformats.org/officeDocument/2006/relationships/tags" Target="../tags/tag1810.xml"/></Relationships>
</file>

<file path=ppt/slides/_rels/slide172.xml.rels><?xml version="1.0" encoding="UTF-8" standalone="yes"?>
<Relationships xmlns="http://schemas.openxmlformats.org/package/2006/relationships"><Relationship Id="rId8" Type="http://schemas.openxmlformats.org/officeDocument/2006/relationships/tags" Target="../tags/tag1845.xml"/><Relationship Id="rId13" Type="http://schemas.openxmlformats.org/officeDocument/2006/relationships/hyperlink" Target="https://arxiv.org/pdf/2403.09637" TargetMode="External"/><Relationship Id="rId3" Type="http://schemas.openxmlformats.org/officeDocument/2006/relationships/tags" Target="../tags/tag1840.xml"/><Relationship Id="rId7" Type="http://schemas.openxmlformats.org/officeDocument/2006/relationships/tags" Target="../tags/tag1844.xml"/><Relationship Id="rId12" Type="http://schemas.openxmlformats.org/officeDocument/2006/relationships/hyperlink" Target="https://arxiv.org/pdf/2308.07931" TargetMode="External"/><Relationship Id="rId17" Type="http://schemas.openxmlformats.org/officeDocument/2006/relationships/image" Target="../media/image194.png"/><Relationship Id="rId2" Type="http://schemas.openxmlformats.org/officeDocument/2006/relationships/tags" Target="../tags/tag1839.xml"/><Relationship Id="rId16" Type="http://schemas.openxmlformats.org/officeDocument/2006/relationships/image" Target="../media/image193.png"/><Relationship Id="rId1" Type="http://schemas.openxmlformats.org/officeDocument/2006/relationships/tags" Target="../tags/tag1838.xml"/><Relationship Id="rId6" Type="http://schemas.openxmlformats.org/officeDocument/2006/relationships/tags" Target="../tags/tag1843.xml"/><Relationship Id="rId11" Type="http://schemas.openxmlformats.org/officeDocument/2006/relationships/image" Target="../media/image18.emf"/><Relationship Id="rId5" Type="http://schemas.openxmlformats.org/officeDocument/2006/relationships/tags" Target="../tags/tag1842.xml"/><Relationship Id="rId15" Type="http://schemas.openxmlformats.org/officeDocument/2006/relationships/image" Target="../media/image192.png"/><Relationship Id="rId10" Type="http://schemas.openxmlformats.org/officeDocument/2006/relationships/oleObject" Target="../embeddings/oleObject132.bin"/><Relationship Id="rId4" Type="http://schemas.openxmlformats.org/officeDocument/2006/relationships/tags" Target="../tags/tag1841.xml"/><Relationship Id="rId9" Type="http://schemas.openxmlformats.org/officeDocument/2006/relationships/slideLayout" Target="../slideLayouts/slideLayout2.xml"/><Relationship Id="rId14" Type="http://schemas.openxmlformats.org/officeDocument/2006/relationships/hyperlink" Target="https://arxiv.org/pdf/2212.08333" TargetMode="External"/></Relationships>
</file>

<file path=ppt/slides/_rels/slide173.xml.rels><?xml version="1.0" encoding="UTF-8" standalone="yes"?>
<Relationships xmlns="http://schemas.openxmlformats.org/package/2006/relationships"><Relationship Id="rId13" Type="http://schemas.openxmlformats.org/officeDocument/2006/relationships/tags" Target="../tags/tag1858.xml"/><Relationship Id="rId18" Type="http://schemas.openxmlformats.org/officeDocument/2006/relationships/tags" Target="../tags/tag1863.xml"/><Relationship Id="rId26" Type="http://schemas.openxmlformats.org/officeDocument/2006/relationships/tags" Target="../tags/tag1871.xml"/><Relationship Id="rId3" Type="http://schemas.openxmlformats.org/officeDocument/2006/relationships/tags" Target="../tags/tag1848.xml"/><Relationship Id="rId21" Type="http://schemas.openxmlformats.org/officeDocument/2006/relationships/tags" Target="../tags/tag1866.xml"/><Relationship Id="rId34" Type="http://schemas.openxmlformats.org/officeDocument/2006/relationships/slide" Target="slide24.xml"/><Relationship Id="rId7" Type="http://schemas.openxmlformats.org/officeDocument/2006/relationships/tags" Target="../tags/tag1852.xml"/><Relationship Id="rId12" Type="http://schemas.openxmlformats.org/officeDocument/2006/relationships/tags" Target="../tags/tag1857.xml"/><Relationship Id="rId17" Type="http://schemas.openxmlformats.org/officeDocument/2006/relationships/tags" Target="../tags/tag1862.xml"/><Relationship Id="rId25" Type="http://schemas.openxmlformats.org/officeDocument/2006/relationships/tags" Target="../tags/tag1870.xml"/><Relationship Id="rId33" Type="http://schemas.openxmlformats.org/officeDocument/2006/relationships/slide" Target="slide45.xml"/><Relationship Id="rId2" Type="http://schemas.openxmlformats.org/officeDocument/2006/relationships/tags" Target="../tags/tag1847.xml"/><Relationship Id="rId16" Type="http://schemas.openxmlformats.org/officeDocument/2006/relationships/tags" Target="../tags/tag1861.xml"/><Relationship Id="rId20" Type="http://schemas.openxmlformats.org/officeDocument/2006/relationships/tags" Target="../tags/tag1865.xml"/><Relationship Id="rId29" Type="http://schemas.openxmlformats.org/officeDocument/2006/relationships/slide" Target="slide273.xml"/><Relationship Id="rId1" Type="http://schemas.openxmlformats.org/officeDocument/2006/relationships/tags" Target="../tags/tag1846.xml"/><Relationship Id="rId6" Type="http://schemas.openxmlformats.org/officeDocument/2006/relationships/tags" Target="../tags/tag1851.xml"/><Relationship Id="rId11" Type="http://schemas.openxmlformats.org/officeDocument/2006/relationships/tags" Target="../tags/tag1856.xml"/><Relationship Id="rId24" Type="http://schemas.openxmlformats.org/officeDocument/2006/relationships/tags" Target="../tags/tag1869.xml"/><Relationship Id="rId32" Type="http://schemas.openxmlformats.org/officeDocument/2006/relationships/slide" Target="slide125.xml"/><Relationship Id="rId5" Type="http://schemas.openxmlformats.org/officeDocument/2006/relationships/tags" Target="../tags/tag1850.xml"/><Relationship Id="rId15" Type="http://schemas.openxmlformats.org/officeDocument/2006/relationships/tags" Target="../tags/tag1860.xml"/><Relationship Id="rId23" Type="http://schemas.openxmlformats.org/officeDocument/2006/relationships/tags" Target="../tags/tag1868.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855.xml"/><Relationship Id="rId19" Type="http://schemas.openxmlformats.org/officeDocument/2006/relationships/tags" Target="../tags/tag1864.xml"/><Relationship Id="rId31" Type="http://schemas.openxmlformats.org/officeDocument/2006/relationships/slide" Target="slide173.xml"/><Relationship Id="rId4" Type="http://schemas.openxmlformats.org/officeDocument/2006/relationships/tags" Target="../tags/tag1849.xml"/><Relationship Id="rId9" Type="http://schemas.openxmlformats.org/officeDocument/2006/relationships/tags" Target="../tags/tag1854.xml"/><Relationship Id="rId14" Type="http://schemas.openxmlformats.org/officeDocument/2006/relationships/tags" Target="../tags/tag1859.xml"/><Relationship Id="rId22" Type="http://schemas.openxmlformats.org/officeDocument/2006/relationships/tags" Target="../tags/tag1867.xml"/><Relationship Id="rId27" Type="http://schemas.openxmlformats.org/officeDocument/2006/relationships/tags" Target="../tags/tag1872.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1853.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873.xml"/><Relationship Id="rId5" Type="http://schemas.openxmlformats.org/officeDocument/2006/relationships/image" Target="../media/image195.png"/><Relationship Id="rId4" Type="http://schemas.openxmlformats.org/officeDocument/2006/relationships/image" Target="../media/image1.emf"/></Relationships>
</file>

<file path=ppt/slides/_rels/slide175.xml.rels><?xml version="1.0" encoding="UTF-8" standalone="yes"?>
<Relationships xmlns="http://schemas.openxmlformats.org/package/2006/relationships"><Relationship Id="rId8" Type="http://schemas.openxmlformats.org/officeDocument/2006/relationships/tags" Target="../tags/tag1881.xml"/><Relationship Id="rId13" Type="http://schemas.openxmlformats.org/officeDocument/2006/relationships/tags" Target="../tags/tag1886.xml"/><Relationship Id="rId18" Type="http://schemas.openxmlformats.org/officeDocument/2006/relationships/slide" Target="slide185.xml"/><Relationship Id="rId3" Type="http://schemas.openxmlformats.org/officeDocument/2006/relationships/tags" Target="../tags/tag1876.xml"/><Relationship Id="rId7" Type="http://schemas.openxmlformats.org/officeDocument/2006/relationships/tags" Target="../tags/tag1880.xml"/><Relationship Id="rId12" Type="http://schemas.openxmlformats.org/officeDocument/2006/relationships/tags" Target="../tags/tag1885.xml"/><Relationship Id="rId17" Type="http://schemas.openxmlformats.org/officeDocument/2006/relationships/slide" Target="slide208.xml"/><Relationship Id="rId2" Type="http://schemas.openxmlformats.org/officeDocument/2006/relationships/tags" Target="../tags/tag1875.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74.xml"/><Relationship Id="rId6" Type="http://schemas.openxmlformats.org/officeDocument/2006/relationships/tags" Target="../tags/tag1879.xml"/><Relationship Id="rId11" Type="http://schemas.openxmlformats.org/officeDocument/2006/relationships/tags" Target="../tags/tag1884.xml"/><Relationship Id="rId5" Type="http://schemas.openxmlformats.org/officeDocument/2006/relationships/tags" Target="../tags/tag1878.xml"/><Relationship Id="rId15" Type="http://schemas.openxmlformats.org/officeDocument/2006/relationships/tags" Target="../tags/tag1888.xml"/><Relationship Id="rId10" Type="http://schemas.openxmlformats.org/officeDocument/2006/relationships/tags" Target="../tags/tag1883.xml"/><Relationship Id="rId19" Type="http://schemas.openxmlformats.org/officeDocument/2006/relationships/slide" Target="slide179.xml"/><Relationship Id="rId4" Type="http://schemas.openxmlformats.org/officeDocument/2006/relationships/tags" Target="../tags/tag1877.xml"/><Relationship Id="rId9" Type="http://schemas.openxmlformats.org/officeDocument/2006/relationships/tags" Target="../tags/tag1882.xml"/><Relationship Id="rId14" Type="http://schemas.openxmlformats.org/officeDocument/2006/relationships/tags" Target="../tags/tag1887.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0.xml"/><Relationship Id="rId1" Type="http://schemas.openxmlformats.org/officeDocument/2006/relationships/tags" Target="../tags/tag1889.xml"/><Relationship Id="rId6" Type="http://schemas.openxmlformats.org/officeDocument/2006/relationships/image" Target="../media/image196.png"/><Relationship Id="rId5" Type="http://schemas.openxmlformats.org/officeDocument/2006/relationships/image" Target="../media/image1.emf"/><Relationship Id="rId4" Type="http://schemas.openxmlformats.org/officeDocument/2006/relationships/oleObject" Target="../embeddings/oleObject134.bin"/></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2.xml"/><Relationship Id="rId1" Type="http://schemas.openxmlformats.org/officeDocument/2006/relationships/tags" Target="../tags/tag1891.xml"/><Relationship Id="rId5" Type="http://schemas.openxmlformats.org/officeDocument/2006/relationships/image" Target="../media/image1.emf"/><Relationship Id="rId4" Type="http://schemas.openxmlformats.org/officeDocument/2006/relationships/oleObject" Target="../embeddings/oleObject135.bin"/></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4.xml"/><Relationship Id="rId1" Type="http://schemas.openxmlformats.org/officeDocument/2006/relationships/tags" Target="../tags/tag1893.xml"/><Relationship Id="rId6" Type="http://schemas.openxmlformats.org/officeDocument/2006/relationships/image" Target="../media/image197.png"/><Relationship Id="rId5" Type="http://schemas.openxmlformats.org/officeDocument/2006/relationships/image" Target="../media/image1.emf"/><Relationship Id="rId4" Type="http://schemas.openxmlformats.org/officeDocument/2006/relationships/oleObject" Target="../embeddings/oleObject136.bin"/></Relationships>
</file>

<file path=ppt/slides/_rels/slide179.xml.rels><?xml version="1.0" encoding="UTF-8" standalone="yes"?>
<Relationships xmlns="http://schemas.openxmlformats.org/package/2006/relationships"><Relationship Id="rId8" Type="http://schemas.openxmlformats.org/officeDocument/2006/relationships/tags" Target="../tags/tag1902.xml"/><Relationship Id="rId13" Type="http://schemas.openxmlformats.org/officeDocument/2006/relationships/tags" Target="../tags/tag1907.xml"/><Relationship Id="rId18" Type="http://schemas.openxmlformats.org/officeDocument/2006/relationships/slide" Target="slide185.xml"/><Relationship Id="rId3" Type="http://schemas.openxmlformats.org/officeDocument/2006/relationships/tags" Target="../tags/tag1897.xml"/><Relationship Id="rId7" Type="http://schemas.openxmlformats.org/officeDocument/2006/relationships/tags" Target="../tags/tag1901.xml"/><Relationship Id="rId12" Type="http://schemas.openxmlformats.org/officeDocument/2006/relationships/tags" Target="../tags/tag1906.xml"/><Relationship Id="rId17" Type="http://schemas.openxmlformats.org/officeDocument/2006/relationships/slide" Target="slide208.xml"/><Relationship Id="rId2" Type="http://schemas.openxmlformats.org/officeDocument/2006/relationships/tags" Target="../tags/tag1896.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95.xml"/><Relationship Id="rId6" Type="http://schemas.openxmlformats.org/officeDocument/2006/relationships/tags" Target="../tags/tag1900.xml"/><Relationship Id="rId11" Type="http://schemas.openxmlformats.org/officeDocument/2006/relationships/tags" Target="../tags/tag1905.xml"/><Relationship Id="rId5" Type="http://schemas.openxmlformats.org/officeDocument/2006/relationships/tags" Target="../tags/tag1899.xml"/><Relationship Id="rId15" Type="http://schemas.openxmlformats.org/officeDocument/2006/relationships/tags" Target="../tags/tag1909.xml"/><Relationship Id="rId10" Type="http://schemas.openxmlformats.org/officeDocument/2006/relationships/tags" Target="../tags/tag1904.xml"/><Relationship Id="rId19" Type="http://schemas.openxmlformats.org/officeDocument/2006/relationships/slide" Target="slide179.xml"/><Relationship Id="rId4" Type="http://schemas.openxmlformats.org/officeDocument/2006/relationships/tags" Target="../tags/tag1898.xml"/><Relationship Id="rId9" Type="http://schemas.openxmlformats.org/officeDocument/2006/relationships/tags" Target="../tags/tag1903.xml"/><Relationship Id="rId14" Type="http://schemas.openxmlformats.org/officeDocument/2006/relationships/tags" Target="../tags/tag1908.xml"/></Relationships>
</file>

<file path=ppt/slides/_rels/slide18.xml.rels><?xml version="1.0" encoding="UTF-8" standalone="yes"?>
<Relationships xmlns="http://schemas.openxmlformats.org/package/2006/relationships"><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slideLayout" Target="../slideLayouts/slideLayout6.xml"/><Relationship Id="rId3" Type="http://schemas.openxmlformats.org/officeDocument/2006/relationships/tags" Target="../tags/tag207.xml"/><Relationship Id="rId21" Type="http://schemas.openxmlformats.org/officeDocument/2006/relationships/tags" Target="../tags/tag225.xml"/><Relationship Id="rId34" Type="http://schemas.openxmlformats.org/officeDocument/2006/relationships/oleObject" Target="../embeddings/oleObject16.bin"/><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33" Type="http://schemas.openxmlformats.org/officeDocument/2006/relationships/slide" Target="slide10.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slide" Target="slide18.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32" Type="http://schemas.openxmlformats.org/officeDocument/2006/relationships/slide" Target="slide12.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slide" Target="slide20.xml"/><Relationship Id="rId10" Type="http://schemas.openxmlformats.org/officeDocument/2006/relationships/tags" Target="../tags/tag214.xml"/><Relationship Id="rId19" Type="http://schemas.openxmlformats.org/officeDocument/2006/relationships/tags" Target="../tags/tag223.xml"/><Relationship Id="rId31" Type="http://schemas.openxmlformats.org/officeDocument/2006/relationships/slide" Target="slide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12.xml"/></Relationships>
</file>

<file path=ppt/slides/_rels/slide180.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tags" Target="../tags/tag1912.xml"/><Relationship Id="rId7" Type="http://schemas.openxmlformats.org/officeDocument/2006/relationships/hyperlink" Target="https://arxiv.org/pdf/2212.06817" TargetMode="External"/><Relationship Id="rId2" Type="http://schemas.openxmlformats.org/officeDocument/2006/relationships/tags" Target="../tags/tag1911.xml"/><Relationship Id="rId1" Type="http://schemas.openxmlformats.org/officeDocument/2006/relationships/tags" Target="../tags/tag1910.xml"/><Relationship Id="rId6" Type="http://schemas.openxmlformats.org/officeDocument/2006/relationships/image" Target="../media/image1.emf"/><Relationship Id="rId5" Type="http://schemas.openxmlformats.org/officeDocument/2006/relationships/oleObject" Target="../embeddings/oleObject137.bin"/><Relationship Id="rId4" Type="http://schemas.openxmlformats.org/officeDocument/2006/relationships/slideLayout" Target="../slideLayouts/slideLayout2.xml"/><Relationship Id="rId9" Type="http://schemas.openxmlformats.org/officeDocument/2006/relationships/image" Target="../media/image199.png"/></Relationships>
</file>

<file path=ppt/slides/_rels/slide181.xml.rels><?xml version="1.0" encoding="UTF-8" standalone="yes"?>
<Relationships xmlns="http://schemas.openxmlformats.org/package/2006/relationships"><Relationship Id="rId8" Type="http://schemas.openxmlformats.org/officeDocument/2006/relationships/tags" Target="../tags/tag1920.xml"/><Relationship Id="rId13" Type="http://schemas.openxmlformats.org/officeDocument/2006/relationships/oleObject" Target="../embeddings/oleObject138.bin"/><Relationship Id="rId18" Type="http://schemas.openxmlformats.org/officeDocument/2006/relationships/hyperlink" Target="https://arxiv.org/pdf/2307.15818" TargetMode="External"/><Relationship Id="rId3" Type="http://schemas.openxmlformats.org/officeDocument/2006/relationships/tags" Target="../tags/tag1915.xml"/><Relationship Id="rId21" Type="http://schemas.openxmlformats.org/officeDocument/2006/relationships/image" Target="../media/image201.png"/><Relationship Id="rId7" Type="http://schemas.openxmlformats.org/officeDocument/2006/relationships/tags" Target="../tags/tag1919.xml"/><Relationship Id="rId12" Type="http://schemas.openxmlformats.org/officeDocument/2006/relationships/slideLayout" Target="../slideLayouts/slideLayout2.xml"/><Relationship Id="rId17" Type="http://schemas.openxmlformats.org/officeDocument/2006/relationships/hyperlink" Target="https://arxiv.org/pdf/2303.03378" TargetMode="External"/><Relationship Id="rId2" Type="http://schemas.openxmlformats.org/officeDocument/2006/relationships/tags" Target="../tags/tag1914.xml"/><Relationship Id="rId16" Type="http://schemas.openxmlformats.org/officeDocument/2006/relationships/hyperlink" Target="https://arxiv.org/pdf/2309.10150" TargetMode="External"/><Relationship Id="rId20" Type="http://schemas.openxmlformats.org/officeDocument/2006/relationships/image" Target="../media/image200.png"/><Relationship Id="rId1" Type="http://schemas.openxmlformats.org/officeDocument/2006/relationships/tags" Target="../tags/tag1913.xml"/><Relationship Id="rId6" Type="http://schemas.openxmlformats.org/officeDocument/2006/relationships/tags" Target="../tags/tag1918.xml"/><Relationship Id="rId11" Type="http://schemas.openxmlformats.org/officeDocument/2006/relationships/tags" Target="../tags/tag1923.xml"/><Relationship Id="rId24" Type="http://schemas.openxmlformats.org/officeDocument/2006/relationships/image" Target="../media/image204.png"/><Relationship Id="rId5" Type="http://schemas.openxmlformats.org/officeDocument/2006/relationships/tags" Target="../tags/tag1917.xml"/><Relationship Id="rId15" Type="http://schemas.openxmlformats.org/officeDocument/2006/relationships/hyperlink" Target="https://arxiv.org/pdf/2204.01691" TargetMode="External"/><Relationship Id="rId23" Type="http://schemas.openxmlformats.org/officeDocument/2006/relationships/image" Target="../media/image203.png"/><Relationship Id="rId10" Type="http://schemas.openxmlformats.org/officeDocument/2006/relationships/tags" Target="../tags/tag1922.xml"/><Relationship Id="rId19" Type="http://schemas.openxmlformats.org/officeDocument/2006/relationships/hyperlink" Target="https://arxiv.org/pdf/2403.01823" TargetMode="External"/><Relationship Id="rId4" Type="http://schemas.openxmlformats.org/officeDocument/2006/relationships/tags" Target="../tags/tag1916.xml"/><Relationship Id="rId9" Type="http://schemas.openxmlformats.org/officeDocument/2006/relationships/tags" Target="../tags/tag1921.xml"/><Relationship Id="rId14" Type="http://schemas.openxmlformats.org/officeDocument/2006/relationships/image" Target="../media/image1.emf"/><Relationship Id="rId22" Type="http://schemas.openxmlformats.org/officeDocument/2006/relationships/image" Target="../media/image202.png"/></Relationships>
</file>

<file path=ppt/slides/_rels/slide182.xml.rels><?xml version="1.0" encoding="UTF-8" standalone="yes"?>
<Relationships xmlns="http://schemas.openxmlformats.org/package/2006/relationships"><Relationship Id="rId8" Type="http://schemas.openxmlformats.org/officeDocument/2006/relationships/tags" Target="../tags/tag1931.xml"/><Relationship Id="rId13" Type="http://schemas.openxmlformats.org/officeDocument/2006/relationships/hyperlink" Target="https://robotics-transformer-x.github.io/" TargetMode="External"/><Relationship Id="rId18" Type="http://schemas.openxmlformats.org/officeDocument/2006/relationships/image" Target="../media/image206.png"/><Relationship Id="rId3" Type="http://schemas.openxmlformats.org/officeDocument/2006/relationships/tags" Target="../tags/tag1926.xml"/><Relationship Id="rId7" Type="http://schemas.openxmlformats.org/officeDocument/2006/relationships/tags" Target="../tags/tag1930.xml"/><Relationship Id="rId12" Type="http://schemas.openxmlformats.org/officeDocument/2006/relationships/image" Target="../media/image1.emf"/><Relationship Id="rId17" Type="http://schemas.openxmlformats.org/officeDocument/2006/relationships/image" Target="../media/image205.png"/><Relationship Id="rId2" Type="http://schemas.openxmlformats.org/officeDocument/2006/relationships/tags" Target="../tags/tag1925.xml"/><Relationship Id="rId16" Type="http://schemas.openxmlformats.org/officeDocument/2006/relationships/hyperlink" Target="https://arxiv.org/pdf/2311.01378" TargetMode="External"/><Relationship Id="rId20" Type="http://schemas.openxmlformats.org/officeDocument/2006/relationships/image" Target="../media/image208.png"/><Relationship Id="rId1" Type="http://schemas.openxmlformats.org/officeDocument/2006/relationships/tags" Target="../tags/tag1924.xml"/><Relationship Id="rId6" Type="http://schemas.openxmlformats.org/officeDocument/2006/relationships/tags" Target="../tags/tag1929.xml"/><Relationship Id="rId11" Type="http://schemas.openxmlformats.org/officeDocument/2006/relationships/oleObject" Target="../embeddings/oleObject139.bin"/><Relationship Id="rId5" Type="http://schemas.openxmlformats.org/officeDocument/2006/relationships/tags" Target="../tags/tag1928.xml"/><Relationship Id="rId15" Type="http://schemas.openxmlformats.org/officeDocument/2006/relationships/hyperlink" Target="https://arxiv.org/pdf/2305.15021" TargetMode="External"/><Relationship Id="rId10" Type="http://schemas.openxmlformats.org/officeDocument/2006/relationships/slideLayout" Target="../slideLayouts/slideLayout2.xml"/><Relationship Id="rId19" Type="http://schemas.openxmlformats.org/officeDocument/2006/relationships/image" Target="../media/image207.png"/><Relationship Id="rId4" Type="http://schemas.openxmlformats.org/officeDocument/2006/relationships/tags" Target="../tags/tag1927.xml"/><Relationship Id="rId9" Type="http://schemas.openxmlformats.org/officeDocument/2006/relationships/tags" Target="../tags/tag1932.xml"/><Relationship Id="rId14" Type="http://schemas.openxmlformats.org/officeDocument/2006/relationships/hyperlink" Target="https://arxiv.org/pdf/2401.12963" TargetMode="External"/></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140.bin"/><Relationship Id="rId13" Type="http://schemas.openxmlformats.org/officeDocument/2006/relationships/image" Target="../media/image210.png"/><Relationship Id="rId3" Type="http://schemas.openxmlformats.org/officeDocument/2006/relationships/tags" Target="../tags/tag1935.xml"/><Relationship Id="rId7" Type="http://schemas.openxmlformats.org/officeDocument/2006/relationships/slideLayout" Target="../slideLayouts/slideLayout2.xml"/><Relationship Id="rId12" Type="http://schemas.openxmlformats.org/officeDocument/2006/relationships/image" Target="../media/image209.jpeg"/><Relationship Id="rId2" Type="http://schemas.openxmlformats.org/officeDocument/2006/relationships/tags" Target="../tags/tag1934.xml"/><Relationship Id="rId1" Type="http://schemas.openxmlformats.org/officeDocument/2006/relationships/tags" Target="../tags/tag1933.xml"/><Relationship Id="rId6" Type="http://schemas.openxmlformats.org/officeDocument/2006/relationships/tags" Target="../tags/tag1938.xml"/><Relationship Id="rId11" Type="http://schemas.openxmlformats.org/officeDocument/2006/relationships/hyperlink" Target="https://arxiv.org/pdf/2406.04339" TargetMode="External"/><Relationship Id="rId5" Type="http://schemas.openxmlformats.org/officeDocument/2006/relationships/tags" Target="../tags/tag1937.xml"/><Relationship Id="rId10" Type="http://schemas.openxmlformats.org/officeDocument/2006/relationships/hyperlink" Target="https://arxiv.org/pdf/2312.01990" TargetMode="External"/><Relationship Id="rId4" Type="http://schemas.openxmlformats.org/officeDocument/2006/relationships/tags" Target="../tags/tag1936.xml"/><Relationship Id="rId9" Type="http://schemas.openxmlformats.org/officeDocument/2006/relationships/image" Target="../media/image1.emf"/></Relationships>
</file>

<file path=ppt/slides/_rels/slide18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1.png"/><Relationship Id="rId3" Type="http://schemas.openxmlformats.org/officeDocument/2006/relationships/tags" Target="../tags/tag1941.xml"/><Relationship Id="rId7" Type="http://schemas.openxmlformats.org/officeDocument/2006/relationships/tags" Target="../tags/tag1945.xml"/><Relationship Id="rId12" Type="http://schemas.openxmlformats.org/officeDocument/2006/relationships/hyperlink" Target="https://arxiv.org/pdf/2403.01823" TargetMode="External"/><Relationship Id="rId2" Type="http://schemas.openxmlformats.org/officeDocument/2006/relationships/tags" Target="../tags/tag1940.xml"/><Relationship Id="rId1" Type="http://schemas.openxmlformats.org/officeDocument/2006/relationships/tags" Target="../tags/tag1939.xml"/><Relationship Id="rId6" Type="http://schemas.openxmlformats.org/officeDocument/2006/relationships/tags" Target="../tags/tag1944.xml"/><Relationship Id="rId11" Type="http://schemas.openxmlformats.org/officeDocument/2006/relationships/hyperlink" Target="https://arxiv.org/pdf/2311.01977" TargetMode="External"/><Relationship Id="rId5" Type="http://schemas.openxmlformats.org/officeDocument/2006/relationships/tags" Target="../tags/tag1943.xml"/><Relationship Id="rId10" Type="http://schemas.openxmlformats.org/officeDocument/2006/relationships/image" Target="../media/image1.emf"/><Relationship Id="rId4" Type="http://schemas.openxmlformats.org/officeDocument/2006/relationships/tags" Target="../tags/tag1942.xml"/><Relationship Id="rId9" Type="http://schemas.openxmlformats.org/officeDocument/2006/relationships/oleObject" Target="../embeddings/oleObject141.bin"/><Relationship Id="rId14" Type="http://schemas.openxmlformats.org/officeDocument/2006/relationships/image" Target="../media/image212.png"/></Relationships>
</file>

<file path=ppt/slides/_rels/slide185.xml.rels><?xml version="1.0" encoding="UTF-8" standalone="yes"?>
<Relationships xmlns="http://schemas.openxmlformats.org/package/2006/relationships"><Relationship Id="rId13" Type="http://schemas.openxmlformats.org/officeDocument/2006/relationships/tags" Target="../tags/tag1958.xml"/><Relationship Id="rId18" Type="http://schemas.openxmlformats.org/officeDocument/2006/relationships/tags" Target="../tags/tag1963.xml"/><Relationship Id="rId26" Type="http://schemas.openxmlformats.org/officeDocument/2006/relationships/tags" Target="../tags/tag1971.xml"/><Relationship Id="rId3" Type="http://schemas.openxmlformats.org/officeDocument/2006/relationships/tags" Target="../tags/tag1948.xml"/><Relationship Id="rId21" Type="http://schemas.openxmlformats.org/officeDocument/2006/relationships/tags" Target="../tags/tag1966.xml"/><Relationship Id="rId34" Type="http://schemas.openxmlformats.org/officeDocument/2006/relationships/slide" Target="slide185.xml"/><Relationship Id="rId7" Type="http://schemas.openxmlformats.org/officeDocument/2006/relationships/tags" Target="../tags/tag1952.xml"/><Relationship Id="rId12" Type="http://schemas.openxmlformats.org/officeDocument/2006/relationships/tags" Target="../tags/tag1957.xml"/><Relationship Id="rId17" Type="http://schemas.openxmlformats.org/officeDocument/2006/relationships/tags" Target="../tags/tag1962.xml"/><Relationship Id="rId25" Type="http://schemas.openxmlformats.org/officeDocument/2006/relationships/tags" Target="../tags/tag1970.xml"/><Relationship Id="rId33" Type="http://schemas.openxmlformats.org/officeDocument/2006/relationships/slide" Target="slide187.xml"/><Relationship Id="rId2" Type="http://schemas.openxmlformats.org/officeDocument/2006/relationships/tags" Target="../tags/tag1947.xml"/><Relationship Id="rId16" Type="http://schemas.openxmlformats.org/officeDocument/2006/relationships/tags" Target="../tags/tag1961.xml"/><Relationship Id="rId20" Type="http://schemas.openxmlformats.org/officeDocument/2006/relationships/tags" Target="../tags/tag1965.xml"/><Relationship Id="rId29" Type="http://schemas.openxmlformats.org/officeDocument/2006/relationships/slide" Target="slide208.xml"/><Relationship Id="rId1" Type="http://schemas.openxmlformats.org/officeDocument/2006/relationships/tags" Target="../tags/tag1946.xml"/><Relationship Id="rId6" Type="http://schemas.openxmlformats.org/officeDocument/2006/relationships/tags" Target="../tags/tag1951.xml"/><Relationship Id="rId11" Type="http://schemas.openxmlformats.org/officeDocument/2006/relationships/tags" Target="../tags/tag1956.xml"/><Relationship Id="rId24" Type="http://schemas.openxmlformats.org/officeDocument/2006/relationships/tags" Target="../tags/tag1969.xml"/><Relationship Id="rId32" Type="http://schemas.openxmlformats.org/officeDocument/2006/relationships/slide" Target="slide190.xml"/><Relationship Id="rId5" Type="http://schemas.openxmlformats.org/officeDocument/2006/relationships/tags" Target="../tags/tag1950.xml"/><Relationship Id="rId15" Type="http://schemas.openxmlformats.org/officeDocument/2006/relationships/tags" Target="../tags/tag1960.xml"/><Relationship Id="rId23" Type="http://schemas.openxmlformats.org/officeDocument/2006/relationships/tags" Target="../tags/tag1968.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55.xml"/><Relationship Id="rId19" Type="http://schemas.openxmlformats.org/officeDocument/2006/relationships/tags" Target="../tags/tag1964.xml"/><Relationship Id="rId31" Type="http://schemas.openxmlformats.org/officeDocument/2006/relationships/slide" Target="slide197.xml"/><Relationship Id="rId4" Type="http://schemas.openxmlformats.org/officeDocument/2006/relationships/tags" Target="../tags/tag1949.xml"/><Relationship Id="rId9" Type="http://schemas.openxmlformats.org/officeDocument/2006/relationships/tags" Target="../tags/tag1954.xml"/><Relationship Id="rId14" Type="http://schemas.openxmlformats.org/officeDocument/2006/relationships/tags" Target="../tags/tag1959.xml"/><Relationship Id="rId22" Type="http://schemas.openxmlformats.org/officeDocument/2006/relationships/tags" Target="../tags/tag1967.xml"/><Relationship Id="rId27" Type="http://schemas.openxmlformats.org/officeDocument/2006/relationships/tags" Target="../tags/tag1972.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1953.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973.xml"/><Relationship Id="rId5" Type="http://schemas.openxmlformats.org/officeDocument/2006/relationships/image" Target="../media/image213.png"/><Relationship Id="rId4" Type="http://schemas.openxmlformats.org/officeDocument/2006/relationships/image" Target="../media/image1.emf"/></Relationships>
</file>

<file path=ppt/slides/_rels/slide187.xml.rels><?xml version="1.0" encoding="UTF-8" standalone="yes"?>
<Relationships xmlns="http://schemas.openxmlformats.org/package/2006/relationships"><Relationship Id="rId13" Type="http://schemas.openxmlformats.org/officeDocument/2006/relationships/tags" Target="../tags/tag1986.xml"/><Relationship Id="rId18" Type="http://schemas.openxmlformats.org/officeDocument/2006/relationships/tags" Target="../tags/tag1991.xml"/><Relationship Id="rId26" Type="http://schemas.openxmlformats.org/officeDocument/2006/relationships/tags" Target="../tags/tag1999.xml"/><Relationship Id="rId3" Type="http://schemas.openxmlformats.org/officeDocument/2006/relationships/tags" Target="../tags/tag1976.xml"/><Relationship Id="rId21" Type="http://schemas.openxmlformats.org/officeDocument/2006/relationships/tags" Target="../tags/tag1994.xml"/><Relationship Id="rId34" Type="http://schemas.openxmlformats.org/officeDocument/2006/relationships/slide" Target="slide185.xml"/><Relationship Id="rId7" Type="http://schemas.openxmlformats.org/officeDocument/2006/relationships/tags" Target="../tags/tag1980.xml"/><Relationship Id="rId12" Type="http://schemas.openxmlformats.org/officeDocument/2006/relationships/tags" Target="../tags/tag1985.xml"/><Relationship Id="rId17" Type="http://schemas.openxmlformats.org/officeDocument/2006/relationships/tags" Target="../tags/tag1990.xml"/><Relationship Id="rId25" Type="http://schemas.openxmlformats.org/officeDocument/2006/relationships/tags" Target="../tags/tag1998.xml"/><Relationship Id="rId33" Type="http://schemas.openxmlformats.org/officeDocument/2006/relationships/slide" Target="slide187.xml"/><Relationship Id="rId2" Type="http://schemas.openxmlformats.org/officeDocument/2006/relationships/tags" Target="../tags/tag1975.xml"/><Relationship Id="rId16" Type="http://schemas.openxmlformats.org/officeDocument/2006/relationships/tags" Target="../tags/tag1989.xml"/><Relationship Id="rId20" Type="http://schemas.openxmlformats.org/officeDocument/2006/relationships/tags" Target="../tags/tag1993.xml"/><Relationship Id="rId29" Type="http://schemas.openxmlformats.org/officeDocument/2006/relationships/slide" Target="slide208.xml"/><Relationship Id="rId1" Type="http://schemas.openxmlformats.org/officeDocument/2006/relationships/tags" Target="../tags/tag1974.xml"/><Relationship Id="rId6" Type="http://schemas.openxmlformats.org/officeDocument/2006/relationships/tags" Target="../tags/tag1979.xml"/><Relationship Id="rId11" Type="http://schemas.openxmlformats.org/officeDocument/2006/relationships/tags" Target="../tags/tag1984.xml"/><Relationship Id="rId24" Type="http://schemas.openxmlformats.org/officeDocument/2006/relationships/tags" Target="../tags/tag1997.xml"/><Relationship Id="rId32" Type="http://schemas.openxmlformats.org/officeDocument/2006/relationships/slide" Target="slide190.xml"/><Relationship Id="rId5" Type="http://schemas.openxmlformats.org/officeDocument/2006/relationships/tags" Target="../tags/tag1978.xml"/><Relationship Id="rId15" Type="http://schemas.openxmlformats.org/officeDocument/2006/relationships/tags" Target="../tags/tag1988.xml"/><Relationship Id="rId23" Type="http://schemas.openxmlformats.org/officeDocument/2006/relationships/tags" Target="../tags/tag1996.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83.xml"/><Relationship Id="rId19" Type="http://schemas.openxmlformats.org/officeDocument/2006/relationships/tags" Target="../tags/tag1992.xml"/><Relationship Id="rId31" Type="http://schemas.openxmlformats.org/officeDocument/2006/relationships/slide" Target="slide197.xml"/><Relationship Id="rId4" Type="http://schemas.openxmlformats.org/officeDocument/2006/relationships/tags" Target="../tags/tag1977.xml"/><Relationship Id="rId9" Type="http://schemas.openxmlformats.org/officeDocument/2006/relationships/tags" Target="../tags/tag1982.xml"/><Relationship Id="rId14" Type="http://schemas.openxmlformats.org/officeDocument/2006/relationships/tags" Target="../tags/tag1987.xml"/><Relationship Id="rId22" Type="http://schemas.openxmlformats.org/officeDocument/2006/relationships/tags" Target="../tags/tag1995.xml"/><Relationship Id="rId27" Type="http://schemas.openxmlformats.org/officeDocument/2006/relationships/tags" Target="../tags/tag2000.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1981.xml"/></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tags" Target="../tags/tag2003.xml"/><Relationship Id="rId7" Type="http://schemas.openxmlformats.org/officeDocument/2006/relationships/hyperlink" Target="https://arxiv.org/pdf/2109.12098" TargetMode="External"/><Relationship Id="rId2" Type="http://schemas.openxmlformats.org/officeDocument/2006/relationships/tags" Target="../tags/tag2002.xml"/><Relationship Id="rId1" Type="http://schemas.openxmlformats.org/officeDocument/2006/relationships/tags" Target="../tags/tag2001.xml"/><Relationship Id="rId6" Type="http://schemas.openxmlformats.org/officeDocument/2006/relationships/image" Target="../media/image1.emf"/><Relationship Id="rId5" Type="http://schemas.openxmlformats.org/officeDocument/2006/relationships/oleObject" Target="../embeddings/oleObject143.bin"/><Relationship Id="rId4"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tags" Target="../tags/tag2011.xml"/><Relationship Id="rId13" Type="http://schemas.openxmlformats.org/officeDocument/2006/relationships/oleObject" Target="../embeddings/oleObject144.bin"/><Relationship Id="rId18" Type="http://schemas.openxmlformats.org/officeDocument/2006/relationships/hyperlink" Target="https://ieeexplore.ieee.org/stamp/stamp.jsp?tp=&amp;arnumber=4082128" TargetMode="External"/><Relationship Id="rId3" Type="http://schemas.openxmlformats.org/officeDocument/2006/relationships/tags" Target="../tags/tag2006.xml"/><Relationship Id="rId21" Type="http://schemas.openxmlformats.org/officeDocument/2006/relationships/image" Target="../media/image217.png"/><Relationship Id="rId7" Type="http://schemas.openxmlformats.org/officeDocument/2006/relationships/tags" Target="../tags/tag2010.xml"/><Relationship Id="rId12" Type="http://schemas.openxmlformats.org/officeDocument/2006/relationships/slideLayout" Target="../slideLayouts/slideLayout2.xml"/><Relationship Id="rId17" Type="http://schemas.openxmlformats.org/officeDocument/2006/relationships/hyperlink" Target="https://web.williams.edu/Mathematics/sjmiller/public_html/341Fa09/handouts/MetropolisUlam_TheMonteCarloMethod.pdf" TargetMode="External"/><Relationship Id="rId2" Type="http://schemas.openxmlformats.org/officeDocument/2006/relationships/tags" Target="../tags/tag2005.xml"/><Relationship Id="rId16" Type="http://schemas.openxmlformats.org/officeDocument/2006/relationships/hyperlink" Target="https://www.cs.cmu.edu/~mmv/planning/readings/98aips-PDDL.pdf" TargetMode="External"/><Relationship Id="rId20" Type="http://schemas.openxmlformats.org/officeDocument/2006/relationships/image" Target="../media/image216.jpeg"/><Relationship Id="rId1" Type="http://schemas.openxmlformats.org/officeDocument/2006/relationships/tags" Target="../tags/tag2004.xml"/><Relationship Id="rId6" Type="http://schemas.openxmlformats.org/officeDocument/2006/relationships/tags" Target="../tags/tag2009.xml"/><Relationship Id="rId11" Type="http://schemas.openxmlformats.org/officeDocument/2006/relationships/tags" Target="../tags/tag2014.xml"/><Relationship Id="rId5" Type="http://schemas.openxmlformats.org/officeDocument/2006/relationships/tags" Target="../tags/tag2008.xml"/><Relationship Id="rId15" Type="http://schemas.openxmlformats.org/officeDocument/2006/relationships/hyperlink" Target="https://www.sciencedirect.com/science/article/abs/pii/0004370271900105" TargetMode="External"/><Relationship Id="rId10" Type="http://schemas.openxmlformats.org/officeDocument/2006/relationships/tags" Target="../tags/tag2013.xml"/><Relationship Id="rId19" Type="http://schemas.openxmlformats.org/officeDocument/2006/relationships/image" Target="../media/image215.jpeg"/><Relationship Id="rId4" Type="http://schemas.openxmlformats.org/officeDocument/2006/relationships/tags" Target="../tags/tag2007.xml"/><Relationship Id="rId9" Type="http://schemas.openxmlformats.org/officeDocument/2006/relationships/tags" Target="../tags/tag2012.xml"/><Relationship Id="rId14" Type="http://schemas.openxmlformats.org/officeDocument/2006/relationships/image" Target="../media/image1.emf"/><Relationship Id="rId22" Type="http://schemas.openxmlformats.org/officeDocument/2006/relationships/image" Target="../media/image218.jpe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32.xml"/><Relationship Id="rId7" Type="http://schemas.openxmlformats.org/officeDocument/2006/relationships/image" Target="../media/image1.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oleObject" Target="../embeddings/oleObject17.bin"/><Relationship Id="rId11" Type="http://schemas.openxmlformats.org/officeDocument/2006/relationships/hyperlink" Target="https://www.anybotics.com/news/the-next-step-in-robotic-industrial-inspection/" TargetMode="External"/><Relationship Id="rId5" Type="http://schemas.openxmlformats.org/officeDocument/2006/relationships/slideLayout" Target="../slideLayouts/slideLayout2.xml"/><Relationship Id="rId10" Type="http://schemas.openxmlformats.org/officeDocument/2006/relationships/hyperlink" Target="https://bostondynamics.com/products/spot/" TargetMode="External"/><Relationship Id="rId4" Type="http://schemas.openxmlformats.org/officeDocument/2006/relationships/tags" Target="../tags/tag233.xml"/><Relationship Id="rId9" Type="http://schemas.openxmlformats.org/officeDocument/2006/relationships/hyperlink" Target="https://www.unitree.com/cn/" TargetMode="External"/></Relationships>
</file>

<file path=ppt/slides/_rels/slide190.xml.rels><?xml version="1.0" encoding="UTF-8" standalone="yes"?>
<Relationships xmlns="http://schemas.openxmlformats.org/package/2006/relationships"><Relationship Id="rId13" Type="http://schemas.openxmlformats.org/officeDocument/2006/relationships/tags" Target="../tags/tag2027.xml"/><Relationship Id="rId18" Type="http://schemas.openxmlformats.org/officeDocument/2006/relationships/tags" Target="../tags/tag2032.xml"/><Relationship Id="rId26" Type="http://schemas.openxmlformats.org/officeDocument/2006/relationships/tags" Target="../tags/tag2040.xml"/><Relationship Id="rId3" Type="http://schemas.openxmlformats.org/officeDocument/2006/relationships/tags" Target="../tags/tag2017.xml"/><Relationship Id="rId21" Type="http://schemas.openxmlformats.org/officeDocument/2006/relationships/tags" Target="../tags/tag2035.xml"/><Relationship Id="rId34" Type="http://schemas.openxmlformats.org/officeDocument/2006/relationships/slide" Target="slide185.xml"/><Relationship Id="rId7" Type="http://schemas.openxmlformats.org/officeDocument/2006/relationships/tags" Target="../tags/tag2021.xml"/><Relationship Id="rId12" Type="http://schemas.openxmlformats.org/officeDocument/2006/relationships/tags" Target="../tags/tag2026.xml"/><Relationship Id="rId17" Type="http://schemas.openxmlformats.org/officeDocument/2006/relationships/tags" Target="../tags/tag2031.xml"/><Relationship Id="rId25" Type="http://schemas.openxmlformats.org/officeDocument/2006/relationships/tags" Target="../tags/tag2039.xml"/><Relationship Id="rId33" Type="http://schemas.openxmlformats.org/officeDocument/2006/relationships/slide" Target="slide187.xml"/><Relationship Id="rId2" Type="http://schemas.openxmlformats.org/officeDocument/2006/relationships/tags" Target="../tags/tag2016.xml"/><Relationship Id="rId16" Type="http://schemas.openxmlformats.org/officeDocument/2006/relationships/tags" Target="../tags/tag2030.xml"/><Relationship Id="rId20" Type="http://schemas.openxmlformats.org/officeDocument/2006/relationships/tags" Target="../tags/tag2034.xml"/><Relationship Id="rId29" Type="http://schemas.openxmlformats.org/officeDocument/2006/relationships/slide" Target="slide208.xml"/><Relationship Id="rId1" Type="http://schemas.openxmlformats.org/officeDocument/2006/relationships/tags" Target="../tags/tag2015.xml"/><Relationship Id="rId6" Type="http://schemas.openxmlformats.org/officeDocument/2006/relationships/tags" Target="../tags/tag2020.xml"/><Relationship Id="rId11" Type="http://schemas.openxmlformats.org/officeDocument/2006/relationships/tags" Target="../tags/tag2025.xml"/><Relationship Id="rId24" Type="http://schemas.openxmlformats.org/officeDocument/2006/relationships/tags" Target="../tags/tag2038.xml"/><Relationship Id="rId32" Type="http://schemas.openxmlformats.org/officeDocument/2006/relationships/slide" Target="slide190.xml"/><Relationship Id="rId5" Type="http://schemas.openxmlformats.org/officeDocument/2006/relationships/tags" Target="../tags/tag2019.xml"/><Relationship Id="rId15" Type="http://schemas.openxmlformats.org/officeDocument/2006/relationships/tags" Target="../tags/tag2029.xml"/><Relationship Id="rId23" Type="http://schemas.openxmlformats.org/officeDocument/2006/relationships/tags" Target="../tags/tag2037.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24.xml"/><Relationship Id="rId19" Type="http://schemas.openxmlformats.org/officeDocument/2006/relationships/tags" Target="../tags/tag2033.xml"/><Relationship Id="rId31" Type="http://schemas.openxmlformats.org/officeDocument/2006/relationships/slide" Target="slide197.xml"/><Relationship Id="rId4" Type="http://schemas.openxmlformats.org/officeDocument/2006/relationships/tags" Target="../tags/tag2018.xml"/><Relationship Id="rId9" Type="http://schemas.openxmlformats.org/officeDocument/2006/relationships/tags" Target="../tags/tag2023.xml"/><Relationship Id="rId14" Type="http://schemas.openxmlformats.org/officeDocument/2006/relationships/tags" Target="../tags/tag2028.xml"/><Relationship Id="rId22" Type="http://schemas.openxmlformats.org/officeDocument/2006/relationships/tags" Target="../tags/tag2036.xml"/><Relationship Id="rId27" Type="http://schemas.openxmlformats.org/officeDocument/2006/relationships/tags" Target="../tags/tag2041.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2022.xml"/></Relationships>
</file>

<file path=ppt/slides/_rels/slide191.xml.rels><?xml version="1.0" encoding="UTF-8" standalone="yes"?>
<Relationships xmlns="http://schemas.openxmlformats.org/package/2006/relationships"><Relationship Id="rId8" Type="http://schemas.openxmlformats.org/officeDocument/2006/relationships/tags" Target="../tags/tag2049.xml"/><Relationship Id="rId13" Type="http://schemas.openxmlformats.org/officeDocument/2006/relationships/hyperlink" Target="https://arxiv.org/pdf/2010.03768" TargetMode="External"/><Relationship Id="rId3" Type="http://schemas.openxmlformats.org/officeDocument/2006/relationships/tags" Target="../tags/tag2044.xml"/><Relationship Id="rId7" Type="http://schemas.openxmlformats.org/officeDocument/2006/relationships/tags" Target="../tags/tag2048.xml"/><Relationship Id="rId12" Type="http://schemas.openxmlformats.org/officeDocument/2006/relationships/hyperlink" Target="https://arxiv.org/pdf/1912.01734" TargetMode="External"/><Relationship Id="rId17" Type="http://schemas.openxmlformats.org/officeDocument/2006/relationships/image" Target="../media/image221.jpeg"/><Relationship Id="rId2" Type="http://schemas.openxmlformats.org/officeDocument/2006/relationships/tags" Target="../tags/tag2043.xml"/><Relationship Id="rId16" Type="http://schemas.openxmlformats.org/officeDocument/2006/relationships/image" Target="../media/image220.png"/><Relationship Id="rId1" Type="http://schemas.openxmlformats.org/officeDocument/2006/relationships/tags" Target="../tags/tag2042.xml"/><Relationship Id="rId6" Type="http://schemas.openxmlformats.org/officeDocument/2006/relationships/tags" Target="../tags/tag2047.xml"/><Relationship Id="rId11" Type="http://schemas.openxmlformats.org/officeDocument/2006/relationships/image" Target="../media/image1.emf"/><Relationship Id="rId5" Type="http://schemas.openxmlformats.org/officeDocument/2006/relationships/tags" Target="../tags/tag2046.xml"/><Relationship Id="rId15" Type="http://schemas.openxmlformats.org/officeDocument/2006/relationships/image" Target="../media/image219.png"/><Relationship Id="rId10" Type="http://schemas.openxmlformats.org/officeDocument/2006/relationships/oleObject" Target="../embeddings/oleObject145.bin"/><Relationship Id="rId4" Type="http://schemas.openxmlformats.org/officeDocument/2006/relationships/tags" Target="../tags/tag2045.xml"/><Relationship Id="rId9" Type="http://schemas.openxmlformats.org/officeDocument/2006/relationships/slideLayout" Target="../slideLayouts/slideLayout2.xml"/><Relationship Id="rId14" Type="http://schemas.openxmlformats.org/officeDocument/2006/relationships/hyperlink" Target="https://arxiv.org/pdf/2110.07342" TargetMode="External"/></Relationships>
</file>

<file path=ppt/slides/_rels/slide192.xml.rels><?xml version="1.0" encoding="UTF-8" standalone="yes"?>
<Relationships xmlns="http://schemas.openxmlformats.org/package/2006/relationships"><Relationship Id="rId8" Type="http://schemas.openxmlformats.org/officeDocument/2006/relationships/tags" Target="../tags/tag2057.xml"/><Relationship Id="rId13" Type="http://schemas.openxmlformats.org/officeDocument/2006/relationships/hyperlink" Target="https://arxiv.org/pdf/2207.05608" TargetMode="External"/><Relationship Id="rId3" Type="http://schemas.openxmlformats.org/officeDocument/2006/relationships/tags" Target="../tags/tag2052.xml"/><Relationship Id="rId7" Type="http://schemas.openxmlformats.org/officeDocument/2006/relationships/tags" Target="../tags/tag2056.xml"/><Relationship Id="rId12" Type="http://schemas.openxmlformats.org/officeDocument/2006/relationships/hyperlink" Target="https://arxiv.org/pdf/2201.07207" TargetMode="External"/><Relationship Id="rId17" Type="http://schemas.openxmlformats.org/officeDocument/2006/relationships/image" Target="../media/image224.png"/><Relationship Id="rId2" Type="http://schemas.openxmlformats.org/officeDocument/2006/relationships/tags" Target="../tags/tag2051.xml"/><Relationship Id="rId16" Type="http://schemas.openxmlformats.org/officeDocument/2006/relationships/image" Target="../media/image223.png"/><Relationship Id="rId1" Type="http://schemas.openxmlformats.org/officeDocument/2006/relationships/tags" Target="../tags/tag2050.xml"/><Relationship Id="rId6" Type="http://schemas.openxmlformats.org/officeDocument/2006/relationships/tags" Target="../tags/tag2055.xml"/><Relationship Id="rId11" Type="http://schemas.openxmlformats.org/officeDocument/2006/relationships/image" Target="../media/image1.emf"/><Relationship Id="rId5" Type="http://schemas.openxmlformats.org/officeDocument/2006/relationships/tags" Target="../tags/tag2054.xml"/><Relationship Id="rId15" Type="http://schemas.openxmlformats.org/officeDocument/2006/relationships/image" Target="../media/image222.png"/><Relationship Id="rId10" Type="http://schemas.openxmlformats.org/officeDocument/2006/relationships/oleObject" Target="../embeddings/oleObject146.bin"/><Relationship Id="rId4" Type="http://schemas.openxmlformats.org/officeDocument/2006/relationships/tags" Target="../tags/tag2053.xml"/><Relationship Id="rId9" Type="http://schemas.openxmlformats.org/officeDocument/2006/relationships/slideLayout" Target="../slideLayouts/slideLayout2.xml"/><Relationship Id="rId14" Type="http://schemas.openxmlformats.org/officeDocument/2006/relationships/hyperlink" Target="https://arxiv.org/pdf/2210.03629" TargetMode="External"/></Relationships>
</file>

<file path=ppt/slides/_rels/slide193.xml.rels><?xml version="1.0" encoding="UTF-8" standalone="yes"?>
<Relationships xmlns="http://schemas.openxmlformats.org/package/2006/relationships"><Relationship Id="rId8" Type="http://schemas.openxmlformats.org/officeDocument/2006/relationships/tags" Target="../tags/tag2065.xml"/><Relationship Id="rId13" Type="http://schemas.openxmlformats.org/officeDocument/2006/relationships/image" Target="../media/image1.emf"/><Relationship Id="rId18" Type="http://schemas.openxmlformats.org/officeDocument/2006/relationships/image" Target="../media/image225.png"/><Relationship Id="rId3" Type="http://schemas.openxmlformats.org/officeDocument/2006/relationships/tags" Target="../tags/tag2060.xml"/><Relationship Id="rId21" Type="http://schemas.openxmlformats.org/officeDocument/2006/relationships/image" Target="../media/image228.png"/><Relationship Id="rId7" Type="http://schemas.openxmlformats.org/officeDocument/2006/relationships/tags" Target="../tags/tag2064.xml"/><Relationship Id="rId12" Type="http://schemas.openxmlformats.org/officeDocument/2006/relationships/oleObject" Target="../embeddings/oleObject147.bin"/><Relationship Id="rId17" Type="http://schemas.openxmlformats.org/officeDocument/2006/relationships/hyperlink" Target="https://arxiv.org/pdf/2310.15127" TargetMode="External"/><Relationship Id="rId2" Type="http://schemas.openxmlformats.org/officeDocument/2006/relationships/tags" Target="../tags/tag2059.xml"/><Relationship Id="rId16" Type="http://schemas.openxmlformats.org/officeDocument/2006/relationships/hyperlink" Target="https://arxiv.org/pdf/2110.01517" TargetMode="External"/><Relationship Id="rId20" Type="http://schemas.openxmlformats.org/officeDocument/2006/relationships/image" Target="../media/image227.png"/><Relationship Id="rId1" Type="http://schemas.openxmlformats.org/officeDocument/2006/relationships/tags" Target="../tags/tag2058.xml"/><Relationship Id="rId6" Type="http://schemas.openxmlformats.org/officeDocument/2006/relationships/tags" Target="../tags/tag2063.xml"/><Relationship Id="rId11" Type="http://schemas.openxmlformats.org/officeDocument/2006/relationships/slideLayout" Target="../slideLayouts/slideLayout2.xml"/><Relationship Id="rId5" Type="http://schemas.openxmlformats.org/officeDocument/2006/relationships/tags" Target="../tags/tag2062.xml"/><Relationship Id="rId15" Type="http://schemas.openxmlformats.org/officeDocument/2006/relationships/hyperlink" Target="https://arxiv.org/pdf/2305.16291" TargetMode="External"/><Relationship Id="rId10" Type="http://schemas.openxmlformats.org/officeDocument/2006/relationships/tags" Target="../tags/tag2067.xml"/><Relationship Id="rId19" Type="http://schemas.openxmlformats.org/officeDocument/2006/relationships/image" Target="../media/image226.png"/><Relationship Id="rId4" Type="http://schemas.openxmlformats.org/officeDocument/2006/relationships/tags" Target="../tags/tag2061.xml"/><Relationship Id="rId9" Type="http://schemas.openxmlformats.org/officeDocument/2006/relationships/tags" Target="../tags/tag2066.xml"/><Relationship Id="rId14" Type="http://schemas.openxmlformats.org/officeDocument/2006/relationships/hyperlink" Target="https://arxiv.org/pdf/2405.14314" TargetMode="External"/></Relationships>
</file>

<file path=ppt/slides/_rels/slide194.xml.rels><?xml version="1.0" encoding="UTF-8" standalone="yes"?>
<Relationships xmlns="http://schemas.openxmlformats.org/package/2006/relationships"><Relationship Id="rId8" Type="http://schemas.openxmlformats.org/officeDocument/2006/relationships/tags" Target="../tags/tag2075.xml"/><Relationship Id="rId13" Type="http://schemas.openxmlformats.org/officeDocument/2006/relationships/hyperlink" Target="https://arxiv.org/pdf/2306.17582" TargetMode="External"/><Relationship Id="rId3" Type="http://schemas.openxmlformats.org/officeDocument/2006/relationships/tags" Target="../tags/tag2070.xml"/><Relationship Id="rId7" Type="http://schemas.openxmlformats.org/officeDocument/2006/relationships/tags" Target="../tags/tag2074.xml"/><Relationship Id="rId12" Type="http://schemas.openxmlformats.org/officeDocument/2006/relationships/hyperlink" Target="https://arxiv.org/pdf/2209.11302" TargetMode="External"/><Relationship Id="rId17" Type="http://schemas.openxmlformats.org/officeDocument/2006/relationships/image" Target="../media/image231.png"/><Relationship Id="rId2" Type="http://schemas.openxmlformats.org/officeDocument/2006/relationships/tags" Target="../tags/tag2069.xml"/><Relationship Id="rId16" Type="http://schemas.openxmlformats.org/officeDocument/2006/relationships/image" Target="../media/image230.png"/><Relationship Id="rId1" Type="http://schemas.openxmlformats.org/officeDocument/2006/relationships/tags" Target="../tags/tag2068.xml"/><Relationship Id="rId6" Type="http://schemas.openxmlformats.org/officeDocument/2006/relationships/tags" Target="../tags/tag2073.xml"/><Relationship Id="rId11" Type="http://schemas.openxmlformats.org/officeDocument/2006/relationships/image" Target="../media/image1.emf"/><Relationship Id="rId5" Type="http://schemas.openxmlformats.org/officeDocument/2006/relationships/tags" Target="../tags/tag2072.xml"/><Relationship Id="rId15" Type="http://schemas.openxmlformats.org/officeDocument/2006/relationships/image" Target="../media/image229.png"/><Relationship Id="rId10" Type="http://schemas.openxmlformats.org/officeDocument/2006/relationships/oleObject" Target="../embeddings/oleObject148.bin"/><Relationship Id="rId4" Type="http://schemas.openxmlformats.org/officeDocument/2006/relationships/tags" Target="../tags/tag2071.xml"/><Relationship Id="rId9" Type="http://schemas.openxmlformats.org/officeDocument/2006/relationships/slideLayout" Target="../slideLayouts/slideLayout2.xml"/><Relationship Id="rId14" Type="http://schemas.openxmlformats.org/officeDocument/2006/relationships/hyperlink" Target="https://arxiv.org/pdf/2209.07753" TargetMode="External"/></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149.bin"/><Relationship Id="rId13" Type="http://schemas.openxmlformats.org/officeDocument/2006/relationships/image" Target="../media/image233.png"/><Relationship Id="rId3" Type="http://schemas.openxmlformats.org/officeDocument/2006/relationships/tags" Target="../tags/tag2078.xml"/><Relationship Id="rId7" Type="http://schemas.openxmlformats.org/officeDocument/2006/relationships/slideLayout" Target="../slideLayouts/slideLayout2.xml"/><Relationship Id="rId12" Type="http://schemas.openxmlformats.org/officeDocument/2006/relationships/image" Target="../media/image232.jpeg"/><Relationship Id="rId2" Type="http://schemas.openxmlformats.org/officeDocument/2006/relationships/tags" Target="../tags/tag2077.xml"/><Relationship Id="rId1" Type="http://schemas.openxmlformats.org/officeDocument/2006/relationships/tags" Target="../tags/tag2076.xml"/><Relationship Id="rId6" Type="http://schemas.openxmlformats.org/officeDocument/2006/relationships/tags" Target="../tags/tag2081.xml"/><Relationship Id="rId11" Type="http://schemas.openxmlformats.org/officeDocument/2006/relationships/hyperlink" Target="https://arxiv.org/pdf/2404.15190" TargetMode="External"/><Relationship Id="rId5" Type="http://schemas.openxmlformats.org/officeDocument/2006/relationships/tags" Target="../tags/tag2080.xml"/><Relationship Id="rId10" Type="http://schemas.openxmlformats.org/officeDocument/2006/relationships/hyperlink" Target="https://arxiv.org/pdf/2204.00598" TargetMode="External"/><Relationship Id="rId4" Type="http://schemas.openxmlformats.org/officeDocument/2006/relationships/tags" Target="../tags/tag2079.xml"/><Relationship Id="rId9" Type="http://schemas.openxmlformats.org/officeDocument/2006/relationships/image" Target="../media/image1.emf"/></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235.png"/><Relationship Id="rId3" Type="http://schemas.openxmlformats.org/officeDocument/2006/relationships/tags" Target="../tags/tag2084.xml"/><Relationship Id="rId7" Type="http://schemas.openxmlformats.org/officeDocument/2006/relationships/slideLayout" Target="../slideLayouts/slideLayout2.xml"/><Relationship Id="rId12" Type="http://schemas.openxmlformats.org/officeDocument/2006/relationships/image" Target="../media/image234.png"/><Relationship Id="rId2" Type="http://schemas.openxmlformats.org/officeDocument/2006/relationships/tags" Target="../tags/tag2083.xml"/><Relationship Id="rId1" Type="http://schemas.openxmlformats.org/officeDocument/2006/relationships/tags" Target="../tags/tag2082.xml"/><Relationship Id="rId6" Type="http://schemas.openxmlformats.org/officeDocument/2006/relationships/tags" Target="../tags/tag2087.xml"/><Relationship Id="rId11" Type="http://schemas.openxmlformats.org/officeDocument/2006/relationships/hyperlink" Target="https://arxiv.org/pdf/2212.04088" TargetMode="External"/><Relationship Id="rId5" Type="http://schemas.openxmlformats.org/officeDocument/2006/relationships/tags" Target="../tags/tag2086.xml"/><Relationship Id="rId10" Type="http://schemas.openxmlformats.org/officeDocument/2006/relationships/hyperlink" Target="https://arxiv.org/pdf/2207.05608" TargetMode="External"/><Relationship Id="rId4" Type="http://schemas.openxmlformats.org/officeDocument/2006/relationships/tags" Target="../tags/tag2085.xml"/><Relationship Id="rId9" Type="http://schemas.openxmlformats.org/officeDocument/2006/relationships/image" Target="../media/image1.emf"/></Relationships>
</file>

<file path=ppt/slides/_rels/slide197.xml.rels><?xml version="1.0" encoding="UTF-8" standalone="yes"?>
<Relationships xmlns="http://schemas.openxmlformats.org/package/2006/relationships"><Relationship Id="rId13" Type="http://schemas.openxmlformats.org/officeDocument/2006/relationships/tags" Target="../tags/tag2100.xml"/><Relationship Id="rId18" Type="http://schemas.openxmlformats.org/officeDocument/2006/relationships/tags" Target="../tags/tag2105.xml"/><Relationship Id="rId26" Type="http://schemas.openxmlformats.org/officeDocument/2006/relationships/tags" Target="../tags/tag2113.xml"/><Relationship Id="rId3" Type="http://schemas.openxmlformats.org/officeDocument/2006/relationships/tags" Target="../tags/tag2090.xml"/><Relationship Id="rId21" Type="http://schemas.openxmlformats.org/officeDocument/2006/relationships/tags" Target="../tags/tag2108.xml"/><Relationship Id="rId34" Type="http://schemas.openxmlformats.org/officeDocument/2006/relationships/slide" Target="slide185.xml"/><Relationship Id="rId7" Type="http://schemas.openxmlformats.org/officeDocument/2006/relationships/tags" Target="../tags/tag2094.xml"/><Relationship Id="rId12" Type="http://schemas.openxmlformats.org/officeDocument/2006/relationships/tags" Target="../tags/tag2099.xml"/><Relationship Id="rId17" Type="http://schemas.openxmlformats.org/officeDocument/2006/relationships/tags" Target="../tags/tag2104.xml"/><Relationship Id="rId25" Type="http://schemas.openxmlformats.org/officeDocument/2006/relationships/tags" Target="../tags/tag2112.xml"/><Relationship Id="rId33" Type="http://schemas.openxmlformats.org/officeDocument/2006/relationships/slide" Target="slide187.xml"/><Relationship Id="rId2" Type="http://schemas.openxmlformats.org/officeDocument/2006/relationships/tags" Target="../tags/tag2089.xml"/><Relationship Id="rId16" Type="http://schemas.openxmlformats.org/officeDocument/2006/relationships/tags" Target="../tags/tag2103.xml"/><Relationship Id="rId20" Type="http://schemas.openxmlformats.org/officeDocument/2006/relationships/tags" Target="../tags/tag2107.xml"/><Relationship Id="rId29" Type="http://schemas.openxmlformats.org/officeDocument/2006/relationships/slide" Target="slide208.xml"/><Relationship Id="rId1" Type="http://schemas.openxmlformats.org/officeDocument/2006/relationships/tags" Target="../tags/tag2088.xml"/><Relationship Id="rId6" Type="http://schemas.openxmlformats.org/officeDocument/2006/relationships/tags" Target="../tags/tag2093.xml"/><Relationship Id="rId11" Type="http://schemas.openxmlformats.org/officeDocument/2006/relationships/tags" Target="../tags/tag2098.xml"/><Relationship Id="rId24" Type="http://schemas.openxmlformats.org/officeDocument/2006/relationships/tags" Target="../tags/tag2111.xml"/><Relationship Id="rId32" Type="http://schemas.openxmlformats.org/officeDocument/2006/relationships/slide" Target="slide190.xml"/><Relationship Id="rId5" Type="http://schemas.openxmlformats.org/officeDocument/2006/relationships/tags" Target="../tags/tag2092.xml"/><Relationship Id="rId15" Type="http://schemas.openxmlformats.org/officeDocument/2006/relationships/tags" Target="../tags/tag2102.xml"/><Relationship Id="rId23" Type="http://schemas.openxmlformats.org/officeDocument/2006/relationships/tags" Target="../tags/tag2110.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97.xml"/><Relationship Id="rId19" Type="http://schemas.openxmlformats.org/officeDocument/2006/relationships/tags" Target="../tags/tag2106.xml"/><Relationship Id="rId31" Type="http://schemas.openxmlformats.org/officeDocument/2006/relationships/slide" Target="slide197.xml"/><Relationship Id="rId4" Type="http://schemas.openxmlformats.org/officeDocument/2006/relationships/tags" Target="../tags/tag2091.xml"/><Relationship Id="rId9" Type="http://schemas.openxmlformats.org/officeDocument/2006/relationships/tags" Target="../tags/tag2096.xml"/><Relationship Id="rId14" Type="http://schemas.openxmlformats.org/officeDocument/2006/relationships/tags" Target="../tags/tag2101.xml"/><Relationship Id="rId22" Type="http://schemas.openxmlformats.org/officeDocument/2006/relationships/tags" Target="../tags/tag2109.xml"/><Relationship Id="rId27" Type="http://schemas.openxmlformats.org/officeDocument/2006/relationships/tags" Target="../tags/tag2114.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2095.xml"/></Relationships>
</file>

<file path=ppt/slides/_rels/slide198.xml.rels><?xml version="1.0" encoding="UTF-8" standalone="yes"?>
<Relationships xmlns="http://schemas.openxmlformats.org/package/2006/relationships"><Relationship Id="rId8" Type="http://schemas.openxmlformats.org/officeDocument/2006/relationships/tags" Target="../tags/tag2122.xml"/><Relationship Id="rId13" Type="http://schemas.openxmlformats.org/officeDocument/2006/relationships/hyperlink" Target="https://arxiv.org/pdf/2212.04088" TargetMode="External"/><Relationship Id="rId3" Type="http://schemas.openxmlformats.org/officeDocument/2006/relationships/tags" Target="../tags/tag2117.xml"/><Relationship Id="rId7" Type="http://schemas.openxmlformats.org/officeDocument/2006/relationships/tags" Target="../tags/tag2121.xml"/><Relationship Id="rId12" Type="http://schemas.openxmlformats.org/officeDocument/2006/relationships/hyperlink" Target="https://arxiv.org/pdf/2204.00598" TargetMode="External"/><Relationship Id="rId17" Type="http://schemas.openxmlformats.org/officeDocument/2006/relationships/image" Target="../media/image238.jpeg"/><Relationship Id="rId2" Type="http://schemas.openxmlformats.org/officeDocument/2006/relationships/tags" Target="../tags/tag2116.xml"/><Relationship Id="rId16" Type="http://schemas.openxmlformats.org/officeDocument/2006/relationships/image" Target="../media/image237.png"/><Relationship Id="rId1" Type="http://schemas.openxmlformats.org/officeDocument/2006/relationships/tags" Target="../tags/tag2115.xml"/><Relationship Id="rId6" Type="http://schemas.openxmlformats.org/officeDocument/2006/relationships/tags" Target="../tags/tag2120.xml"/><Relationship Id="rId11" Type="http://schemas.openxmlformats.org/officeDocument/2006/relationships/image" Target="../media/image1.emf"/><Relationship Id="rId5" Type="http://schemas.openxmlformats.org/officeDocument/2006/relationships/tags" Target="../tags/tag2119.xml"/><Relationship Id="rId15" Type="http://schemas.openxmlformats.org/officeDocument/2006/relationships/image" Target="../media/image236.jpeg"/><Relationship Id="rId10" Type="http://schemas.openxmlformats.org/officeDocument/2006/relationships/oleObject" Target="../embeddings/oleObject151.bin"/><Relationship Id="rId4" Type="http://schemas.openxmlformats.org/officeDocument/2006/relationships/tags" Target="../tags/tag2118.xml"/><Relationship Id="rId9" Type="http://schemas.openxmlformats.org/officeDocument/2006/relationships/slideLayout" Target="../slideLayouts/slideLayout2.xml"/><Relationship Id="rId14" Type="http://schemas.openxmlformats.org/officeDocument/2006/relationships/hyperlink" Target="https://arxiv.org/pdf/2307.01848" TargetMode="External"/></Relationships>
</file>

<file path=ppt/slides/_rels/slide199.xml.rels><?xml version="1.0" encoding="UTF-8" standalone="yes"?>
<Relationships xmlns="http://schemas.openxmlformats.org/package/2006/relationships"><Relationship Id="rId8" Type="http://schemas.openxmlformats.org/officeDocument/2006/relationships/hyperlink" Target="https://arxiv.org/pdf/2311.15649" TargetMode="External"/><Relationship Id="rId3" Type="http://schemas.openxmlformats.org/officeDocument/2006/relationships/tags" Target="../tags/tag2125.xml"/><Relationship Id="rId7" Type="http://schemas.openxmlformats.org/officeDocument/2006/relationships/image" Target="../media/image1.emf"/><Relationship Id="rId2" Type="http://schemas.openxmlformats.org/officeDocument/2006/relationships/tags" Target="../tags/tag2124.xml"/><Relationship Id="rId1" Type="http://schemas.openxmlformats.org/officeDocument/2006/relationships/tags" Target="../tags/tag2123.xml"/><Relationship Id="rId6" Type="http://schemas.openxmlformats.org/officeDocument/2006/relationships/oleObject" Target="../embeddings/oleObject152.bin"/><Relationship Id="rId5" Type="http://schemas.openxmlformats.org/officeDocument/2006/relationships/slideLayout" Target="../slideLayouts/slideLayout2.xml"/><Relationship Id="rId10" Type="http://schemas.openxmlformats.org/officeDocument/2006/relationships/image" Target="../media/image240.png"/><Relationship Id="rId4" Type="http://schemas.openxmlformats.org/officeDocument/2006/relationships/tags" Target="../tags/tag2126.xml"/><Relationship Id="rId9" Type="http://schemas.openxmlformats.org/officeDocument/2006/relationships/image" Target="../media/image239.png"/></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4.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4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73.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25.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17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10.xml"/><Relationship Id="rId3" Type="http://schemas.openxmlformats.org/officeDocument/2006/relationships/tags" Target="../tags/tag5.xml"/></Relationships>
</file>

<file path=ppt/slides/_rels/slide20.xml.rels><?xml version="1.0" encoding="UTF-8" standalone="yes"?>
<Relationships xmlns="http://schemas.openxmlformats.org/package/2006/relationships"><Relationship Id="rId13" Type="http://schemas.openxmlformats.org/officeDocument/2006/relationships/tags" Target="../tags/tag246.xml"/><Relationship Id="rId18" Type="http://schemas.openxmlformats.org/officeDocument/2006/relationships/tags" Target="../tags/tag251.xml"/><Relationship Id="rId26" Type="http://schemas.openxmlformats.org/officeDocument/2006/relationships/slideLayout" Target="../slideLayouts/slideLayout6.xml"/><Relationship Id="rId3" Type="http://schemas.openxmlformats.org/officeDocument/2006/relationships/tags" Target="../tags/tag236.xml"/><Relationship Id="rId21" Type="http://schemas.openxmlformats.org/officeDocument/2006/relationships/tags" Target="../tags/tag254.xml"/><Relationship Id="rId34" Type="http://schemas.openxmlformats.org/officeDocument/2006/relationships/oleObject" Target="../embeddings/oleObject18.bin"/><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tags" Target="../tags/tag250.xml"/><Relationship Id="rId25" Type="http://schemas.openxmlformats.org/officeDocument/2006/relationships/tags" Target="../tags/tag258.xml"/><Relationship Id="rId33" Type="http://schemas.openxmlformats.org/officeDocument/2006/relationships/slide" Target="slide10.xml"/><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tags" Target="../tags/tag253.xml"/><Relationship Id="rId29" Type="http://schemas.openxmlformats.org/officeDocument/2006/relationships/slide" Target="slide18.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openxmlformats.org/officeDocument/2006/relationships/tags" Target="../tags/tag257.xml"/><Relationship Id="rId32" Type="http://schemas.openxmlformats.org/officeDocument/2006/relationships/slide" Target="slide12.xml"/><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tags" Target="../tags/tag256.xml"/><Relationship Id="rId28" Type="http://schemas.openxmlformats.org/officeDocument/2006/relationships/slide" Target="slide20.xml"/><Relationship Id="rId10" Type="http://schemas.openxmlformats.org/officeDocument/2006/relationships/tags" Target="../tags/tag243.xml"/><Relationship Id="rId19" Type="http://schemas.openxmlformats.org/officeDocument/2006/relationships/tags" Target="../tags/tag252.xml"/><Relationship Id="rId31" Type="http://schemas.openxmlformats.org/officeDocument/2006/relationships/slide" Target="slide14.xml"/><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tags" Target="../tags/tag255.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41.xml"/></Relationships>
</file>

<file path=ppt/slides/_rels/slide200.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242.png"/><Relationship Id="rId3" Type="http://schemas.openxmlformats.org/officeDocument/2006/relationships/tags" Target="../tags/tag2129.xml"/><Relationship Id="rId7" Type="http://schemas.openxmlformats.org/officeDocument/2006/relationships/slideLayout" Target="../slideLayouts/slideLayout2.xml"/><Relationship Id="rId12" Type="http://schemas.openxmlformats.org/officeDocument/2006/relationships/image" Target="../media/image241.png"/><Relationship Id="rId2" Type="http://schemas.openxmlformats.org/officeDocument/2006/relationships/tags" Target="../tags/tag2128.xml"/><Relationship Id="rId1" Type="http://schemas.openxmlformats.org/officeDocument/2006/relationships/tags" Target="../tags/tag2127.xml"/><Relationship Id="rId6" Type="http://schemas.openxmlformats.org/officeDocument/2006/relationships/tags" Target="../tags/tag2132.xml"/><Relationship Id="rId11" Type="http://schemas.openxmlformats.org/officeDocument/2006/relationships/hyperlink" Target="https://arxiv.org/pdf/2309.16650" TargetMode="External"/><Relationship Id="rId5" Type="http://schemas.openxmlformats.org/officeDocument/2006/relationships/tags" Target="../tags/tag2131.xml"/><Relationship Id="rId10" Type="http://schemas.openxmlformats.org/officeDocument/2006/relationships/hyperlink" Target="https://arxiv.org/pdf/2307.06135" TargetMode="External"/><Relationship Id="rId4" Type="http://schemas.openxmlformats.org/officeDocument/2006/relationships/tags" Target="../tags/tag2130.xml"/><Relationship Id="rId9" Type="http://schemas.openxmlformats.org/officeDocument/2006/relationships/image" Target="../media/image1.emf"/></Relationships>
</file>

<file path=ppt/slides/_rels/slide201.xml.rels><?xml version="1.0" encoding="UTF-8" standalone="yes"?>
<Relationships xmlns="http://schemas.openxmlformats.org/package/2006/relationships"><Relationship Id="rId8" Type="http://schemas.openxmlformats.org/officeDocument/2006/relationships/hyperlink" Target="https://arxiv.org/pdf/2311.15649" TargetMode="External"/><Relationship Id="rId3" Type="http://schemas.openxmlformats.org/officeDocument/2006/relationships/tags" Target="../tags/tag2135.xml"/><Relationship Id="rId7" Type="http://schemas.openxmlformats.org/officeDocument/2006/relationships/image" Target="../media/image1.emf"/><Relationship Id="rId2" Type="http://schemas.openxmlformats.org/officeDocument/2006/relationships/tags" Target="../tags/tag2134.xml"/><Relationship Id="rId1" Type="http://schemas.openxmlformats.org/officeDocument/2006/relationships/tags" Target="../tags/tag2133.xml"/><Relationship Id="rId6" Type="http://schemas.openxmlformats.org/officeDocument/2006/relationships/oleObject" Target="../embeddings/oleObject154.bin"/><Relationship Id="rId5" Type="http://schemas.openxmlformats.org/officeDocument/2006/relationships/slideLayout" Target="../slideLayouts/slideLayout2.xml"/><Relationship Id="rId10" Type="http://schemas.openxmlformats.org/officeDocument/2006/relationships/image" Target="../media/image240.png"/><Relationship Id="rId4" Type="http://schemas.openxmlformats.org/officeDocument/2006/relationships/tags" Target="../tags/tag2136.xml"/><Relationship Id="rId9" Type="http://schemas.openxmlformats.org/officeDocument/2006/relationships/image" Target="../media/image239.png"/></Relationships>
</file>

<file path=ppt/slides/_rels/slide202.xml.rels><?xml version="1.0" encoding="UTF-8" standalone="yes"?>
<Relationships xmlns="http://schemas.openxmlformats.org/package/2006/relationships"><Relationship Id="rId13" Type="http://schemas.openxmlformats.org/officeDocument/2006/relationships/tags" Target="../tags/tag2149.xml"/><Relationship Id="rId18" Type="http://schemas.openxmlformats.org/officeDocument/2006/relationships/tags" Target="../tags/tag2154.xml"/><Relationship Id="rId26" Type="http://schemas.openxmlformats.org/officeDocument/2006/relationships/tags" Target="../tags/tag2162.xml"/><Relationship Id="rId3" Type="http://schemas.openxmlformats.org/officeDocument/2006/relationships/tags" Target="../tags/tag2139.xml"/><Relationship Id="rId21" Type="http://schemas.openxmlformats.org/officeDocument/2006/relationships/tags" Target="../tags/tag2157.xml"/><Relationship Id="rId34" Type="http://schemas.openxmlformats.org/officeDocument/2006/relationships/slide" Target="slide185.xml"/><Relationship Id="rId7" Type="http://schemas.openxmlformats.org/officeDocument/2006/relationships/tags" Target="../tags/tag2143.xml"/><Relationship Id="rId12" Type="http://schemas.openxmlformats.org/officeDocument/2006/relationships/tags" Target="../tags/tag2148.xml"/><Relationship Id="rId17" Type="http://schemas.openxmlformats.org/officeDocument/2006/relationships/tags" Target="../tags/tag2153.xml"/><Relationship Id="rId25" Type="http://schemas.openxmlformats.org/officeDocument/2006/relationships/tags" Target="../tags/tag2161.xml"/><Relationship Id="rId33" Type="http://schemas.openxmlformats.org/officeDocument/2006/relationships/slide" Target="slide187.xml"/><Relationship Id="rId2" Type="http://schemas.openxmlformats.org/officeDocument/2006/relationships/tags" Target="../tags/tag2138.xml"/><Relationship Id="rId16" Type="http://schemas.openxmlformats.org/officeDocument/2006/relationships/tags" Target="../tags/tag2152.xml"/><Relationship Id="rId20" Type="http://schemas.openxmlformats.org/officeDocument/2006/relationships/tags" Target="../tags/tag2156.xml"/><Relationship Id="rId29" Type="http://schemas.openxmlformats.org/officeDocument/2006/relationships/slide" Target="slide208.xml"/><Relationship Id="rId1" Type="http://schemas.openxmlformats.org/officeDocument/2006/relationships/tags" Target="../tags/tag2137.xml"/><Relationship Id="rId6" Type="http://schemas.openxmlformats.org/officeDocument/2006/relationships/tags" Target="../tags/tag2142.xml"/><Relationship Id="rId11" Type="http://schemas.openxmlformats.org/officeDocument/2006/relationships/tags" Target="../tags/tag2147.xml"/><Relationship Id="rId24" Type="http://schemas.openxmlformats.org/officeDocument/2006/relationships/tags" Target="../tags/tag2160.xml"/><Relationship Id="rId32" Type="http://schemas.openxmlformats.org/officeDocument/2006/relationships/slide" Target="slide190.xml"/><Relationship Id="rId5" Type="http://schemas.openxmlformats.org/officeDocument/2006/relationships/tags" Target="../tags/tag2141.xml"/><Relationship Id="rId15" Type="http://schemas.openxmlformats.org/officeDocument/2006/relationships/tags" Target="../tags/tag2151.xml"/><Relationship Id="rId23" Type="http://schemas.openxmlformats.org/officeDocument/2006/relationships/tags" Target="../tags/tag2159.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146.xml"/><Relationship Id="rId19" Type="http://schemas.openxmlformats.org/officeDocument/2006/relationships/tags" Target="../tags/tag2155.xml"/><Relationship Id="rId31" Type="http://schemas.openxmlformats.org/officeDocument/2006/relationships/slide" Target="slide197.xml"/><Relationship Id="rId4" Type="http://schemas.openxmlformats.org/officeDocument/2006/relationships/tags" Target="../tags/tag2140.xml"/><Relationship Id="rId9" Type="http://schemas.openxmlformats.org/officeDocument/2006/relationships/tags" Target="../tags/tag2145.xml"/><Relationship Id="rId14" Type="http://schemas.openxmlformats.org/officeDocument/2006/relationships/tags" Target="../tags/tag2150.xml"/><Relationship Id="rId22" Type="http://schemas.openxmlformats.org/officeDocument/2006/relationships/tags" Target="../tags/tag2158.xml"/><Relationship Id="rId27" Type="http://schemas.openxmlformats.org/officeDocument/2006/relationships/tags" Target="../tags/tag2163.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2144.xml"/></Relationships>
</file>

<file path=ppt/slides/_rels/slide203.xml.rels><?xml version="1.0" encoding="UTF-8" standalone="yes"?>
<Relationships xmlns="http://schemas.openxmlformats.org/package/2006/relationships"><Relationship Id="rId8" Type="http://schemas.openxmlformats.org/officeDocument/2006/relationships/hyperlink" Target="https://arxiv.org/pdf/2305.15021" TargetMode="External"/><Relationship Id="rId3" Type="http://schemas.openxmlformats.org/officeDocument/2006/relationships/tags" Target="../tags/tag2166.xml"/><Relationship Id="rId7" Type="http://schemas.openxmlformats.org/officeDocument/2006/relationships/image" Target="../media/image1.emf"/><Relationship Id="rId2" Type="http://schemas.openxmlformats.org/officeDocument/2006/relationships/tags" Target="../tags/tag2165.xml"/><Relationship Id="rId1" Type="http://schemas.openxmlformats.org/officeDocument/2006/relationships/tags" Target="../tags/tag2164.xml"/><Relationship Id="rId6" Type="http://schemas.openxmlformats.org/officeDocument/2006/relationships/oleObject" Target="../embeddings/oleObject155.bin"/><Relationship Id="rId5" Type="http://schemas.openxmlformats.org/officeDocument/2006/relationships/slideLayout" Target="../slideLayouts/slideLayout2.xml"/><Relationship Id="rId10" Type="http://schemas.openxmlformats.org/officeDocument/2006/relationships/image" Target="../media/image244.png"/><Relationship Id="rId4" Type="http://schemas.openxmlformats.org/officeDocument/2006/relationships/tags" Target="../tags/tag2167.xml"/><Relationship Id="rId9" Type="http://schemas.openxmlformats.org/officeDocument/2006/relationships/image" Target="../media/image243.png"/></Relationships>
</file>

<file path=ppt/slides/_rels/slide204.xml.rels><?xml version="1.0" encoding="UTF-8" standalone="yes"?>
<Relationships xmlns="http://schemas.openxmlformats.org/package/2006/relationships"><Relationship Id="rId8" Type="http://schemas.openxmlformats.org/officeDocument/2006/relationships/hyperlink" Target="https://arxiv.org/pdf/2311.12871" TargetMode="External"/><Relationship Id="rId3" Type="http://schemas.openxmlformats.org/officeDocument/2006/relationships/tags" Target="../tags/tag2170.xml"/><Relationship Id="rId7" Type="http://schemas.openxmlformats.org/officeDocument/2006/relationships/image" Target="../media/image1.emf"/><Relationship Id="rId2" Type="http://schemas.openxmlformats.org/officeDocument/2006/relationships/tags" Target="../tags/tag2169.xml"/><Relationship Id="rId1" Type="http://schemas.openxmlformats.org/officeDocument/2006/relationships/tags" Target="../tags/tag2168.xml"/><Relationship Id="rId6" Type="http://schemas.openxmlformats.org/officeDocument/2006/relationships/oleObject" Target="../embeddings/oleObject156.bin"/><Relationship Id="rId5" Type="http://schemas.openxmlformats.org/officeDocument/2006/relationships/slideLayout" Target="../slideLayouts/slideLayout2.xml"/><Relationship Id="rId10" Type="http://schemas.openxmlformats.org/officeDocument/2006/relationships/image" Target="../media/image246.png"/><Relationship Id="rId4" Type="http://schemas.openxmlformats.org/officeDocument/2006/relationships/tags" Target="../tags/tag2171.xml"/><Relationship Id="rId9" Type="http://schemas.openxmlformats.org/officeDocument/2006/relationships/image" Target="../media/image245.png"/></Relationships>
</file>

<file path=ppt/slides/_rels/slide205.xml.rels><?xml version="1.0" encoding="UTF-8" standalone="yes"?>
<Relationships xmlns="http://schemas.openxmlformats.org/package/2006/relationships"><Relationship Id="rId8" Type="http://schemas.openxmlformats.org/officeDocument/2006/relationships/hyperlink" Target="https://arxiv.org/pdf/2406.11818" TargetMode="External"/><Relationship Id="rId3" Type="http://schemas.openxmlformats.org/officeDocument/2006/relationships/tags" Target="../tags/tag2174.xml"/><Relationship Id="rId7" Type="http://schemas.openxmlformats.org/officeDocument/2006/relationships/image" Target="../media/image1.emf"/><Relationship Id="rId2" Type="http://schemas.openxmlformats.org/officeDocument/2006/relationships/tags" Target="../tags/tag2173.xml"/><Relationship Id="rId1" Type="http://schemas.openxmlformats.org/officeDocument/2006/relationships/tags" Target="../tags/tag2172.xml"/><Relationship Id="rId6" Type="http://schemas.openxmlformats.org/officeDocument/2006/relationships/oleObject" Target="../embeddings/oleObject157.bin"/><Relationship Id="rId5" Type="http://schemas.openxmlformats.org/officeDocument/2006/relationships/slideLayout" Target="../slideLayouts/slideLayout2.xml"/><Relationship Id="rId10" Type="http://schemas.openxmlformats.org/officeDocument/2006/relationships/image" Target="../media/image248.png"/><Relationship Id="rId4" Type="http://schemas.openxmlformats.org/officeDocument/2006/relationships/tags" Target="../tags/tag2175.xml"/><Relationship Id="rId9" Type="http://schemas.openxmlformats.org/officeDocument/2006/relationships/image" Target="../media/image247.png"/></Relationships>
</file>

<file path=ppt/slides/_rels/slide206.xml.rels><?xml version="1.0" encoding="UTF-8" standalone="yes"?>
<Relationships xmlns="http://schemas.openxmlformats.org/package/2006/relationships"><Relationship Id="rId8" Type="http://schemas.openxmlformats.org/officeDocument/2006/relationships/tags" Target="../tags/tag2183.xml"/><Relationship Id="rId13" Type="http://schemas.openxmlformats.org/officeDocument/2006/relationships/image" Target="../media/image1.emf"/><Relationship Id="rId18" Type="http://schemas.openxmlformats.org/officeDocument/2006/relationships/image" Target="../media/image249.png"/><Relationship Id="rId3" Type="http://schemas.openxmlformats.org/officeDocument/2006/relationships/tags" Target="../tags/tag2178.xml"/><Relationship Id="rId21" Type="http://schemas.openxmlformats.org/officeDocument/2006/relationships/image" Target="../media/image252.png"/><Relationship Id="rId7" Type="http://schemas.openxmlformats.org/officeDocument/2006/relationships/tags" Target="../tags/tag2182.xml"/><Relationship Id="rId12" Type="http://schemas.openxmlformats.org/officeDocument/2006/relationships/oleObject" Target="../embeddings/oleObject158.bin"/><Relationship Id="rId17" Type="http://schemas.openxmlformats.org/officeDocument/2006/relationships/hyperlink" Target="https://arxiv.org/pdf/2307.15818" TargetMode="External"/><Relationship Id="rId2" Type="http://schemas.openxmlformats.org/officeDocument/2006/relationships/tags" Target="../tags/tag2177.xml"/><Relationship Id="rId16" Type="http://schemas.openxmlformats.org/officeDocument/2006/relationships/hyperlink" Target="https://arxiv.org/pdf/2303.08268" TargetMode="External"/><Relationship Id="rId20" Type="http://schemas.openxmlformats.org/officeDocument/2006/relationships/image" Target="../media/image251.png"/><Relationship Id="rId1" Type="http://schemas.openxmlformats.org/officeDocument/2006/relationships/tags" Target="../tags/tag2176.xml"/><Relationship Id="rId6" Type="http://schemas.openxmlformats.org/officeDocument/2006/relationships/tags" Target="../tags/tag2181.xml"/><Relationship Id="rId11" Type="http://schemas.openxmlformats.org/officeDocument/2006/relationships/slideLayout" Target="../slideLayouts/slideLayout2.xml"/><Relationship Id="rId5" Type="http://schemas.openxmlformats.org/officeDocument/2006/relationships/tags" Target="../tags/tag2180.xml"/><Relationship Id="rId15" Type="http://schemas.openxmlformats.org/officeDocument/2006/relationships/hyperlink" Target="https://arxiv.org/pdf/2303.03378" TargetMode="External"/><Relationship Id="rId10" Type="http://schemas.openxmlformats.org/officeDocument/2006/relationships/tags" Target="../tags/tag2185.xml"/><Relationship Id="rId19" Type="http://schemas.openxmlformats.org/officeDocument/2006/relationships/image" Target="../media/image250.png"/><Relationship Id="rId4" Type="http://schemas.openxmlformats.org/officeDocument/2006/relationships/tags" Target="../tags/tag2179.xml"/><Relationship Id="rId9" Type="http://schemas.openxmlformats.org/officeDocument/2006/relationships/tags" Target="../tags/tag2184.xml"/><Relationship Id="rId14" Type="http://schemas.openxmlformats.org/officeDocument/2006/relationships/hyperlink" Target="https://arxiv.org/pdf/2212.06817" TargetMode="External"/></Relationships>
</file>

<file path=ppt/slides/_rels/slide207.xml.rels><?xml version="1.0" encoding="UTF-8" standalone="yes"?>
<Relationships xmlns="http://schemas.openxmlformats.org/package/2006/relationships"><Relationship Id="rId8" Type="http://schemas.openxmlformats.org/officeDocument/2006/relationships/hyperlink" Target="https://arxiv.org/pdf/2311.15649" TargetMode="External"/><Relationship Id="rId3" Type="http://schemas.openxmlformats.org/officeDocument/2006/relationships/tags" Target="../tags/tag2188.xml"/><Relationship Id="rId7" Type="http://schemas.openxmlformats.org/officeDocument/2006/relationships/image" Target="../media/image1.emf"/><Relationship Id="rId2" Type="http://schemas.openxmlformats.org/officeDocument/2006/relationships/tags" Target="../tags/tag2187.xml"/><Relationship Id="rId1" Type="http://schemas.openxmlformats.org/officeDocument/2006/relationships/tags" Target="../tags/tag2186.xml"/><Relationship Id="rId6" Type="http://schemas.openxmlformats.org/officeDocument/2006/relationships/oleObject" Target="../embeddings/oleObject159.bin"/><Relationship Id="rId5" Type="http://schemas.openxmlformats.org/officeDocument/2006/relationships/slideLayout" Target="../slideLayouts/slideLayout2.xml"/><Relationship Id="rId10" Type="http://schemas.openxmlformats.org/officeDocument/2006/relationships/image" Target="../media/image240.png"/><Relationship Id="rId4" Type="http://schemas.openxmlformats.org/officeDocument/2006/relationships/tags" Target="../tags/tag2189.xml"/><Relationship Id="rId9" Type="http://schemas.openxmlformats.org/officeDocument/2006/relationships/image" Target="../media/image239.png"/></Relationships>
</file>

<file path=ppt/slides/_rels/slide208.xml.rels><?xml version="1.0" encoding="UTF-8" standalone="yes"?>
<Relationships xmlns="http://schemas.openxmlformats.org/package/2006/relationships"><Relationship Id="rId8" Type="http://schemas.openxmlformats.org/officeDocument/2006/relationships/tags" Target="../tags/tag2197.xml"/><Relationship Id="rId13" Type="http://schemas.openxmlformats.org/officeDocument/2006/relationships/tags" Target="../tags/tag2202.xml"/><Relationship Id="rId18" Type="http://schemas.openxmlformats.org/officeDocument/2006/relationships/tags" Target="../tags/tag2207.xml"/><Relationship Id="rId26" Type="http://schemas.openxmlformats.org/officeDocument/2006/relationships/slide" Target="slide215.xml"/><Relationship Id="rId3" Type="http://schemas.openxmlformats.org/officeDocument/2006/relationships/tags" Target="../tags/tag2192.xml"/><Relationship Id="rId21" Type="http://schemas.openxmlformats.org/officeDocument/2006/relationships/tags" Target="../tags/tag2210.xml"/><Relationship Id="rId7" Type="http://schemas.openxmlformats.org/officeDocument/2006/relationships/tags" Target="../tags/tag2196.xml"/><Relationship Id="rId12" Type="http://schemas.openxmlformats.org/officeDocument/2006/relationships/tags" Target="../tags/tag2201.xml"/><Relationship Id="rId17" Type="http://schemas.openxmlformats.org/officeDocument/2006/relationships/tags" Target="../tags/tag2206.xml"/><Relationship Id="rId25" Type="http://schemas.openxmlformats.org/officeDocument/2006/relationships/slideLayout" Target="../slideLayouts/slideLayout6.xml"/><Relationship Id="rId2" Type="http://schemas.openxmlformats.org/officeDocument/2006/relationships/tags" Target="../tags/tag2191.xml"/><Relationship Id="rId16" Type="http://schemas.openxmlformats.org/officeDocument/2006/relationships/tags" Target="../tags/tag2205.xml"/><Relationship Id="rId20" Type="http://schemas.openxmlformats.org/officeDocument/2006/relationships/tags" Target="../tags/tag2209.xml"/><Relationship Id="rId29" Type="http://schemas.openxmlformats.org/officeDocument/2006/relationships/slide" Target="slide208.xml"/><Relationship Id="rId1" Type="http://schemas.openxmlformats.org/officeDocument/2006/relationships/tags" Target="../tags/tag2190.xml"/><Relationship Id="rId6" Type="http://schemas.openxmlformats.org/officeDocument/2006/relationships/tags" Target="../tags/tag2195.xml"/><Relationship Id="rId11" Type="http://schemas.openxmlformats.org/officeDocument/2006/relationships/tags" Target="../tags/tag2200.xml"/><Relationship Id="rId24" Type="http://schemas.openxmlformats.org/officeDocument/2006/relationships/tags" Target="../tags/tag2213.xml"/><Relationship Id="rId32" Type="http://schemas.openxmlformats.org/officeDocument/2006/relationships/slide" Target="slide175.xml"/><Relationship Id="rId5" Type="http://schemas.openxmlformats.org/officeDocument/2006/relationships/tags" Target="../tags/tag2194.xml"/><Relationship Id="rId15" Type="http://schemas.openxmlformats.org/officeDocument/2006/relationships/tags" Target="../tags/tag2204.xml"/><Relationship Id="rId23" Type="http://schemas.openxmlformats.org/officeDocument/2006/relationships/tags" Target="../tags/tag2212.xml"/><Relationship Id="rId28" Type="http://schemas.openxmlformats.org/officeDocument/2006/relationships/slide" Target="slide210.xml"/><Relationship Id="rId10" Type="http://schemas.openxmlformats.org/officeDocument/2006/relationships/tags" Target="../tags/tag2199.xml"/><Relationship Id="rId19" Type="http://schemas.openxmlformats.org/officeDocument/2006/relationships/tags" Target="../tags/tag2208.xml"/><Relationship Id="rId31" Type="http://schemas.openxmlformats.org/officeDocument/2006/relationships/slide" Target="slide179.xml"/><Relationship Id="rId4" Type="http://schemas.openxmlformats.org/officeDocument/2006/relationships/tags" Target="../tags/tag2193.xml"/><Relationship Id="rId9" Type="http://schemas.openxmlformats.org/officeDocument/2006/relationships/tags" Target="../tags/tag2198.xml"/><Relationship Id="rId14" Type="http://schemas.openxmlformats.org/officeDocument/2006/relationships/tags" Target="../tags/tag2203.xml"/><Relationship Id="rId22" Type="http://schemas.openxmlformats.org/officeDocument/2006/relationships/tags" Target="../tags/tag2211.xml"/><Relationship Id="rId27" Type="http://schemas.openxmlformats.org/officeDocument/2006/relationships/slide" Target="slide212.xml"/><Relationship Id="rId30" Type="http://schemas.openxmlformats.org/officeDocument/2006/relationships/slide" Target="slide185.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2214.xml"/><Relationship Id="rId5" Type="http://schemas.openxmlformats.org/officeDocument/2006/relationships/image" Target="../media/image253.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61.xml"/><Relationship Id="rId7" Type="http://schemas.openxmlformats.org/officeDocument/2006/relationships/image" Target="../media/image1.emf"/><Relationship Id="rId12" Type="http://schemas.openxmlformats.org/officeDocument/2006/relationships/hyperlink" Target="https://www.softbankrobotics.com.cn/" TargetMode="Externa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oleObject" Target="../embeddings/oleObject19.bin"/><Relationship Id="rId11" Type="http://schemas.openxmlformats.org/officeDocument/2006/relationships/hyperlink" Target="https://global.honda/en/robotics/asimo/" TargetMode="External"/><Relationship Id="rId5" Type="http://schemas.openxmlformats.org/officeDocument/2006/relationships/slideLayout" Target="../slideLayouts/slideLayout2.xml"/><Relationship Id="rId10" Type="http://schemas.openxmlformats.org/officeDocument/2006/relationships/hyperlink" Target="https://www.aist.go.jp/aist_e/list/latest_research/2018/20181116/en20181116.html" TargetMode="External"/><Relationship Id="rId4" Type="http://schemas.openxmlformats.org/officeDocument/2006/relationships/tags" Target="../tags/tag262.xml"/><Relationship Id="rId9" Type="http://schemas.openxmlformats.org/officeDocument/2006/relationships/hyperlink" Target="https://bostondynamics.com/atlas/" TargetMode="External"/></Relationships>
</file>

<file path=ppt/slides/_rels/slide210.xml.rels><?xml version="1.0" encoding="UTF-8" standalone="yes"?>
<Relationships xmlns="http://schemas.openxmlformats.org/package/2006/relationships"><Relationship Id="rId8" Type="http://schemas.openxmlformats.org/officeDocument/2006/relationships/tags" Target="../tags/tag2222.xml"/><Relationship Id="rId13" Type="http://schemas.openxmlformats.org/officeDocument/2006/relationships/tags" Target="../tags/tag2227.xml"/><Relationship Id="rId18" Type="http://schemas.openxmlformats.org/officeDocument/2006/relationships/tags" Target="../tags/tag2232.xml"/><Relationship Id="rId26" Type="http://schemas.openxmlformats.org/officeDocument/2006/relationships/slide" Target="slide215.xml"/><Relationship Id="rId3" Type="http://schemas.openxmlformats.org/officeDocument/2006/relationships/tags" Target="../tags/tag2217.xml"/><Relationship Id="rId21" Type="http://schemas.openxmlformats.org/officeDocument/2006/relationships/tags" Target="../tags/tag2235.xml"/><Relationship Id="rId7" Type="http://schemas.openxmlformats.org/officeDocument/2006/relationships/tags" Target="../tags/tag2221.xml"/><Relationship Id="rId12" Type="http://schemas.openxmlformats.org/officeDocument/2006/relationships/tags" Target="../tags/tag2226.xml"/><Relationship Id="rId17" Type="http://schemas.openxmlformats.org/officeDocument/2006/relationships/tags" Target="../tags/tag2231.xml"/><Relationship Id="rId25" Type="http://schemas.openxmlformats.org/officeDocument/2006/relationships/slideLayout" Target="../slideLayouts/slideLayout6.xml"/><Relationship Id="rId2" Type="http://schemas.openxmlformats.org/officeDocument/2006/relationships/tags" Target="../tags/tag2216.xml"/><Relationship Id="rId16" Type="http://schemas.openxmlformats.org/officeDocument/2006/relationships/tags" Target="../tags/tag2230.xml"/><Relationship Id="rId20" Type="http://schemas.openxmlformats.org/officeDocument/2006/relationships/tags" Target="../tags/tag2234.xml"/><Relationship Id="rId29" Type="http://schemas.openxmlformats.org/officeDocument/2006/relationships/slide" Target="slide208.xml"/><Relationship Id="rId1" Type="http://schemas.openxmlformats.org/officeDocument/2006/relationships/tags" Target="../tags/tag2215.xml"/><Relationship Id="rId6" Type="http://schemas.openxmlformats.org/officeDocument/2006/relationships/tags" Target="../tags/tag2220.xml"/><Relationship Id="rId11" Type="http://schemas.openxmlformats.org/officeDocument/2006/relationships/tags" Target="../tags/tag2225.xml"/><Relationship Id="rId24" Type="http://schemas.openxmlformats.org/officeDocument/2006/relationships/tags" Target="../tags/tag2238.xml"/><Relationship Id="rId32" Type="http://schemas.openxmlformats.org/officeDocument/2006/relationships/slide" Target="slide175.xml"/><Relationship Id="rId5" Type="http://schemas.openxmlformats.org/officeDocument/2006/relationships/tags" Target="../tags/tag2219.xml"/><Relationship Id="rId15" Type="http://schemas.openxmlformats.org/officeDocument/2006/relationships/tags" Target="../tags/tag2229.xml"/><Relationship Id="rId23" Type="http://schemas.openxmlformats.org/officeDocument/2006/relationships/tags" Target="../tags/tag2237.xml"/><Relationship Id="rId28" Type="http://schemas.openxmlformats.org/officeDocument/2006/relationships/slide" Target="slide210.xml"/><Relationship Id="rId10" Type="http://schemas.openxmlformats.org/officeDocument/2006/relationships/tags" Target="../tags/tag2224.xml"/><Relationship Id="rId19" Type="http://schemas.openxmlformats.org/officeDocument/2006/relationships/tags" Target="../tags/tag2233.xml"/><Relationship Id="rId31" Type="http://schemas.openxmlformats.org/officeDocument/2006/relationships/slide" Target="slide179.xml"/><Relationship Id="rId4" Type="http://schemas.openxmlformats.org/officeDocument/2006/relationships/tags" Target="../tags/tag2218.xml"/><Relationship Id="rId9" Type="http://schemas.openxmlformats.org/officeDocument/2006/relationships/tags" Target="../tags/tag2223.xml"/><Relationship Id="rId14" Type="http://schemas.openxmlformats.org/officeDocument/2006/relationships/tags" Target="../tags/tag2228.xml"/><Relationship Id="rId22" Type="http://schemas.openxmlformats.org/officeDocument/2006/relationships/tags" Target="../tags/tag2236.xml"/><Relationship Id="rId27" Type="http://schemas.openxmlformats.org/officeDocument/2006/relationships/slide" Target="slide212.xml"/><Relationship Id="rId30" Type="http://schemas.openxmlformats.org/officeDocument/2006/relationships/slide" Target="slide185.xml"/></Relationships>
</file>

<file path=ppt/slides/_rels/slide211.xml.rels><?xml version="1.0" encoding="UTF-8" standalone="yes"?>
<Relationships xmlns="http://schemas.openxmlformats.org/package/2006/relationships"><Relationship Id="rId3" Type="http://schemas.openxmlformats.org/officeDocument/2006/relationships/tags" Target="../tags/tag2241.xml"/><Relationship Id="rId7" Type="http://schemas.openxmlformats.org/officeDocument/2006/relationships/image" Target="../media/image1.emf"/><Relationship Id="rId2" Type="http://schemas.openxmlformats.org/officeDocument/2006/relationships/tags" Target="../tags/tag2240.xml"/><Relationship Id="rId1" Type="http://schemas.openxmlformats.org/officeDocument/2006/relationships/tags" Target="../tags/tag2239.xml"/><Relationship Id="rId6" Type="http://schemas.openxmlformats.org/officeDocument/2006/relationships/oleObject" Target="../embeddings/oleObject161.bin"/><Relationship Id="rId5" Type="http://schemas.openxmlformats.org/officeDocument/2006/relationships/slideLayout" Target="../slideLayouts/slideLayout2.xml"/><Relationship Id="rId4" Type="http://schemas.openxmlformats.org/officeDocument/2006/relationships/tags" Target="../tags/tag2242.xml"/></Relationships>
</file>

<file path=ppt/slides/_rels/slide212.xml.rels><?xml version="1.0" encoding="UTF-8" standalone="yes"?>
<Relationships xmlns="http://schemas.openxmlformats.org/package/2006/relationships"><Relationship Id="rId8" Type="http://schemas.openxmlformats.org/officeDocument/2006/relationships/tags" Target="../tags/tag2250.xml"/><Relationship Id="rId13" Type="http://schemas.openxmlformats.org/officeDocument/2006/relationships/tags" Target="../tags/tag2255.xml"/><Relationship Id="rId18" Type="http://schemas.openxmlformats.org/officeDocument/2006/relationships/tags" Target="../tags/tag2260.xml"/><Relationship Id="rId26" Type="http://schemas.openxmlformats.org/officeDocument/2006/relationships/slide" Target="slide215.xml"/><Relationship Id="rId3" Type="http://schemas.openxmlformats.org/officeDocument/2006/relationships/tags" Target="../tags/tag2245.xml"/><Relationship Id="rId21" Type="http://schemas.openxmlformats.org/officeDocument/2006/relationships/tags" Target="../tags/tag2263.xml"/><Relationship Id="rId7" Type="http://schemas.openxmlformats.org/officeDocument/2006/relationships/tags" Target="../tags/tag2249.xml"/><Relationship Id="rId12" Type="http://schemas.openxmlformats.org/officeDocument/2006/relationships/tags" Target="../tags/tag2254.xml"/><Relationship Id="rId17" Type="http://schemas.openxmlformats.org/officeDocument/2006/relationships/tags" Target="../tags/tag2259.xml"/><Relationship Id="rId25" Type="http://schemas.openxmlformats.org/officeDocument/2006/relationships/slideLayout" Target="../slideLayouts/slideLayout6.xml"/><Relationship Id="rId2" Type="http://schemas.openxmlformats.org/officeDocument/2006/relationships/tags" Target="../tags/tag2244.xml"/><Relationship Id="rId16" Type="http://schemas.openxmlformats.org/officeDocument/2006/relationships/tags" Target="../tags/tag2258.xml"/><Relationship Id="rId20" Type="http://schemas.openxmlformats.org/officeDocument/2006/relationships/tags" Target="../tags/tag2262.xml"/><Relationship Id="rId29" Type="http://schemas.openxmlformats.org/officeDocument/2006/relationships/slide" Target="slide208.xml"/><Relationship Id="rId1" Type="http://schemas.openxmlformats.org/officeDocument/2006/relationships/tags" Target="../tags/tag2243.xml"/><Relationship Id="rId6" Type="http://schemas.openxmlformats.org/officeDocument/2006/relationships/tags" Target="../tags/tag2248.xml"/><Relationship Id="rId11" Type="http://schemas.openxmlformats.org/officeDocument/2006/relationships/tags" Target="../tags/tag2253.xml"/><Relationship Id="rId24" Type="http://schemas.openxmlformats.org/officeDocument/2006/relationships/tags" Target="../tags/tag2266.xml"/><Relationship Id="rId32" Type="http://schemas.openxmlformats.org/officeDocument/2006/relationships/slide" Target="slide175.xml"/><Relationship Id="rId5" Type="http://schemas.openxmlformats.org/officeDocument/2006/relationships/tags" Target="../tags/tag2247.xml"/><Relationship Id="rId15" Type="http://schemas.openxmlformats.org/officeDocument/2006/relationships/tags" Target="../tags/tag2257.xml"/><Relationship Id="rId23" Type="http://schemas.openxmlformats.org/officeDocument/2006/relationships/tags" Target="../tags/tag2265.xml"/><Relationship Id="rId28" Type="http://schemas.openxmlformats.org/officeDocument/2006/relationships/slide" Target="slide210.xml"/><Relationship Id="rId10" Type="http://schemas.openxmlformats.org/officeDocument/2006/relationships/tags" Target="../tags/tag2252.xml"/><Relationship Id="rId19" Type="http://schemas.openxmlformats.org/officeDocument/2006/relationships/tags" Target="../tags/tag2261.xml"/><Relationship Id="rId31" Type="http://schemas.openxmlformats.org/officeDocument/2006/relationships/slide" Target="slide179.xml"/><Relationship Id="rId4" Type="http://schemas.openxmlformats.org/officeDocument/2006/relationships/tags" Target="../tags/tag2246.xml"/><Relationship Id="rId9" Type="http://schemas.openxmlformats.org/officeDocument/2006/relationships/tags" Target="../tags/tag2251.xml"/><Relationship Id="rId14" Type="http://schemas.openxmlformats.org/officeDocument/2006/relationships/tags" Target="../tags/tag2256.xml"/><Relationship Id="rId22" Type="http://schemas.openxmlformats.org/officeDocument/2006/relationships/tags" Target="../tags/tag2264.xml"/><Relationship Id="rId27" Type="http://schemas.openxmlformats.org/officeDocument/2006/relationships/slide" Target="slide212.xml"/><Relationship Id="rId30" Type="http://schemas.openxmlformats.org/officeDocument/2006/relationships/slide" Target="slide185.xml"/></Relationships>
</file>

<file path=ppt/slides/_rels/slide213.xml.rels><?xml version="1.0" encoding="UTF-8" standalone="yes"?>
<Relationships xmlns="http://schemas.openxmlformats.org/package/2006/relationships"><Relationship Id="rId8" Type="http://schemas.openxmlformats.org/officeDocument/2006/relationships/tags" Target="../tags/tag2274.xml"/><Relationship Id="rId13" Type="http://schemas.openxmlformats.org/officeDocument/2006/relationships/hyperlink" Target="https://arxiv.org/pdf/2204.01691" TargetMode="External"/><Relationship Id="rId18" Type="http://schemas.openxmlformats.org/officeDocument/2006/relationships/image" Target="../media/image254.png"/><Relationship Id="rId3" Type="http://schemas.openxmlformats.org/officeDocument/2006/relationships/tags" Target="../tags/tag2269.xml"/><Relationship Id="rId21" Type="http://schemas.openxmlformats.org/officeDocument/2006/relationships/image" Target="../media/image257.png"/><Relationship Id="rId7" Type="http://schemas.openxmlformats.org/officeDocument/2006/relationships/tags" Target="../tags/tag2273.xml"/><Relationship Id="rId12" Type="http://schemas.openxmlformats.org/officeDocument/2006/relationships/image" Target="../media/image1.emf"/><Relationship Id="rId17" Type="http://schemas.openxmlformats.org/officeDocument/2006/relationships/hyperlink" Target="https://arxiv.org/pdf/2302.01560" TargetMode="External"/><Relationship Id="rId2" Type="http://schemas.openxmlformats.org/officeDocument/2006/relationships/tags" Target="../tags/tag2268.xml"/><Relationship Id="rId16" Type="http://schemas.openxmlformats.org/officeDocument/2006/relationships/hyperlink" Target="https://web3.arxiv.org/pdf/2303.11366v1" TargetMode="External"/><Relationship Id="rId20" Type="http://schemas.openxmlformats.org/officeDocument/2006/relationships/image" Target="../media/image256.png"/><Relationship Id="rId1" Type="http://schemas.openxmlformats.org/officeDocument/2006/relationships/tags" Target="../tags/tag2267.xml"/><Relationship Id="rId6" Type="http://schemas.openxmlformats.org/officeDocument/2006/relationships/tags" Target="../tags/tag2272.xml"/><Relationship Id="rId11" Type="http://schemas.openxmlformats.org/officeDocument/2006/relationships/oleObject" Target="../embeddings/oleObject162.bin"/><Relationship Id="rId5" Type="http://schemas.openxmlformats.org/officeDocument/2006/relationships/tags" Target="../tags/tag2271.xml"/><Relationship Id="rId15" Type="http://schemas.openxmlformats.org/officeDocument/2006/relationships/hyperlink" Target="https://arxiv.org/pdf/2209.07753" TargetMode="External"/><Relationship Id="rId10" Type="http://schemas.openxmlformats.org/officeDocument/2006/relationships/slideLayout" Target="../slideLayouts/slideLayout2.xml"/><Relationship Id="rId19" Type="http://schemas.openxmlformats.org/officeDocument/2006/relationships/image" Target="../media/image255.jpeg"/><Relationship Id="rId4" Type="http://schemas.openxmlformats.org/officeDocument/2006/relationships/tags" Target="../tags/tag2270.xml"/><Relationship Id="rId9" Type="http://schemas.openxmlformats.org/officeDocument/2006/relationships/tags" Target="../tags/tag2275.xml"/><Relationship Id="rId14" Type="http://schemas.openxmlformats.org/officeDocument/2006/relationships/hyperlink" Target="https://arxiv.org/pdf/2212.04088" TargetMode="Externa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77.xml"/><Relationship Id="rId1" Type="http://schemas.openxmlformats.org/officeDocument/2006/relationships/tags" Target="../tags/tag2276.xml"/><Relationship Id="rId5" Type="http://schemas.openxmlformats.org/officeDocument/2006/relationships/image" Target="../media/image1.emf"/><Relationship Id="rId4" Type="http://schemas.openxmlformats.org/officeDocument/2006/relationships/oleObject" Target="../embeddings/oleObject163.bin"/></Relationships>
</file>

<file path=ppt/slides/_rels/slide215.xml.rels><?xml version="1.0" encoding="UTF-8" standalone="yes"?>
<Relationships xmlns="http://schemas.openxmlformats.org/package/2006/relationships"><Relationship Id="rId8" Type="http://schemas.openxmlformats.org/officeDocument/2006/relationships/tags" Target="../tags/tag2285.xml"/><Relationship Id="rId13" Type="http://schemas.openxmlformats.org/officeDocument/2006/relationships/tags" Target="../tags/tag2290.xml"/><Relationship Id="rId18" Type="http://schemas.openxmlformats.org/officeDocument/2006/relationships/tags" Target="../tags/tag2295.xml"/><Relationship Id="rId26" Type="http://schemas.openxmlformats.org/officeDocument/2006/relationships/slide" Target="slide215.xml"/><Relationship Id="rId3" Type="http://schemas.openxmlformats.org/officeDocument/2006/relationships/tags" Target="../tags/tag2280.xml"/><Relationship Id="rId21" Type="http://schemas.openxmlformats.org/officeDocument/2006/relationships/tags" Target="../tags/tag2298.xml"/><Relationship Id="rId7" Type="http://schemas.openxmlformats.org/officeDocument/2006/relationships/tags" Target="../tags/tag2284.xml"/><Relationship Id="rId12" Type="http://schemas.openxmlformats.org/officeDocument/2006/relationships/tags" Target="../tags/tag2289.xml"/><Relationship Id="rId17" Type="http://schemas.openxmlformats.org/officeDocument/2006/relationships/tags" Target="../tags/tag2294.xml"/><Relationship Id="rId25" Type="http://schemas.openxmlformats.org/officeDocument/2006/relationships/slideLayout" Target="../slideLayouts/slideLayout6.xml"/><Relationship Id="rId2" Type="http://schemas.openxmlformats.org/officeDocument/2006/relationships/tags" Target="../tags/tag2279.xml"/><Relationship Id="rId16" Type="http://schemas.openxmlformats.org/officeDocument/2006/relationships/tags" Target="../tags/tag2293.xml"/><Relationship Id="rId20" Type="http://schemas.openxmlformats.org/officeDocument/2006/relationships/tags" Target="../tags/tag2297.xml"/><Relationship Id="rId29" Type="http://schemas.openxmlformats.org/officeDocument/2006/relationships/slide" Target="slide208.xml"/><Relationship Id="rId1" Type="http://schemas.openxmlformats.org/officeDocument/2006/relationships/tags" Target="../tags/tag2278.xml"/><Relationship Id="rId6" Type="http://schemas.openxmlformats.org/officeDocument/2006/relationships/tags" Target="../tags/tag2283.xml"/><Relationship Id="rId11" Type="http://schemas.openxmlformats.org/officeDocument/2006/relationships/tags" Target="../tags/tag2288.xml"/><Relationship Id="rId24" Type="http://schemas.openxmlformats.org/officeDocument/2006/relationships/tags" Target="../tags/tag2301.xml"/><Relationship Id="rId32" Type="http://schemas.openxmlformats.org/officeDocument/2006/relationships/slide" Target="slide175.xml"/><Relationship Id="rId5" Type="http://schemas.openxmlformats.org/officeDocument/2006/relationships/tags" Target="../tags/tag2282.xml"/><Relationship Id="rId15" Type="http://schemas.openxmlformats.org/officeDocument/2006/relationships/tags" Target="../tags/tag2292.xml"/><Relationship Id="rId23" Type="http://schemas.openxmlformats.org/officeDocument/2006/relationships/tags" Target="../tags/tag2300.xml"/><Relationship Id="rId28" Type="http://schemas.openxmlformats.org/officeDocument/2006/relationships/slide" Target="slide210.xml"/><Relationship Id="rId10" Type="http://schemas.openxmlformats.org/officeDocument/2006/relationships/tags" Target="../tags/tag2287.xml"/><Relationship Id="rId19" Type="http://schemas.openxmlformats.org/officeDocument/2006/relationships/tags" Target="../tags/tag2296.xml"/><Relationship Id="rId31" Type="http://schemas.openxmlformats.org/officeDocument/2006/relationships/slide" Target="slide179.xml"/><Relationship Id="rId4" Type="http://schemas.openxmlformats.org/officeDocument/2006/relationships/tags" Target="../tags/tag2281.xml"/><Relationship Id="rId9" Type="http://schemas.openxmlformats.org/officeDocument/2006/relationships/tags" Target="../tags/tag2286.xml"/><Relationship Id="rId14" Type="http://schemas.openxmlformats.org/officeDocument/2006/relationships/tags" Target="../tags/tag2291.xml"/><Relationship Id="rId22" Type="http://schemas.openxmlformats.org/officeDocument/2006/relationships/tags" Target="../tags/tag2299.xml"/><Relationship Id="rId27" Type="http://schemas.openxmlformats.org/officeDocument/2006/relationships/slide" Target="slide212.xml"/><Relationship Id="rId30" Type="http://schemas.openxmlformats.org/officeDocument/2006/relationships/slide" Target="slide185.xml"/></Relationships>
</file>

<file path=ppt/slides/_rels/slide216.xml.rels><?xml version="1.0" encoding="UTF-8" standalone="yes"?>
<Relationships xmlns="http://schemas.openxmlformats.org/package/2006/relationships"><Relationship Id="rId8" Type="http://schemas.openxmlformats.org/officeDocument/2006/relationships/tags" Target="../tags/tag2309.xml"/><Relationship Id="rId13" Type="http://schemas.openxmlformats.org/officeDocument/2006/relationships/hyperlink" Target="https://arxiv.org/pdf/2307.15818" TargetMode="External"/><Relationship Id="rId18" Type="http://schemas.openxmlformats.org/officeDocument/2006/relationships/image" Target="../media/image260.png"/><Relationship Id="rId3" Type="http://schemas.openxmlformats.org/officeDocument/2006/relationships/tags" Target="../tags/tag2304.xml"/><Relationship Id="rId7" Type="http://schemas.openxmlformats.org/officeDocument/2006/relationships/tags" Target="../tags/tag2308.xml"/><Relationship Id="rId12" Type="http://schemas.openxmlformats.org/officeDocument/2006/relationships/image" Target="../media/image1.emf"/><Relationship Id="rId17" Type="http://schemas.openxmlformats.org/officeDocument/2006/relationships/image" Target="../media/image259.png"/><Relationship Id="rId2" Type="http://schemas.openxmlformats.org/officeDocument/2006/relationships/tags" Target="../tags/tag2303.xml"/><Relationship Id="rId16" Type="http://schemas.openxmlformats.org/officeDocument/2006/relationships/image" Target="../media/image258.png"/><Relationship Id="rId1" Type="http://schemas.openxmlformats.org/officeDocument/2006/relationships/tags" Target="../tags/tag2302.xml"/><Relationship Id="rId6" Type="http://schemas.openxmlformats.org/officeDocument/2006/relationships/tags" Target="../tags/tag2307.xml"/><Relationship Id="rId11" Type="http://schemas.openxmlformats.org/officeDocument/2006/relationships/oleObject" Target="../embeddings/oleObject164.bin"/><Relationship Id="rId5" Type="http://schemas.openxmlformats.org/officeDocument/2006/relationships/tags" Target="../tags/tag2306.xml"/><Relationship Id="rId15" Type="http://schemas.openxmlformats.org/officeDocument/2006/relationships/hyperlink" Target="https://arxiv.org/pdf/2305.15021" TargetMode="External"/><Relationship Id="rId10" Type="http://schemas.openxmlformats.org/officeDocument/2006/relationships/slideLayout" Target="../slideLayouts/slideLayout2.xml"/><Relationship Id="rId4" Type="http://schemas.openxmlformats.org/officeDocument/2006/relationships/tags" Target="../tags/tag2305.xml"/><Relationship Id="rId9" Type="http://schemas.openxmlformats.org/officeDocument/2006/relationships/tags" Target="../tags/tag2310.xml"/><Relationship Id="rId14" Type="http://schemas.openxmlformats.org/officeDocument/2006/relationships/hyperlink" Target="https://robotics-transformer-x.github.io/" TargetMode="External"/></Relationships>
</file>

<file path=ppt/slides/_rels/slide217.xml.rels><?xml version="1.0" encoding="UTF-8" standalone="yes"?>
<Relationships xmlns="http://schemas.openxmlformats.org/package/2006/relationships"><Relationship Id="rId13" Type="http://schemas.openxmlformats.org/officeDocument/2006/relationships/tags" Target="../tags/tag2323.xml"/><Relationship Id="rId18" Type="http://schemas.openxmlformats.org/officeDocument/2006/relationships/tags" Target="../tags/tag2328.xml"/><Relationship Id="rId26" Type="http://schemas.openxmlformats.org/officeDocument/2006/relationships/tags" Target="../tags/tag2336.xml"/><Relationship Id="rId3" Type="http://schemas.openxmlformats.org/officeDocument/2006/relationships/tags" Target="../tags/tag2313.xml"/><Relationship Id="rId21" Type="http://schemas.openxmlformats.org/officeDocument/2006/relationships/tags" Target="../tags/tag2331.xml"/><Relationship Id="rId34" Type="http://schemas.openxmlformats.org/officeDocument/2006/relationships/slide" Target="slide24.xml"/><Relationship Id="rId7" Type="http://schemas.openxmlformats.org/officeDocument/2006/relationships/tags" Target="../tags/tag2317.xml"/><Relationship Id="rId12" Type="http://schemas.openxmlformats.org/officeDocument/2006/relationships/tags" Target="../tags/tag2322.xml"/><Relationship Id="rId17" Type="http://schemas.openxmlformats.org/officeDocument/2006/relationships/tags" Target="../tags/tag2327.xml"/><Relationship Id="rId25" Type="http://schemas.openxmlformats.org/officeDocument/2006/relationships/tags" Target="../tags/tag2335.xml"/><Relationship Id="rId33" Type="http://schemas.openxmlformats.org/officeDocument/2006/relationships/slide" Target="slide45.xml"/><Relationship Id="rId2" Type="http://schemas.openxmlformats.org/officeDocument/2006/relationships/tags" Target="../tags/tag2312.xml"/><Relationship Id="rId16" Type="http://schemas.openxmlformats.org/officeDocument/2006/relationships/tags" Target="../tags/tag2326.xml"/><Relationship Id="rId20" Type="http://schemas.openxmlformats.org/officeDocument/2006/relationships/tags" Target="../tags/tag2330.xml"/><Relationship Id="rId29" Type="http://schemas.openxmlformats.org/officeDocument/2006/relationships/slide" Target="slide273.xml"/><Relationship Id="rId1" Type="http://schemas.openxmlformats.org/officeDocument/2006/relationships/tags" Target="../tags/tag2311.xml"/><Relationship Id="rId6" Type="http://schemas.openxmlformats.org/officeDocument/2006/relationships/tags" Target="../tags/tag2316.xml"/><Relationship Id="rId11" Type="http://schemas.openxmlformats.org/officeDocument/2006/relationships/tags" Target="../tags/tag2321.xml"/><Relationship Id="rId24" Type="http://schemas.openxmlformats.org/officeDocument/2006/relationships/tags" Target="../tags/tag2334.xml"/><Relationship Id="rId32" Type="http://schemas.openxmlformats.org/officeDocument/2006/relationships/slide" Target="slide125.xml"/><Relationship Id="rId5" Type="http://schemas.openxmlformats.org/officeDocument/2006/relationships/tags" Target="../tags/tag2315.xml"/><Relationship Id="rId15" Type="http://schemas.openxmlformats.org/officeDocument/2006/relationships/tags" Target="../tags/tag2325.xml"/><Relationship Id="rId23" Type="http://schemas.openxmlformats.org/officeDocument/2006/relationships/tags" Target="../tags/tag233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2320.xml"/><Relationship Id="rId19" Type="http://schemas.openxmlformats.org/officeDocument/2006/relationships/tags" Target="../tags/tag2329.xml"/><Relationship Id="rId31" Type="http://schemas.openxmlformats.org/officeDocument/2006/relationships/slide" Target="slide173.xml"/><Relationship Id="rId4" Type="http://schemas.openxmlformats.org/officeDocument/2006/relationships/tags" Target="../tags/tag2314.xml"/><Relationship Id="rId9" Type="http://schemas.openxmlformats.org/officeDocument/2006/relationships/tags" Target="../tags/tag2319.xml"/><Relationship Id="rId14" Type="http://schemas.openxmlformats.org/officeDocument/2006/relationships/tags" Target="../tags/tag2324.xml"/><Relationship Id="rId22" Type="http://schemas.openxmlformats.org/officeDocument/2006/relationships/tags" Target="../tags/tag2332.xml"/><Relationship Id="rId27" Type="http://schemas.openxmlformats.org/officeDocument/2006/relationships/tags" Target="../tags/tag2337.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2318.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2338.xml"/><Relationship Id="rId5" Type="http://schemas.openxmlformats.org/officeDocument/2006/relationships/image" Target="../media/image261.png"/><Relationship Id="rId4" Type="http://schemas.openxmlformats.org/officeDocument/2006/relationships/image" Target="../media/image1.emf"/></Relationships>
</file>

<file path=ppt/slides/_rels/slide219.xml.rels><?xml version="1.0" encoding="UTF-8" standalone="yes"?>
<Relationships xmlns="http://schemas.openxmlformats.org/package/2006/relationships"><Relationship Id="rId8" Type="http://schemas.openxmlformats.org/officeDocument/2006/relationships/tags" Target="../tags/tag2346.xml"/><Relationship Id="rId13" Type="http://schemas.openxmlformats.org/officeDocument/2006/relationships/tags" Target="../tags/tag2351.xml"/><Relationship Id="rId18" Type="http://schemas.openxmlformats.org/officeDocument/2006/relationships/tags" Target="../tags/tag2356.xml"/><Relationship Id="rId26" Type="http://schemas.openxmlformats.org/officeDocument/2006/relationships/oleObject" Target="../embeddings/oleObject166.bin"/><Relationship Id="rId3" Type="http://schemas.openxmlformats.org/officeDocument/2006/relationships/tags" Target="../tags/tag2341.xml"/><Relationship Id="rId21" Type="http://schemas.openxmlformats.org/officeDocument/2006/relationships/slide" Target="slide269.xml"/><Relationship Id="rId7" Type="http://schemas.openxmlformats.org/officeDocument/2006/relationships/tags" Target="../tags/tag2345.xml"/><Relationship Id="rId12" Type="http://schemas.openxmlformats.org/officeDocument/2006/relationships/tags" Target="../tags/tag2350.xml"/><Relationship Id="rId17" Type="http://schemas.openxmlformats.org/officeDocument/2006/relationships/tags" Target="../tags/tag2355.xml"/><Relationship Id="rId25" Type="http://schemas.openxmlformats.org/officeDocument/2006/relationships/slide" Target="slide219.xml"/><Relationship Id="rId2" Type="http://schemas.openxmlformats.org/officeDocument/2006/relationships/tags" Target="../tags/tag2340.xml"/><Relationship Id="rId16" Type="http://schemas.openxmlformats.org/officeDocument/2006/relationships/tags" Target="../tags/tag2354.xml"/><Relationship Id="rId20" Type="http://schemas.openxmlformats.org/officeDocument/2006/relationships/slideLayout" Target="../slideLayouts/slideLayout6.xml"/><Relationship Id="rId1" Type="http://schemas.openxmlformats.org/officeDocument/2006/relationships/tags" Target="../tags/tag2339.xml"/><Relationship Id="rId6" Type="http://schemas.openxmlformats.org/officeDocument/2006/relationships/tags" Target="../tags/tag2344.xml"/><Relationship Id="rId11" Type="http://schemas.openxmlformats.org/officeDocument/2006/relationships/tags" Target="../tags/tag2349.xml"/><Relationship Id="rId24" Type="http://schemas.openxmlformats.org/officeDocument/2006/relationships/slide" Target="slide221.xml"/><Relationship Id="rId5" Type="http://schemas.openxmlformats.org/officeDocument/2006/relationships/tags" Target="../tags/tag2343.xml"/><Relationship Id="rId15" Type="http://schemas.openxmlformats.org/officeDocument/2006/relationships/tags" Target="../tags/tag2353.xml"/><Relationship Id="rId23" Type="http://schemas.openxmlformats.org/officeDocument/2006/relationships/slide" Target="slide239.xml"/><Relationship Id="rId10" Type="http://schemas.openxmlformats.org/officeDocument/2006/relationships/tags" Target="../tags/tag2348.xml"/><Relationship Id="rId19" Type="http://schemas.openxmlformats.org/officeDocument/2006/relationships/tags" Target="../tags/tag2357.xml"/><Relationship Id="rId4" Type="http://schemas.openxmlformats.org/officeDocument/2006/relationships/tags" Target="../tags/tag2342.xml"/><Relationship Id="rId9" Type="http://schemas.openxmlformats.org/officeDocument/2006/relationships/tags" Target="../tags/tag2347.xml"/><Relationship Id="rId14" Type="http://schemas.openxmlformats.org/officeDocument/2006/relationships/tags" Target="../tags/tag2352.xml"/><Relationship Id="rId22" Type="http://schemas.openxmlformats.org/officeDocument/2006/relationships/slide" Target="slide254.xml"/><Relationship Id="rId27" Type="http://schemas.openxmlformats.org/officeDocument/2006/relationships/image" Target="../media/image1.emf"/></Relationships>
</file>

<file path=ppt/slides/_rels/slide22.xml.rels><?xml version="1.0" encoding="UTF-8" standalone="yes"?>
<Relationships xmlns="http://schemas.openxmlformats.org/package/2006/relationships"><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slideLayout" Target="../slideLayouts/slideLayout6.xml"/><Relationship Id="rId3" Type="http://schemas.openxmlformats.org/officeDocument/2006/relationships/tags" Target="../tags/tag265.xml"/><Relationship Id="rId21" Type="http://schemas.openxmlformats.org/officeDocument/2006/relationships/tags" Target="../tags/tag283.xml"/><Relationship Id="rId34" Type="http://schemas.openxmlformats.org/officeDocument/2006/relationships/oleObject" Target="../embeddings/oleObject20.bin"/><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33" Type="http://schemas.openxmlformats.org/officeDocument/2006/relationships/slide" Target="slide10.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29" Type="http://schemas.openxmlformats.org/officeDocument/2006/relationships/slide" Target="slide18.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tags" Target="../tags/tag286.xml"/><Relationship Id="rId32" Type="http://schemas.openxmlformats.org/officeDocument/2006/relationships/slide" Target="slide12.xml"/><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tags" Target="../tags/tag285.xml"/><Relationship Id="rId28" Type="http://schemas.openxmlformats.org/officeDocument/2006/relationships/slide" Target="slide20.xml"/><Relationship Id="rId10" Type="http://schemas.openxmlformats.org/officeDocument/2006/relationships/tags" Target="../tags/tag272.xml"/><Relationship Id="rId19" Type="http://schemas.openxmlformats.org/officeDocument/2006/relationships/tags" Target="../tags/tag281.xml"/><Relationship Id="rId31" Type="http://schemas.openxmlformats.org/officeDocument/2006/relationships/slide" Target="slide14.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70.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59.xml"/><Relationship Id="rId1" Type="http://schemas.openxmlformats.org/officeDocument/2006/relationships/tags" Target="../tags/tag2358.xml"/><Relationship Id="rId6" Type="http://schemas.openxmlformats.org/officeDocument/2006/relationships/image" Target="../media/image262.jpeg"/><Relationship Id="rId5" Type="http://schemas.openxmlformats.org/officeDocument/2006/relationships/image" Target="../media/image1.emf"/><Relationship Id="rId4" Type="http://schemas.openxmlformats.org/officeDocument/2006/relationships/oleObject" Target="../embeddings/oleObject167.bin"/></Relationships>
</file>

<file path=ppt/slides/_rels/slide221.xml.rels><?xml version="1.0" encoding="UTF-8" standalone="yes"?>
<Relationships xmlns="http://schemas.openxmlformats.org/package/2006/relationships"><Relationship Id="rId13" Type="http://schemas.openxmlformats.org/officeDocument/2006/relationships/tags" Target="../tags/tag2372.xml"/><Relationship Id="rId18" Type="http://schemas.openxmlformats.org/officeDocument/2006/relationships/tags" Target="../tags/tag2377.xml"/><Relationship Id="rId26" Type="http://schemas.openxmlformats.org/officeDocument/2006/relationships/tags" Target="../tags/tag2385.xml"/><Relationship Id="rId39" Type="http://schemas.openxmlformats.org/officeDocument/2006/relationships/slide" Target="slide221.xml"/><Relationship Id="rId21" Type="http://schemas.openxmlformats.org/officeDocument/2006/relationships/tags" Target="../tags/tag2380.xml"/><Relationship Id="rId34" Type="http://schemas.openxmlformats.org/officeDocument/2006/relationships/slide" Target="slide239.xml"/><Relationship Id="rId7" Type="http://schemas.openxmlformats.org/officeDocument/2006/relationships/tags" Target="../tags/tag2366.xml"/><Relationship Id="rId12" Type="http://schemas.openxmlformats.org/officeDocument/2006/relationships/tags" Target="../tags/tag2371.xml"/><Relationship Id="rId17" Type="http://schemas.openxmlformats.org/officeDocument/2006/relationships/tags" Target="../tags/tag2376.xml"/><Relationship Id="rId25" Type="http://schemas.openxmlformats.org/officeDocument/2006/relationships/tags" Target="../tags/tag2384.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361.xml"/><Relationship Id="rId16" Type="http://schemas.openxmlformats.org/officeDocument/2006/relationships/tags" Target="../tags/tag2375.xml"/><Relationship Id="rId20" Type="http://schemas.openxmlformats.org/officeDocument/2006/relationships/tags" Target="../tags/tag2379.xml"/><Relationship Id="rId29" Type="http://schemas.openxmlformats.org/officeDocument/2006/relationships/tags" Target="../tags/tag2388.xml"/><Relationship Id="rId1" Type="http://schemas.openxmlformats.org/officeDocument/2006/relationships/tags" Target="../tags/tag2360.xml"/><Relationship Id="rId6" Type="http://schemas.openxmlformats.org/officeDocument/2006/relationships/tags" Target="../tags/tag2365.xml"/><Relationship Id="rId11" Type="http://schemas.openxmlformats.org/officeDocument/2006/relationships/tags" Target="../tags/tag2370.xml"/><Relationship Id="rId24" Type="http://schemas.openxmlformats.org/officeDocument/2006/relationships/tags" Target="../tags/tag2383.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364.xml"/><Relationship Id="rId15" Type="http://schemas.openxmlformats.org/officeDocument/2006/relationships/tags" Target="../tags/tag2374.xml"/><Relationship Id="rId23" Type="http://schemas.openxmlformats.org/officeDocument/2006/relationships/tags" Target="../tags/tag2382.xml"/><Relationship Id="rId28" Type="http://schemas.openxmlformats.org/officeDocument/2006/relationships/tags" Target="../tags/tag2387.xml"/><Relationship Id="rId36" Type="http://schemas.openxmlformats.org/officeDocument/2006/relationships/slide" Target="slide231.xml"/><Relationship Id="rId10" Type="http://schemas.openxmlformats.org/officeDocument/2006/relationships/tags" Target="../tags/tag2369.xml"/><Relationship Id="rId19" Type="http://schemas.openxmlformats.org/officeDocument/2006/relationships/tags" Target="../tags/tag2378.xml"/><Relationship Id="rId31" Type="http://schemas.openxmlformats.org/officeDocument/2006/relationships/slideLayout" Target="../slideLayouts/slideLayout6.xml"/><Relationship Id="rId4" Type="http://schemas.openxmlformats.org/officeDocument/2006/relationships/tags" Target="../tags/tag2363.xml"/><Relationship Id="rId9" Type="http://schemas.openxmlformats.org/officeDocument/2006/relationships/tags" Target="../tags/tag2368.xml"/><Relationship Id="rId14" Type="http://schemas.openxmlformats.org/officeDocument/2006/relationships/tags" Target="../tags/tag2373.xml"/><Relationship Id="rId22" Type="http://schemas.openxmlformats.org/officeDocument/2006/relationships/tags" Target="../tags/tag2381.xml"/><Relationship Id="rId27" Type="http://schemas.openxmlformats.org/officeDocument/2006/relationships/tags" Target="../tags/tag2386.xml"/><Relationship Id="rId30" Type="http://schemas.openxmlformats.org/officeDocument/2006/relationships/tags" Target="../tags/tag2389.xml"/><Relationship Id="rId35" Type="http://schemas.openxmlformats.org/officeDocument/2006/relationships/slide" Target="slide236.xml"/><Relationship Id="rId8" Type="http://schemas.openxmlformats.org/officeDocument/2006/relationships/tags" Target="../tags/tag2367.xml"/><Relationship Id="rId3" Type="http://schemas.openxmlformats.org/officeDocument/2006/relationships/tags" Target="../tags/tag2362.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2390.xml"/><Relationship Id="rId5" Type="http://schemas.openxmlformats.org/officeDocument/2006/relationships/image" Target="../media/image263.png"/><Relationship Id="rId4" Type="http://schemas.openxmlformats.org/officeDocument/2006/relationships/image" Target="../media/image1.emf"/></Relationships>
</file>

<file path=ppt/slides/_rels/slide223.xml.rels><?xml version="1.0" encoding="UTF-8" standalone="yes"?>
<Relationships xmlns="http://schemas.openxmlformats.org/package/2006/relationships"><Relationship Id="rId13" Type="http://schemas.openxmlformats.org/officeDocument/2006/relationships/tags" Target="../tags/tag2403.xml"/><Relationship Id="rId18" Type="http://schemas.openxmlformats.org/officeDocument/2006/relationships/tags" Target="../tags/tag2408.xml"/><Relationship Id="rId26" Type="http://schemas.openxmlformats.org/officeDocument/2006/relationships/tags" Target="../tags/tag2416.xml"/><Relationship Id="rId39" Type="http://schemas.openxmlformats.org/officeDocument/2006/relationships/slide" Target="slide221.xml"/><Relationship Id="rId21" Type="http://schemas.openxmlformats.org/officeDocument/2006/relationships/tags" Target="../tags/tag2411.xml"/><Relationship Id="rId34" Type="http://schemas.openxmlformats.org/officeDocument/2006/relationships/slide" Target="slide239.xml"/><Relationship Id="rId7" Type="http://schemas.openxmlformats.org/officeDocument/2006/relationships/tags" Target="../tags/tag2397.xml"/><Relationship Id="rId12" Type="http://schemas.openxmlformats.org/officeDocument/2006/relationships/tags" Target="../tags/tag2402.xml"/><Relationship Id="rId17" Type="http://schemas.openxmlformats.org/officeDocument/2006/relationships/tags" Target="../tags/tag2407.xml"/><Relationship Id="rId25" Type="http://schemas.openxmlformats.org/officeDocument/2006/relationships/tags" Target="../tags/tag2415.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392.xml"/><Relationship Id="rId16" Type="http://schemas.openxmlformats.org/officeDocument/2006/relationships/tags" Target="../tags/tag2406.xml"/><Relationship Id="rId20" Type="http://schemas.openxmlformats.org/officeDocument/2006/relationships/tags" Target="../tags/tag2410.xml"/><Relationship Id="rId29" Type="http://schemas.openxmlformats.org/officeDocument/2006/relationships/tags" Target="../tags/tag2419.xml"/><Relationship Id="rId1" Type="http://schemas.openxmlformats.org/officeDocument/2006/relationships/tags" Target="../tags/tag2391.xml"/><Relationship Id="rId6" Type="http://schemas.openxmlformats.org/officeDocument/2006/relationships/tags" Target="../tags/tag2396.xml"/><Relationship Id="rId11" Type="http://schemas.openxmlformats.org/officeDocument/2006/relationships/tags" Target="../tags/tag2401.xml"/><Relationship Id="rId24" Type="http://schemas.openxmlformats.org/officeDocument/2006/relationships/tags" Target="../tags/tag2414.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395.xml"/><Relationship Id="rId15" Type="http://schemas.openxmlformats.org/officeDocument/2006/relationships/tags" Target="../tags/tag2405.xml"/><Relationship Id="rId23" Type="http://schemas.openxmlformats.org/officeDocument/2006/relationships/tags" Target="../tags/tag2413.xml"/><Relationship Id="rId28" Type="http://schemas.openxmlformats.org/officeDocument/2006/relationships/tags" Target="../tags/tag2418.xml"/><Relationship Id="rId36" Type="http://schemas.openxmlformats.org/officeDocument/2006/relationships/slide" Target="slide231.xml"/><Relationship Id="rId10" Type="http://schemas.openxmlformats.org/officeDocument/2006/relationships/tags" Target="../tags/tag2400.xml"/><Relationship Id="rId19" Type="http://schemas.openxmlformats.org/officeDocument/2006/relationships/tags" Target="../tags/tag2409.xml"/><Relationship Id="rId31" Type="http://schemas.openxmlformats.org/officeDocument/2006/relationships/slideLayout" Target="../slideLayouts/slideLayout6.xml"/><Relationship Id="rId4" Type="http://schemas.openxmlformats.org/officeDocument/2006/relationships/tags" Target="../tags/tag2394.xml"/><Relationship Id="rId9" Type="http://schemas.openxmlformats.org/officeDocument/2006/relationships/tags" Target="../tags/tag2399.xml"/><Relationship Id="rId14" Type="http://schemas.openxmlformats.org/officeDocument/2006/relationships/tags" Target="../tags/tag2404.xml"/><Relationship Id="rId22" Type="http://schemas.openxmlformats.org/officeDocument/2006/relationships/tags" Target="../tags/tag2412.xml"/><Relationship Id="rId27" Type="http://schemas.openxmlformats.org/officeDocument/2006/relationships/tags" Target="../tags/tag2417.xml"/><Relationship Id="rId30" Type="http://schemas.openxmlformats.org/officeDocument/2006/relationships/tags" Target="../tags/tag2420.xml"/><Relationship Id="rId35" Type="http://schemas.openxmlformats.org/officeDocument/2006/relationships/slide" Target="slide236.xml"/><Relationship Id="rId8" Type="http://schemas.openxmlformats.org/officeDocument/2006/relationships/tags" Target="../tags/tag2398.xml"/><Relationship Id="rId3" Type="http://schemas.openxmlformats.org/officeDocument/2006/relationships/tags" Target="../tags/tag2393.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22.xml"/><Relationship Id="rId1" Type="http://schemas.openxmlformats.org/officeDocument/2006/relationships/tags" Target="../tags/tag2421.xml"/><Relationship Id="rId6" Type="http://schemas.openxmlformats.org/officeDocument/2006/relationships/image" Target="../media/image264.png"/><Relationship Id="rId5" Type="http://schemas.openxmlformats.org/officeDocument/2006/relationships/image" Target="../media/image1.emf"/><Relationship Id="rId4" Type="http://schemas.openxmlformats.org/officeDocument/2006/relationships/oleObject" Target="../embeddings/oleObject169.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2423.xml"/><Relationship Id="rId5" Type="http://schemas.openxmlformats.org/officeDocument/2006/relationships/image" Target="../media/image265.png"/><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25.xml"/><Relationship Id="rId1" Type="http://schemas.openxmlformats.org/officeDocument/2006/relationships/tags" Target="../tags/tag2424.xml"/><Relationship Id="rId5" Type="http://schemas.openxmlformats.org/officeDocument/2006/relationships/image" Target="../media/image1.emf"/><Relationship Id="rId4" Type="http://schemas.openxmlformats.org/officeDocument/2006/relationships/oleObject" Target="../embeddings/oleObject171.bin"/></Relationships>
</file>

<file path=ppt/slides/_rels/slide227.xml.rels><?xml version="1.0" encoding="UTF-8" standalone="yes"?>
<Relationships xmlns="http://schemas.openxmlformats.org/package/2006/relationships"><Relationship Id="rId13" Type="http://schemas.openxmlformats.org/officeDocument/2006/relationships/tags" Target="../tags/tag2438.xml"/><Relationship Id="rId18" Type="http://schemas.openxmlformats.org/officeDocument/2006/relationships/tags" Target="../tags/tag2443.xml"/><Relationship Id="rId26" Type="http://schemas.openxmlformats.org/officeDocument/2006/relationships/tags" Target="../tags/tag2451.xml"/><Relationship Id="rId39" Type="http://schemas.openxmlformats.org/officeDocument/2006/relationships/slide" Target="slide221.xml"/><Relationship Id="rId21" Type="http://schemas.openxmlformats.org/officeDocument/2006/relationships/tags" Target="../tags/tag2446.xml"/><Relationship Id="rId34" Type="http://schemas.openxmlformats.org/officeDocument/2006/relationships/slide" Target="slide239.xml"/><Relationship Id="rId7" Type="http://schemas.openxmlformats.org/officeDocument/2006/relationships/tags" Target="../tags/tag2432.xml"/><Relationship Id="rId12" Type="http://schemas.openxmlformats.org/officeDocument/2006/relationships/tags" Target="../tags/tag2437.xml"/><Relationship Id="rId17" Type="http://schemas.openxmlformats.org/officeDocument/2006/relationships/tags" Target="../tags/tag2442.xml"/><Relationship Id="rId25" Type="http://schemas.openxmlformats.org/officeDocument/2006/relationships/tags" Target="../tags/tag2450.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427.xml"/><Relationship Id="rId16" Type="http://schemas.openxmlformats.org/officeDocument/2006/relationships/tags" Target="../tags/tag2441.xml"/><Relationship Id="rId20" Type="http://schemas.openxmlformats.org/officeDocument/2006/relationships/tags" Target="../tags/tag2445.xml"/><Relationship Id="rId29" Type="http://schemas.openxmlformats.org/officeDocument/2006/relationships/tags" Target="../tags/tag2454.xml"/><Relationship Id="rId1" Type="http://schemas.openxmlformats.org/officeDocument/2006/relationships/tags" Target="../tags/tag2426.xml"/><Relationship Id="rId6" Type="http://schemas.openxmlformats.org/officeDocument/2006/relationships/tags" Target="../tags/tag2431.xml"/><Relationship Id="rId11" Type="http://schemas.openxmlformats.org/officeDocument/2006/relationships/tags" Target="../tags/tag2436.xml"/><Relationship Id="rId24" Type="http://schemas.openxmlformats.org/officeDocument/2006/relationships/tags" Target="../tags/tag2449.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430.xml"/><Relationship Id="rId15" Type="http://schemas.openxmlformats.org/officeDocument/2006/relationships/tags" Target="../tags/tag2440.xml"/><Relationship Id="rId23" Type="http://schemas.openxmlformats.org/officeDocument/2006/relationships/tags" Target="../tags/tag2448.xml"/><Relationship Id="rId28" Type="http://schemas.openxmlformats.org/officeDocument/2006/relationships/tags" Target="../tags/tag2453.xml"/><Relationship Id="rId36" Type="http://schemas.openxmlformats.org/officeDocument/2006/relationships/slide" Target="slide231.xml"/><Relationship Id="rId10" Type="http://schemas.openxmlformats.org/officeDocument/2006/relationships/tags" Target="../tags/tag2435.xml"/><Relationship Id="rId19" Type="http://schemas.openxmlformats.org/officeDocument/2006/relationships/tags" Target="../tags/tag2444.xml"/><Relationship Id="rId31" Type="http://schemas.openxmlformats.org/officeDocument/2006/relationships/slideLayout" Target="../slideLayouts/slideLayout6.xml"/><Relationship Id="rId4" Type="http://schemas.openxmlformats.org/officeDocument/2006/relationships/tags" Target="../tags/tag2429.xml"/><Relationship Id="rId9" Type="http://schemas.openxmlformats.org/officeDocument/2006/relationships/tags" Target="../tags/tag2434.xml"/><Relationship Id="rId14" Type="http://schemas.openxmlformats.org/officeDocument/2006/relationships/tags" Target="../tags/tag2439.xml"/><Relationship Id="rId22" Type="http://schemas.openxmlformats.org/officeDocument/2006/relationships/tags" Target="../tags/tag2447.xml"/><Relationship Id="rId27" Type="http://schemas.openxmlformats.org/officeDocument/2006/relationships/tags" Target="../tags/tag2452.xml"/><Relationship Id="rId30" Type="http://schemas.openxmlformats.org/officeDocument/2006/relationships/tags" Target="../tags/tag2455.xml"/><Relationship Id="rId35" Type="http://schemas.openxmlformats.org/officeDocument/2006/relationships/slide" Target="slide236.xml"/><Relationship Id="rId8" Type="http://schemas.openxmlformats.org/officeDocument/2006/relationships/tags" Target="../tags/tag2433.xml"/><Relationship Id="rId3" Type="http://schemas.openxmlformats.org/officeDocument/2006/relationships/tags" Target="../tags/tag2428.xml"/></Relationships>
</file>

<file path=ppt/slides/_rels/slide228.xml.rels><?xml version="1.0" encoding="UTF-8" standalone="yes"?>
<Relationships xmlns="http://schemas.openxmlformats.org/package/2006/relationships"><Relationship Id="rId8" Type="http://schemas.openxmlformats.org/officeDocument/2006/relationships/tags" Target="../tags/tag2463.xml"/><Relationship Id="rId13" Type="http://schemas.openxmlformats.org/officeDocument/2006/relationships/image" Target="../media/image1.emf"/><Relationship Id="rId18" Type="http://schemas.openxmlformats.org/officeDocument/2006/relationships/hyperlink" Target="https://arxiv.org/pdf/2402.03570" TargetMode="External"/><Relationship Id="rId3" Type="http://schemas.openxmlformats.org/officeDocument/2006/relationships/tags" Target="../tags/tag2458.xml"/><Relationship Id="rId21" Type="http://schemas.openxmlformats.org/officeDocument/2006/relationships/image" Target="../media/image268.png"/><Relationship Id="rId7" Type="http://schemas.openxmlformats.org/officeDocument/2006/relationships/tags" Target="../tags/tag2462.xml"/><Relationship Id="rId12" Type="http://schemas.openxmlformats.org/officeDocument/2006/relationships/oleObject" Target="../embeddings/oleObject172.bin"/><Relationship Id="rId17" Type="http://schemas.openxmlformats.org/officeDocument/2006/relationships/hyperlink" Target="https://arxiv.org/pdf/2403.09631" TargetMode="External"/><Relationship Id="rId2" Type="http://schemas.openxmlformats.org/officeDocument/2006/relationships/tags" Target="../tags/tag2457.xml"/><Relationship Id="rId16" Type="http://schemas.openxmlformats.org/officeDocument/2006/relationships/hyperlink" Target="https://arxiv.org/pdf/2406.09455" TargetMode="External"/><Relationship Id="rId20" Type="http://schemas.openxmlformats.org/officeDocument/2006/relationships/image" Target="../media/image267.png"/><Relationship Id="rId1" Type="http://schemas.openxmlformats.org/officeDocument/2006/relationships/tags" Target="../tags/tag2456.xml"/><Relationship Id="rId6" Type="http://schemas.openxmlformats.org/officeDocument/2006/relationships/tags" Target="../tags/tag2461.xml"/><Relationship Id="rId11" Type="http://schemas.openxmlformats.org/officeDocument/2006/relationships/slideLayout" Target="../slideLayouts/slideLayout2.xml"/><Relationship Id="rId5" Type="http://schemas.openxmlformats.org/officeDocument/2006/relationships/tags" Target="../tags/tag2460.xml"/><Relationship Id="rId15" Type="http://schemas.openxmlformats.org/officeDocument/2006/relationships/hyperlink" Target="https://arxiv.org/pdf/2405.03520" TargetMode="External"/><Relationship Id="rId23" Type="http://schemas.openxmlformats.org/officeDocument/2006/relationships/image" Target="../media/image270.png"/><Relationship Id="rId10" Type="http://schemas.openxmlformats.org/officeDocument/2006/relationships/tags" Target="../tags/tag2465.xml"/><Relationship Id="rId19" Type="http://schemas.openxmlformats.org/officeDocument/2006/relationships/image" Target="../media/image266.png"/><Relationship Id="rId4" Type="http://schemas.openxmlformats.org/officeDocument/2006/relationships/tags" Target="../tags/tag2459.xml"/><Relationship Id="rId9" Type="http://schemas.openxmlformats.org/officeDocument/2006/relationships/tags" Target="../tags/tag2464.xml"/><Relationship Id="rId14" Type="http://schemas.openxmlformats.org/officeDocument/2006/relationships/hyperlink" Target="https://arxiv.org/pdf/1803.10122" TargetMode="External"/><Relationship Id="rId22" Type="http://schemas.openxmlformats.org/officeDocument/2006/relationships/image" Target="../media/image269.png"/></Relationships>
</file>

<file path=ppt/slides/_rels/slide229.xml.rels><?xml version="1.0" encoding="UTF-8" standalone="yes"?>
<Relationships xmlns="http://schemas.openxmlformats.org/package/2006/relationships"><Relationship Id="rId8" Type="http://schemas.openxmlformats.org/officeDocument/2006/relationships/oleObject" Target="../embeddings/oleObject173.bin"/><Relationship Id="rId13" Type="http://schemas.openxmlformats.org/officeDocument/2006/relationships/image" Target="../media/image272.png"/><Relationship Id="rId3" Type="http://schemas.openxmlformats.org/officeDocument/2006/relationships/tags" Target="../tags/tag2468.xml"/><Relationship Id="rId7" Type="http://schemas.openxmlformats.org/officeDocument/2006/relationships/slideLayout" Target="../slideLayouts/slideLayout2.xml"/><Relationship Id="rId12" Type="http://schemas.openxmlformats.org/officeDocument/2006/relationships/image" Target="../media/image271.png"/><Relationship Id="rId2" Type="http://schemas.openxmlformats.org/officeDocument/2006/relationships/tags" Target="../tags/tag2467.xml"/><Relationship Id="rId1" Type="http://schemas.openxmlformats.org/officeDocument/2006/relationships/tags" Target="../tags/tag2466.xml"/><Relationship Id="rId6" Type="http://schemas.openxmlformats.org/officeDocument/2006/relationships/tags" Target="../tags/tag2471.xml"/><Relationship Id="rId11" Type="http://schemas.openxmlformats.org/officeDocument/2006/relationships/hyperlink" Target="https://arxiv.org/pdf/2403.09631" TargetMode="External"/><Relationship Id="rId5" Type="http://schemas.openxmlformats.org/officeDocument/2006/relationships/tags" Target="../tags/tag2470.xml"/><Relationship Id="rId10" Type="http://schemas.openxmlformats.org/officeDocument/2006/relationships/hyperlink" Target="https://arxiv.org/pdf/2406.09455" TargetMode="External"/><Relationship Id="rId4" Type="http://schemas.openxmlformats.org/officeDocument/2006/relationships/tags" Target="../tags/tag2469.xml"/><Relationship Id="rId9" Type="http://schemas.openxmlformats.org/officeDocument/2006/relationships/image" Target="../media/image1.emf"/></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90.xml"/><Relationship Id="rId7" Type="http://schemas.openxmlformats.org/officeDocument/2006/relationships/image" Target="../media/image1.emf"/><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oleObject" Target="../embeddings/oleObject21.bin"/><Relationship Id="rId5" Type="http://schemas.openxmlformats.org/officeDocument/2006/relationships/slideLayout" Target="../slideLayouts/slideLayout2.xml"/><Relationship Id="rId4" Type="http://schemas.openxmlformats.org/officeDocument/2006/relationships/tags" Target="../tags/tag291.xml"/></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73.xml"/><Relationship Id="rId1" Type="http://schemas.openxmlformats.org/officeDocument/2006/relationships/tags" Target="../tags/tag2472.xml"/><Relationship Id="rId5" Type="http://schemas.openxmlformats.org/officeDocument/2006/relationships/image" Target="../media/image1.emf"/><Relationship Id="rId4" Type="http://schemas.openxmlformats.org/officeDocument/2006/relationships/oleObject" Target="../embeddings/oleObject174.bin"/></Relationships>
</file>

<file path=ppt/slides/_rels/slide231.xml.rels><?xml version="1.0" encoding="UTF-8" standalone="yes"?>
<Relationships xmlns="http://schemas.openxmlformats.org/package/2006/relationships"><Relationship Id="rId13" Type="http://schemas.openxmlformats.org/officeDocument/2006/relationships/tags" Target="../tags/tag2486.xml"/><Relationship Id="rId18" Type="http://schemas.openxmlformats.org/officeDocument/2006/relationships/tags" Target="../tags/tag2491.xml"/><Relationship Id="rId26" Type="http://schemas.openxmlformats.org/officeDocument/2006/relationships/tags" Target="../tags/tag2499.xml"/><Relationship Id="rId39" Type="http://schemas.openxmlformats.org/officeDocument/2006/relationships/slide" Target="slide221.xml"/><Relationship Id="rId21" Type="http://schemas.openxmlformats.org/officeDocument/2006/relationships/tags" Target="../tags/tag2494.xml"/><Relationship Id="rId34" Type="http://schemas.openxmlformats.org/officeDocument/2006/relationships/slide" Target="slide239.xml"/><Relationship Id="rId7" Type="http://schemas.openxmlformats.org/officeDocument/2006/relationships/tags" Target="../tags/tag2480.xml"/><Relationship Id="rId12" Type="http://schemas.openxmlformats.org/officeDocument/2006/relationships/tags" Target="../tags/tag2485.xml"/><Relationship Id="rId17" Type="http://schemas.openxmlformats.org/officeDocument/2006/relationships/tags" Target="../tags/tag2490.xml"/><Relationship Id="rId25" Type="http://schemas.openxmlformats.org/officeDocument/2006/relationships/tags" Target="../tags/tag2498.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475.xml"/><Relationship Id="rId16" Type="http://schemas.openxmlformats.org/officeDocument/2006/relationships/tags" Target="../tags/tag2489.xml"/><Relationship Id="rId20" Type="http://schemas.openxmlformats.org/officeDocument/2006/relationships/tags" Target="../tags/tag2493.xml"/><Relationship Id="rId29" Type="http://schemas.openxmlformats.org/officeDocument/2006/relationships/tags" Target="../tags/tag2502.xml"/><Relationship Id="rId1" Type="http://schemas.openxmlformats.org/officeDocument/2006/relationships/tags" Target="../tags/tag2474.xml"/><Relationship Id="rId6" Type="http://schemas.openxmlformats.org/officeDocument/2006/relationships/tags" Target="../tags/tag2479.xml"/><Relationship Id="rId11" Type="http://schemas.openxmlformats.org/officeDocument/2006/relationships/tags" Target="../tags/tag2484.xml"/><Relationship Id="rId24" Type="http://schemas.openxmlformats.org/officeDocument/2006/relationships/tags" Target="../tags/tag2497.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478.xml"/><Relationship Id="rId15" Type="http://schemas.openxmlformats.org/officeDocument/2006/relationships/tags" Target="../tags/tag2488.xml"/><Relationship Id="rId23" Type="http://schemas.openxmlformats.org/officeDocument/2006/relationships/tags" Target="../tags/tag2496.xml"/><Relationship Id="rId28" Type="http://schemas.openxmlformats.org/officeDocument/2006/relationships/tags" Target="../tags/tag2501.xml"/><Relationship Id="rId36" Type="http://schemas.openxmlformats.org/officeDocument/2006/relationships/slide" Target="slide231.xml"/><Relationship Id="rId10" Type="http://schemas.openxmlformats.org/officeDocument/2006/relationships/tags" Target="../tags/tag2483.xml"/><Relationship Id="rId19" Type="http://schemas.openxmlformats.org/officeDocument/2006/relationships/tags" Target="../tags/tag2492.xml"/><Relationship Id="rId31" Type="http://schemas.openxmlformats.org/officeDocument/2006/relationships/slideLayout" Target="../slideLayouts/slideLayout6.xml"/><Relationship Id="rId4" Type="http://schemas.openxmlformats.org/officeDocument/2006/relationships/tags" Target="../tags/tag2477.xml"/><Relationship Id="rId9" Type="http://schemas.openxmlformats.org/officeDocument/2006/relationships/tags" Target="../tags/tag2482.xml"/><Relationship Id="rId14" Type="http://schemas.openxmlformats.org/officeDocument/2006/relationships/tags" Target="../tags/tag2487.xml"/><Relationship Id="rId22" Type="http://schemas.openxmlformats.org/officeDocument/2006/relationships/tags" Target="../tags/tag2495.xml"/><Relationship Id="rId27" Type="http://schemas.openxmlformats.org/officeDocument/2006/relationships/tags" Target="../tags/tag2500.xml"/><Relationship Id="rId30" Type="http://schemas.openxmlformats.org/officeDocument/2006/relationships/tags" Target="../tags/tag2503.xml"/><Relationship Id="rId35" Type="http://schemas.openxmlformats.org/officeDocument/2006/relationships/slide" Target="slide236.xml"/><Relationship Id="rId8" Type="http://schemas.openxmlformats.org/officeDocument/2006/relationships/tags" Target="../tags/tag2481.xml"/><Relationship Id="rId3" Type="http://schemas.openxmlformats.org/officeDocument/2006/relationships/tags" Target="../tags/tag2476.xml"/></Relationships>
</file>

<file path=ppt/slides/_rels/slide232.xml.rels><?xml version="1.0" encoding="UTF-8" standalone="yes"?>
<Relationships xmlns="http://schemas.openxmlformats.org/package/2006/relationships"><Relationship Id="rId8" Type="http://schemas.openxmlformats.org/officeDocument/2006/relationships/tags" Target="../tags/tag2511.xml"/><Relationship Id="rId13" Type="http://schemas.openxmlformats.org/officeDocument/2006/relationships/slideLayout" Target="../slideLayouts/slideLayout2.xml"/><Relationship Id="rId18" Type="http://schemas.openxmlformats.org/officeDocument/2006/relationships/hyperlink" Target="https://arxiv.org/pdf/2311.15830" TargetMode="External"/><Relationship Id="rId3" Type="http://schemas.openxmlformats.org/officeDocument/2006/relationships/tags" Target="../tags/tag2506.xml"/><Relationship Id="rId21" Type="http://schemas.openxmlformats.org/officeDocument/2006/relationships/image" Target="../media/image273.png"/><Relationship Id="rId7" Type="http://schemas.openxmlformats.org/officeDocument/2006/relationships/tags" Target="../tags/tag2510.xml"/><Relationship Id="rId12" Type="http://schemas.openxmlformats.org/officeDocument/2006/relationships/tags" Target="../tags/tag2515.xml"/><Relationship Id="rId17" Type="http://schemas.openxmlformats.org/officeDocument/2006/relationships/hyperlink" Target="https://arxiv.org/pdf/2307.12698" TargetMode="External"/><Relationship Id="rId25" Type="http://schemas.openxmlformats.org/officeDocument/2006/relationships/image" Target="../media/image277.png"/><Relationship Id="rId2" Type="http://schemas.openxmlformats.org/officeDocument/2006/relationships/tags" Target="../tags/tag2505.xml"/><Relationship Id="rId16" Type="http://schemas.openxmlformats.org/officeDocument/2006/relationships/hyperlink" Target="https://arxiv.org/pdf/2301.08243" TargetMode="External"/><Relationship Id="rId20" Type="http://schemas.openxmlformats.org/officeDocument/2006/relationships/hyperlink" Target="https://arxiv.org/pdf/2403.00504" TargetMode="External"/><Relationship Id="rId1" Type="http://schemas.openxmlformats.org/officeDocument/2006/relationships/tags" Target="../tags/tag2504.xml"/><Relationship Id="rId6" Type="http://schemas.openxmlformats.org/officeDocument/2006/relationships/tags" Target="../tags/tag2509.xml"/><Relationship Id="rId11" Type="http://schemas.openxmlformats.org/officeDocument/2006/relationships/tags" Target="../tags/tag2514.xml"/><Relationship Id="rId24" Type="http://schemas.openxmlformats.org/officeDocument/2006/relationships/image" Target="../media/image276.png"/><Relationship Id="rId5" Type="http://schemas.openxmlformats.org/officeDocument/2006/relationships/tags" Target="../tags/tag2508.xml"/><Relationship Id="rId15" Type="http://schemas.openxmlformats.org/officeDocument/2006/relationships/image" Target="../media/image1.emf"/><Relationship Id="rId23" Type="http://schemas.openxmlformats.org/officeDocument/2006/relationships/image" Target="../media/image275.png"/><Relationship Id="rId10" Type="http://schemas.openxmlformats.org/officeDocument/2006/relationships/tags" Target="../tags/tag2513.xml"/><Relationship Id="rId19" Type="http://schemas.openxmlformats.org/officeDocument/2006/relationships/hyperlink" Target="https://arxiv.org/pdf/2404.16432" TargetMode="External"/><Relationship Id="rId4" Type="http://schemas.openxmlformats.org/officeDocument/2006/relationships/tags" Target="../tags/tag2507.xml"/><Relationship Id="rId9" Type="http://schemas.openxmlformats.org/officeDocument/2006/relationships/tags" Target="../tags/tag2512.xml"/><Relationship Id="rId14" Type="http://schemas.openxmlformats.org/officeDocument/2006/relationships/oleObject" Target="../embeddings/oleObject175.bin"/><Relationship Id="rId22" Type="http://schemas.openxmlformats.org/officeDocument/2006/relationships/image" Target="../media/image274.png"/></Relationships>
</file>

<file path=ppt/slides/_rels/slide233.xml.rels><?xml version="1.0" encoding="UTF-8" standalone="yes"?>
<Relationships xmlns="http://schemas.openxmlformats.org/package/2006/relationships"><Relationship Id="rId8" Type="http://schemas.openxmlformats.org/officeDocument/2006/relationships/tags" Target="../tags/tag2523.xml"/><Relationship Id="rId13" Type="http://schemas.openxmlformats.org/officeDocument/2006/relationships/image" Target="../media/image1.emf"/><Relationship Id="rId18" Type="http://schemas.openxmlformats.org/officeDocument/2006/relationships/image" Target="../media/image278.png"/><Relationship Id="rId3" Type="http://schemas.openxmlformats.org/officeDocument/2006/relationships/tags" Target="../tags/tag2518.xml"/><Relationship Id="rId21" Type="http://schemas.openxmlformats.org/officeDocument/2006/relationships/image" Target="../media/image281.png"/><Relationship Id="rId7" Type="http://schemas.openxmlformats.org/officeDocument/2006/relationships/tags" Target="../tags/tag2522.xml"/><Relationship Id="rId12" Type="http://schemas.openxmlformats.org/officeDocument/2006/relationships/oleObject" Target="../embeddings/oleObject176.bin"/><Relationship Id="rId17" Type="http://schemas.openxmlformats.org/officeDocument/2006/relationships/hyperlink" Target="https://arxiv.org/pdf/2405.15083" TargetMode="External"/><Relationship Id="rId2" Type="http://schemas.openxmlformats.org/officeDocument/2006/relationships/tags" Target="../tags/tag2517.xml"/><Relationship Id="rId16" Type="http://schemas.openxmlformats.org/officeDocument/2006/relationships/hyperlink" Target="https://arxiv.org/pdf/2403.05304" TargetMode="External"/><Relationship Id="rId20" Type="http://schemas.openxmlformats.org/officeDocument/2006/relationships/image" Target="../media/image280.png"/><Relationship Id="rId1" Type="http://schemas.openxmlformats.org/officeDocument/2006/relationships/tags" Target="../tags/tag2516.xml"/><Relationship Id="rId6" Type="http://schemas.openxmlformats.org/officeDocument/2006/relationships/tags" Target="../tags/tag2521.xml"/><Relationship Id="rId11" Type="http://schemas.openxmlformats.org/officeDocument/2006/relationships/slideLayout" Target="../slideLayouts/slideLayout2.xml"/><Relationship Id="rId5" Type="http://schemas.openxmlformats.org/officeDocument/2006/relationships/tags" Target="../tags/tag2520.xml"/><Relationship Id="rId15" Type="http://schemas.openxmlformats.org/officeDocument/2006/relationships/hyperlink" Target="https://arxiv.org/pdf/2406.14540" TargetMode="External"/><Relationship Id="rId10" Type="http://schemas.openxmlformats.org/officeDocument/2006/relationships/tags" Target="../tags/tag2525.xml"/><Relationship Id="rId19" Type="http://schemas.openxmlformats.org/officeDocument/2006/relationships/image" Target="../media/image279.png"/><Relationship Id="rId4" Type="http://schemas.openxmlformats.org/officeDocument/2006/relationships/tags" Target="../tags/tag2519.xml"/><Relationship Id="rId9" Type="http://schemas.openxmlformats.org/officeDocument/2006/relationships/tags" Target="../tags/tag2524.xml"/><Relationship Id="rId14" Type="http://schemas.openxmlformats.org/officeDocument/2006/relationships/hyperlink" Target="https://arxiv.org/pdf/2405.15223" TargetMode="External"/></Relationships>
</file>

<file path=ppt/slides/_rels/slide234.xml.rels><?xml version="1.0" encoding="UTF-8" standalone="yes"?>
<Relationships xmlns="http://schemas.openxmlformats.org/package/2006/relationships"><Relationship Id="rId8" Type="http://schemas.openxmlformats.org/officeDocument/2006/relationships/tags" Target="../tags/tag2533.xml"/><Relationship Id="rId13" Type="http://schemas.openxmlformats.org/officeDocument/2006/relationships/image" Target="../media/image1.emf"/><Relationship Id="rId18" Type="http://schemas.openxmlformats.org/officeDocument/2006/relationships/image" Target="../media/image282.png"/><Relationship Id="rId3" Type="http://schemas.openxmlformats.org/officeDocument/2006/relationships/tags" Target="../tags/tag2528.xml"/><Relationship Id="rId21" Type="http://schemas.openxmlformats.org/officeDocument/2006/relationships/image" Target="../media/image285.png"/><Relationship Id="rId7" Type="http://schemas.openxmlformats.org/officeDocument/2006/relationships/tags" Target="../tags/tag2532.xml"/><Relationship Id="rId12" Type="http://schemas.openxmlformats.org/officeDocument/2006/relationships/oleObject" Target="../embeddings/oleObject177.bin"/><Relationship Id="rId17" Type="http://schemas.openxmlformats.org/officeDocument/2006/relationships/hyperlink" Target="https://arxiv.org/pdf/2405.15083" TargetMode="External"/><Relationship Id="rId2" Type="http://schemas.openxmlformats.org/officeDocument/2006/relationships/tags" Target="../tags/tag2527.xml"/><Relationship Id="rId16" Type="http://schemas.openxmlformats.org/officeDocument/2006/relationships/hyperlink" Target="https://arxiv.org/pdf/2403.05304" TargetMode="External"/><Relationship Id="rId20" Type="http://schemas.openxmlformats.org/officeDocument/2006/relationships/image" Target="../media/image284.png"/><Relationship Id="rId1" Type="http://schemas.openxmlformats.org/officeDocument/2006/relationships/tags" Target="../tags/tag2526.xml"/><Relationship Id="rId6" Type="http://schemas.openxmlformats.org/officeDocument/2006/relationships/tags" Target="../tags/tag2531.xml"/><Relationship Id="rId11" Type="http://schemas.openxmlformats.org/officeDocument/2006/relationships/slideLayout" Target="../slideLayouts/slideLayout2.xml"/><Relationship Id="rId5" Type="http://schemas.openxmlformats.org/officeDocument/2006/relationships/tags" Target="../tags/tag2530.xml"/><Relationship Id="rId15" Type="http://schemas.openxmlformats.org/officeDocument/2006/relationships/hyperlink" Target="https://arxiv.org/pdf/2405.15223" TargetMode="External"/><Relationship Id="rId10" Type="http://schemas.openxmlformats.org/officeDocument/2006/relationships/tags" Target="../tags/tag2535.xml"/><Relationship Id="rId19" Type="http://schemas.openxmlformats.org/officeDocument/2006/relationships/image" Target="../media/image283.png"/><Relationship Id="rId4" Type="http://schemas.openxmlformats.org/officeDocument/2006/relationships/tags" Target="../tags/tag2529.xml"/><Relationship Id="rId9" Type="http://schemas.openxmlformats.org/officeDocument/2006/relationships/tags" Target="../tags/tag2534.xml"/><Relationship Id="rId14" Type="http://schemas.openxmlformats.org/officeDocument/2006/relationships/hyperlink" Target="https://openreview.net/pdf?id=BZ5a1r-kVsf" TargetMode="External"/></Relationships>
</file>

<file path=ppt/slides/_rels/slide235.xml.rels><?xml version="1.0" encoding="UTF-8" standalone="yes"?>
<Relationships xmlns="http://schemas.openxmlformats.org/package/2006/relationships"><Relationship Id="rId8" Type="http://schemas.openxmlformats.org/officeDocument/2006/relationships/tags" Target="../tags/tag2543.xml"/><Relationship Id="rId13" Type="http://schemas.openxmlformats.org/officeDocument/2006/relationships/tags" Target="../tags/tag2548.xml"/><Relationship Id="rId18" Type="http://schemas.openxmlformats.org/officeDocument/2006/relationships/hyperlink" Target="https://arxiv.org/pdf/2307.12698" TargetMode="External"/><Relationship Id="rId26" Type="http://schemas.openxmlformats.org/officeDocument/2006/relationships/image" Target="../media/image290.png"/><Relationship Id="rId3" Type="http://schemas.openxmlformats.org/officeDocument/2006/relationships/tags" Target="../tags/tag2538.xml"/><Relationship Id="rId21" Type="http://schemas.openxmlformats.org/officeDocument/2006/relationships/image" Target="../media/image286.png"/><Relationship Id="rId7" Type="http://schemas.openxmlformats.org/officeDocument/2006/relationships/tags" Target="../tags/tag2542.xml"/><Relationship Id="rId12" Type="http://schemas.openxmlformats.org/officeDocument/2006/relationships/tags" Target="../tags/tag2547.xml"/><Relationship Id="rId17" Type="http://schemas.openxmlformats.org/officeDocument/2006/relationships/hyperlink" Target="https://arxiv.org/pdf/2301.08243" TargetMode="External"/><Relationship Id="rId25" Type="http://schemas.openxmlformats.org/officeDocument/2006/relationships/hyperlink" Target="https://arxiv.org/pdf/2405.15083" TargetMode="External"/><Relationship Id="rId2" Type="http://schemas.openxmlformats.org/officeDocument/2006/relationships/tags" Target="../tags/tag2537.xml"/><Relationship Id="rId16" Type="http://schemas.openxmlformats.org/officeDocument/2006/relationships/image" Target="../media/image1.emf"/><Relationship Id="rId20" Type="http://schemas.openxmlformats.org/officeDocument/2006/relationships/hyperlink" Target="https://arxiv.org/pdf/2306.02572" TargetMode="External"/><Relationship Id="rId1" Type="http://schemas.openxmlformats.org/officeDocument/2006/relationships/tags" Target="../tags/tag2536.xml"/><Relationship Id="rId6" Type="http://schemas.openxmlformats.org/officeDocument/2006/relationships/tags" Target="../tags/tag2541.xml"/><Relationship Id="rId11" Type="http://schemas.openxmlformats.org/officeDocument/2006/relationships/tags" Target="../tags/tag2546.xml"/><Relationship Id="rId24" Type="http://schemas.openxmlformats.org/officeDocument/2006/relationships/image" Target="../media/image289.png"/><Relationship Id="rId5" Type="http://schemas.openxmlformats.org/officeDocument/2006/relationships/tags" Target="../tags/tag2540.xml"/><Relationship Id="rId15" Type="http://schemas.openxmlformats.org/officeDocument/2006/relationships/oleObject" Target="../embeddings/oleObject178.bin"/><Relationship Id="rId23" Type="http://schemas.openxmlformats.org/officeDocument/2006/relationships/image" Target="../media/image288.png"/><Relationship Id="rId10" Type="http://schemas.openxmlformats.org/officeDocument/2006/relationships/tags" Target="../tags/tag2545.xml"/><Relationship Id="rId19" Type="http://schemas.openxmlformats.org/officeDocument/2006/relationships/hyperlink" Target="https://arxiv.org/pdf/2403.00504" TargetMode="External"/><Relationship Id="rId4" Type="http://schemas.openxmlformats.org/officeDocument/2006/relationships/tags" Target="../tags/tag2539.xml"/><Relationship Id="rId9" Type="http://schemas.openxmlformats.org/officeDocument/2006/relationships/tags" Target="../tags/tag2544.xml"/><Relationship Id="rId14" Type="http://schemas.openxmlformats.org/officeDocument/2006/relationships/slideLayout" Target="../slideLayouts/slideLayout2.xml"/><Relationship Id="rId22" Type="http://schemas.openxmlformats.org/officeDocument/2006/relationships/image" Target="../media/image287.png"/></Relationships>
</file>

<file path=ppt/slides/_rels/slide236.xml.rels><?xml version="1.0" encoding="UTF-8" standalone="yes"?>
<Relationships xmlns="http://schemas.openxmlformats.org/package/2006/relationships"><Relationship Id="rId13" Type="http://schemas.openxmlformats.org/officeDocument/2006/relationships/tags" Target="../tags/tag2561.xml"/><Relationship Id="rId18" Type="http://schemas.openxmlformats.org/officeDocument/2006/relationships/tags" Target="../tags/tag2566.xml"/><Relationship Id="rId26" Type="http://schemas.openxmlformats.org/officeDocument/2006/relationships/tags" Target="../tags/tag2574.xml"/><Relationship Id="rId39" Type="http://schemas.openxmlformats.org/officeDocument/2006/relationships/slide" Target="slide221.xml"/><Relationship Id="rId21" Type="http://schemas.openxmlformats.org/officeDocument/2006/relationships/tags" Target="../tags/tag2569.xml"/><Relationship Id="rId34" Type="http://schemas.openxmlformats.org/officeDocument/2006/relationships/slide" Target="slide239.xml"/><Relationship Id="rId7" Type="http://schemas.openxmlformats.org/officeDocument/2006/relationships/tags" Target="../tags/tag2555.xml"/><Relationship Id="rId12" Type="http://schemas.openxmlformats.org/officeDocument/2006/relationships/tags" Target="../tags/tag2560.xml"/><Relationship Id="rId17" Type="http://schemas.openxmlformats.org/officeDocument/2006/relationships/tags" Target="../tags/tag2565.xml"/><Relationship Id="rId25" Type="http://schemas.openxmlformats.org/officeDocument/2006/relationships/tags" Target="../tags/tag2573.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550.xml"/><Relationship Id="rId16" Type="http://schemas.openxmlformats.org/officeDocument/2006/relationships/tags" Target="../tags/tag2564.xml"/><Relationship Id="rId20" Type="http://schemas.openxmlformats.org/officeDocument/2006/relationships/tags" Target="../tags/tag2568.xml"/><Relationship Id="rId29" Type="http://schemas.openxmlformats.org/officeDocument/2006/relationships/tags" Target="../tags/tag2577.xml"/><Relationship Id="rId1" Type="http://schemas.openxmlformats.org/officeDocument/2006/relationships/tags" Target="../tags/tag2549.xml"/><Relationship Id="rId6" Type="http://schemas.openxmlformats.org/officeDocument/2006/relationships/tags" Target="../tags/tag2554.xml"/><Relationship Id="rId11" Type="http://schemas.openxmlformats.org/officeDocument/2006/relationships/tags" Target="../tags/tag2559.xml"/><Relationship Id="rId24" Type="http://schemas.openxmlformats.org/officeDocument/2006/relationships/tags" Target="../tags/tag2572.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553.xml"/><Relationship Id="rId15" Type="http://schemas.openxmlformats.org/officeDocument/2006/relationships/tags" Target="../tags/tag2563.xml"/><Relationship Id="rId23" Type="http://schemas.openxmlformats.org/officeDocument/2006/relationships/tags" Target="../tags/tag2571.xml"/><Relationship Id="rId28" Type="http://schemas.openxmlformats.org/officeDocument/2006/relationships/tags" Target="../tags/tag2576.xml"/><Relationship Id="rId36" Type="http://schemas.openxmlformats.org/officeDocument/2006/relationships/slide" Target="slide231.xml"/><Relationship Id="rId10" Type="http://schemas.openxmlformats.org/officeDocument/2006/relationships/tags" Target="../tags/tag2558.xml"/><Relationship Id="rId19" Type="http://schemas.openxmlformats.org/officeDocument/2006/relationships/tags" Target="../tags/tag2567.xml"/><Relationship Id="rId31" Type="http://schemas.openxmlformats.org/officeDocument/2006/relationships/slideLayout" Target="../slideLayouts/slideLayout6.xml"/><Relationship Id="rId4" Type="http://schemas.openxmlformats.org/officeDocument/2006/relationships/tags" Target="../tags/tag2552.xml"/><Relationship Id="rId9" Type="http://schemas.openxmlformats.org/officeDocument/2006/relationships/tags" Target="../tags/tag2557.xml"/><Relationship Id="rId14" Type="http://schemas.openxmlformats.org/officeDocument/2006/relationships/tags" Target="../tags/tag2562.xml"/><Relationship Id="rId22" Type="http://schemas.openxmlformats.org/officeDocument/2006/relationships/tags" Target="../tags/tag2570.xml"/><Relationship Id="rId27" Type="http://schemas.openxmlformats.org/officeDocument/2006/relationships/tags" Target="../tags/tag2575.xml"/><Relationship Id="rId30" Type="http://schemas.openxmlformats.org/officeDocument/2006/relationships/tags" Target="../tags/tag2578.xml"/><Relationship Id="rId35" Type="http://schemas.openxmlformats.org/officeDocument/2006/relationships/slide" Target="slide236.xml"/><Relationship Id="rId8" Type="http://schemas.openxmlformats.org/officeDocument/2006/relationships/tags" Target="../tags/tag2556.xml"/><Relationship Id="rId3" Type="http://schemas.openxmlformats.org/officeDocument/2006/relationships/tags" Target="../tags/tag2551.xml"/></Relationships>
</file>

<file path=ppt/slides/_rels/slide237.xml.rels><?xml version="1.0" encoding="UTF-8" standalone="yes"?>
<Relationships xmlns="http://schemas.openxmlformats.org/package/2006/relationships"><Relationship Id="rId8" Type="http://schemas.openxmlformats.org/officeDocument/2006/relationships/tags" Target="../tags/tag2586.xml"/><Relationship Id="rId13" Type="http://schemas.openxmlformats.org/officeDocument/2006/relationships/image" Target="../media/image1.emf"/><Relationship Id="rId18" Type="http://schemas.openxmlformats.org/officeDocument/2006/relationships/image" Target="../media/image291.jpeg"/><Relationship Id="rId3" Type="http://schemas.openxmlformats.org/officeDocument/2006/relationships/tags" Target="../tags/tag2581.xml"/><Relationship Id="rId21" Type="http://schemas.openxmlformats.org/officeDocument/2006/relationships/image" Target="../media/image294.png"/><Relationship Id="rId7" Type="http://schemas.openxmlformats.org/officeDocument/2006/relationships/tags" Target="../tags/tag2585.xml"/><Relationship Id="rId12" Type="http://schemas.openxmlformats.org/officeDocument/2006/relationships/oleObject" Target="../embeddings/oleObject179.bin"/><Relationship Id="rId17" Type="http://schemas.openxmlformats.org/officeDocument/2006/relationships/hyperlink" Target="https://arxiv.org/pdf/2306.12672" TargetMode="External"/><Relationship Id="rId2" Type="http://schemas.openxmlformats.org/officeDocument/2006/relationships/tags" Target="../tags/tag2580.xml"/><Relationship Id="rId16" Type="http://schemas.openxmlformats.org/officeDocument/2006/relationships/hyperlink" Target="https://arxiv.org/pdf/2306.16928" TargetMode="External"/><Relationship Id="rId20" Type="http://schemas.openxmlformats.org/officeDocument/2006/relationships/image" Target="../media/image293.png"/><Relationship Id="rId1" Type="http://schemas.openxmlformats.org/officeDocument/2006/relationships/tags" Target="../tags/tag2579.xml"/><Relationship Id="rId6" Type="http://schemas.openxmlformats.org/officeDocument/2006/relationships/tags" Target="../tags/tag2584.xml"/><Relationship Id="rId11" Type="http://schemas.openxmlformats.org/officeDocument/2006/relationships/slideLayout" Target="../slideLayouts/slideLayout2.xml"/><Relationship Id="rId5" Type="http://schemas.openxmlformats.org/officeDocument/2006/relationships/tags" Target="../tags/tag2583.xml"/><Relationship Id="rId15" Type="http://schemas.openxmlformats.org/officeDocument/2006/relationships/hyperlink" Target="https://arxiv.org/pdf/2405.15056" TargetMode="External"/><Relationship Id="rId10" Type="http://schemas.openxmlformats.org/officeDocument/2006/relationships/tags" Target="../tags/tag2588.xml"/><Relationship Id="rId19" Type="http://schemas.openxmlformats.org/officeDocument/2006/relationships/image" Target="../media/image292.png"/><Relationship Id="rId4" Type="http://schemas.openxmlformats.org/officeDocument/2006/relationships/tags" Target="../tags/tag2582.xml"/><Relationship Id="rId9" Type="http://schemas.openxmlformats.org/officeDocument/2006/relationships/tags" Target="../tags/tag2587.xml"/><Relationship Id="rId14" Type="http://schemas.openxmlformats.org/officeDocument/2006/relationships/hyperlink" Target="https://ieeexplore.ieee.org/stamp/stamp.jsp?tp=&amp;arnumber=9811651" TargetMode="External"/><Relationship Id="rId22" Type="http://schemas.openxmlformats.org/officeDocument/2006/relationships/image" Target="../media/image295.png"/></Relationships>
</file>

<file path=ppt/slides/_rels/slide238.xml.rels><?xml version="1.0" encoding="UTF-8" standalone="yes"?>
<Relationships xmlns="http://schemas.openxmlformats.org/package/2006/relationships"><Relationship Id="rId8" Type="http://schemas.openxmlformats.org/officeDocument/2006/relationships/tags" Target="../tags/tag2596.xml"/><Relationship Id="rId13" Type="http://schemas.openxmlformats.org/officeDocument/2006/relationships/hyperlink" Target="https://arxiv.org/pdf/2404.18243" TargetMode="External"/><Relationship Id="rId3" Type="http://schemas.openxmlformats.org/officeDocument/2006/relationships/tags" Target="../tags/tag2591.xml"/><Relationship Id="rId7" Type="http://schemas.openxmlformats.org/officeDocument/2006/relationships/tags" Target="../tags/tag2595.xml"/><Relationship Id="rId12" Type="http://schemas.openxmlformats.org/officeDocument/2006/relationships/hyperlink" Target="https://arxiv.org/pdf/2312.09067" TargetMode="External"/><Relationship Id="rId17" Type="http://schemas.openxmlformats.org/officeDocument/2006/relationships/image" Target="../media/image298.jpeg"/><Relationship Id="rId2" Type="http://schemas.openxmlformats.org/officeDocument/2006/relationships/tags" Target="../tags/tag2590.xml"/><Relationship Id="rId16" Type="http://schemas.openxmlformats.org/officeDocument/2006/relationships/image" Target="../media/image297.png"/><Relationship Id="rId1" Type="http://schemas.openxmlformats.org/officeDocument/2006/relationships/tags" Target="../tags/tag2589.xml"/><Relationship Id="rId6" Type="http://schemas.openxmlformats.org/officeDocument/2006/relationships/tags" Target="../tags/tag2594.xml"/><Relationship Id="rId11" Type="http://schemas.openxmlformats.org/officeDocument/2006/relationships/image" Target="../media/image1.emf"/><Relationship Id="rId5" Type="http://schemas.openxmlformats.org/officeDocument/2006/relationships/tags" Target="../tags/tag2593.xml"/><Relationship Id="rId15" Type="http://schemas.openxmlformats.org/officeDocument/2006/relationships/image" Target="../media/image296.jpeg"/><Relationship Id="rId10" Type="http://schemas.openxmlformats.org/officeDocument/2006/relationships/oleObject" Target="../embeddings/oleObject180.bin"/><Relationship Id="rId4" Type="http://schemas.openxmlformats.org/officeDocument/2006/relationships/tags" Target="../tags/tag2592.xml"/><Relationship Id="rId9" Type="http://schemas.openxmlformats.org/officeDocument/2006/relationships/slideLayout" Target="../slideLayouts/slideLayout2.xml"/><Relationship Id="rId14" Type="http://schemas.openxmlformats.org/officeDocument/2006/relationships/hyperlink" Target="https://www.arxiv.org/pdf/2407.10943" TargetMode="External"/></Relationships>
</file>

<file path=ppt/slides/_rels/slide239.xml.rels><?xml version="1.0" encoding="UTF-8" standalone="yes"?>
<Relationships xmlns="http://schemas.openxmlformats.org/package/2006/relationships"><Relationship Id="rId13" Type="http://schemas.openxmlformats.org/officeDocument/2006/relationships/tags" Target="../tags/tag2609.xml"/><Relationship Id="rId18" Type="http://schemas.openxmlformats.org/officeDocument/2006/relationships/tags" Target="../tags/tag2614.xml"/><Relationship Id="rId26" Type="http://schemas.openxmlformats.org/officeDocument/2006/relationships/tags" Target="../tags/tag2622.xml"/><Relationship Id="rId39" Type="http://schemas.openxmlformats.org/officeDocument/2006/relationships/slide" Target="slide221.xml"/><Relationship Id="rId21" Type="http://schemas.openxmlformats.org/officeDocument/2006/relationships/tags" Target="../tags/tag2617.xml"/><Relationship Id="rId34" Type="http://schemas.openxmlformats.org/officeDocument/2006/relationships/slide" Target="slide248.xml"/><Relationship Id="rId7" Type="http://schemas.openxmlformats.org/officeDocument/2006/relationships/tags" Target="../tags/tag2603.xml"/><Relationship Id="rId12" Type="http://schemas.openxmlformats.org/officeDocument/2006/relationships/tags" Target="../tags/tag2608.xml"/><Relationship Id="rId17" Type="http://schemas.openxmlformats.org/officeDocument/2006/relationships/tags" Target="../tags/tag2613.xml"/><Relationship Id="rId25" Type="http://schemas.openxmlformats.org/officeDocument/2006/relationships/tags" Target="../tags/tag2621.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598.xml"/><Relationship Id="rId16" Type="http://schemas.openxmlformats.org/officeDocument/2006/relationships/tags" Target="../tags/tag2612.xml"/><Relationship Id="rId20" Type="http://schemas.openxmlformats.org/officeDocument/2006/relationships/tags" Target="../tags/tag2616.xml"/><Relationship Id="rId29" Type="http://schemas.openxmlformats.org/officeDocument/2006/relationships/tags" Target="../tags/tag2625.xml"/><Relationship Id="rId1" Type="http://schemas.openxmlformats.org/officeDocument/2006/relationships/tags" Target="../tags/tag2597.xml"/><Relationship Id="rId6" Type="http://schemas.openxmlformats.org/officeDocument/2006/relationships/tags" Target="../tags/tag2602.xml"/><Relationship Id="rId11" Type="http://schemas.openxmlformats.org/officeDocument/2006/relationships/tags" Target="../tags/tag2607.xml"/><Relationship Id="rId24" Type="http://schemas.openxmlformats.org/officeDocument/2006/relationships/tags" Target="../tags/tag2620.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601.xml"/><Relationship Id="rId15" Type="http://schemas.openxmlformats.org/officeDocument/2006/relationships/tags" Target="../tags/tag2611.xml"/><Relationship Id="rId23" Type="http://schemas.openxmlformats.org/officeDocument/2006/relationships/tags" Target="../tags/tag2619.xml"/><Relationship Id="rId28" Type="http://schemas.openxmlformats.org/officeDocument/2006/relationships/tags" Target="../tags/tag2624.xml"/><Relationship Id="rId36" Type="http://schemas.openxmlformats.org/officeDocument/2006/relationships/slide" Target="slide243.xml"/><Relationship Id="rId10" Type="http://schemas.openxmlformats.org/officeDocument/2006/relationships/tags" Target="../tags/tag2606.xml"/><Relationship Id="rId19" Type="http://schemas.openxmlformats.org/officeDocument/2006/relationships/tags" Target="../tags/tag2615.xml"/><Relationship Id="rId31" Type="http://schemas.openxmlformats.org/officeDocument/2006/relationships/slideLayout" Target="../slideLayouts/slideLayout6.xml"/><Relationship Id="rId4" Type="http://schemas.openxmlformats.org/officeDocument/2006/relationships/tags" Target="../tags/tag2600.xml"/><Relationship Id="rId9" Type="http://schemas.openxmlformats.org/officeDocument/2006/relationships/tags" Target="../tags/tag2605.xml"/><Relationship Id="rId14" Type="http://schemas.openxmlformats.org/officeDocument/2006/relationships/tags" Target="../tags/tag2610.xml"/><Relationship Id="rId22" Type="http://schemas.openxmlformats.org/officeDocument/2006/relationships/tags" Target="../tags/tag2618.xml"/><Relationship Id="rId27" Type="http://schemas.openxmlformats.org/officeDocument/2006/relationships/tags" Target="../tags/tag2623.xml"/><Relationship Id="rId30" Type="http://schemas.openxmlformats.org/officeDocument/2006/relationships/tags" Target="../tags/tag2626.xml"/><Relationship Id="rId35" Type="http://schemas.openxmlformats.org/officeDocument/2006/relationships/slide" Target="slide246.xml"/><Relationship Id="rId8" Type="http://schemas.openxmlformats.org/officeDocument/2006/relationships/tags" Target="../tags/tag2604.xml"/><Relationship Id="rId3" Type="http://schemas.openxmlformats.org/officeDocument/2006/relationships/tags" Target="../tags/tag2599.xml"/></Relationships>
</file>

<file path=ppt/slides/_rels/slide24.xml.rels><?xml version="1.0" encoding="UTF-8" standalone="yes"?>
<Relationships xmlns="http://schemas.openxmlformats.org/package/2006/relationships"><Relationship Id="rId13" Type="http://schemas.openxmlformats.org/officeDocument/2006/relationships/tags" Target="../tags/tag304.xml"/><Relationship Id="rId18" Type="http://schemas.openxmlformats.org/officeDocument/2006/relationships/tags" Target="../tags/tag309.xml"/><Relationship Id="rId26" Type="http://schemas.openxmlformats.org/officeDocument/2006/relationships/tags" Target="../tags/tag317.xml"/><Relationship Id="rId39" Type="http://schemas.openxmlformats.org/officeDocument/2006/relationships/image" Target="../media/image1.emf"/><Relationship Id="rId21" Type="http://schemas.openxmlformats.org/officeDocument/2006/relationships/tags" Target="../tags/tag312.xml"/><Relationship Id="rId34" Type="http://schemas.openxmlformats.org/officeDocument/2006/relationships/slide" Target="slide45.xml"/><Relationship Id="rId7" Type="http://schemas.openxmlformats.org/officeDocument/2006/relationships/tags" Target="../tags/tag298.xml"/><Relationship Id="rId12" Type="http://schemas.openxmlformats.org/officeDocument/2006/relationships/tags" Target="../tags/tag303.xml"/><Relationship Id="rId17" Type="http://schemas.openxmlformats.org/officeDocument/2006/relationships/tags" Target="../tags/tag308.xml"/><Relationship Id="rId25" Type="http://schemas.openxmlformats.org/officeDocument/2006/relationships/tags" Target="../tags/tag316.xml"/><Relationship Id="rId33" Type="http://schemas.openxmlformats.org/officeDocument/2006/relationships/slide" Target="slide125.xml"/><Relationship Id="rId38" Type="http://schemas.openxmlformats.org/officeDocument/2006/relationships/oleObject" Target="../embeddings/oleObject22.bin"/><Relationship Id="rId2" Type="http://schemas.openxmlformats.org/officeDocument/2006/relationships/tags" Target="../tags/tag293.xml"/><Relationship Id="rId16" Type="http://schemas.openxmlformats.org/officeDocument/2006/relationships/tags" Target="../tags/tag307.xml"/><Relationship Id="rId20" Type="http://schemas.openxmlformats.org/officeDocument/2006/relationships/tags" Target="../tags/tag311.xml"/><Relationship Id="rId29" Type="http://schemas.openxmlformats.org/officeDocument/2006/relationships/slideLayout" Target="../slideLayouts/slideLayout6.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24" Type="http://schemas.openxmlformats.org/officeDocument/2006/relationships/tags" Target="../tags/tag315.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296.xml"/><Relationship Id="rId15" Type="http://schemas.openxmlformats.org/officeDocument/2006/relationships/tags" Target="../tags/tag306.xml"/><Relationship Id="rId23" Type="http://schemas.openxmlformats.org/officeDocument/2006/relationships/tags" Target="../tags/tag314.xml"/><Relationship Id="rId28" Type="http://schemas.openxmlformats.org/officeDocument/2006/relationships/tags" Target="../tags/tag319.xml"/><Relationship Id="rId36" Type="http://schemas.openxmlformats.org/officeDocument/2006/relationships/slide" Target="slide8.xml"/><Relationship Id="rId10" Type="http://schemas.openxmlformats.org/officeDocument/2006/relationships/tags" Target="../tags/tag301.xml"/><Relationship Id="rId19" Type="http://schemas.openxmlformats.org/officeDocument/2006/relationships/tags" Target="../tags/tag310.xml"/><Relationship Id="rId31" Type="http://schemas.openxmlformats.org/officeDocument/2006/relationships/slide" Target="slide217.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 Id="rId22" Type="http://schemas.openxmlformats.org/officeDocument/2006/relationships/tags" Target="../tags/tag313.xml"/><Relationship Id="rId27" Type="http://schemas.openxmlformats.org/officeDocument/2006/relationships/tags" Target="../tags/tag318.xml"/><Relationship Id="rId30" Type="http://schemas.openxmlformats.org/officeDocument/2006/relationships/slide" Target="slide273.xml"/><Relationship Id="rId35" Type="http://schemas.openxmlformats.org/officeDocument/2006/relationships/slide" Target="slide24.xml"/><Relationship Id="rId8" Type="http://schemas.openxmlformats.org/officeDocument/2006/relationships/tags" Target="../tags/tag299.xml"/><Relationship Id="rId3" Type="http://schemas.openxmlformats.org/officeDocument/2006/relationships/tags" Target="../tags/tag294.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2627.xml"/><Relationship Id="rId5" Type="http://schemas.openxmlformats.org/officeDocument/2006/relationships/image" Target="../media/image299.png"/><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2640.xml"/><Relationship Id="rId18" Type="http://schemas.openxmlformats.org/officeDocument/2006/relationships/tags" Target="../tags/tag2645.xml"/><Relationship Id="rId26" Type="http://schemas.openxmlformats.org/officeDocument/2006/relationships/tags" Target="../tags/tag2653.xml"/><Relationship Id="rId39" Type="http://schemas.openxmlformats.org/officeDocument/2006/relationships/slide" Target="slide221.xml"/><Relationship Id="rId21" Type="http://schemas.openxmlformats.org/officeDocument/2006/relationships/tags" Target="../tags/tag2648.xml"/><Relationship Id="rId34" Type="http://schemas.openxmlformats.org/officeDocument/2006/relationships/slide" Target="slide248.xml"/><Relationship Id="rId7" Type="http://schemas.openxmlformats.org/officeDocument/2006/relationships/tags" Target="../tags/tag2634.xml"/><Relationship Id="rId12" Type="http://schemas.openxmlformats.org/officeDocument/2006/relationships/tags" Target="../tags/tag2639.xml"/><Relationship Id="rId17" Type="http://schemas.openxmlformats.org/officeDocument/2006/relationships/tags" Target="../tags/tag2644.xml"/><Relationship Id="rId25" Type="http://schemas.openxmlformats.org/officeDocument/2006/relationships/tags" Target="../tags/tag2652.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629.xml"/><Relationship Id="rId16" Type="http://schemas.openxmlformats.org/officeDocument/2006/relationships/tags" Target="../tags/tag2643.xml"/><Relationship Id="rId20" Type="http://schemas.openxmlformats.org/officeDocument/2006/relationships/tags" Target="../tags/tag2647.xml"/><Relationship Id="rId29" Type="http://schemas.openxmlformats.org/officeDocument/2006/relationships/tags" Target="../tags/tag2656.xml"/><Relationship Id="rId1" Type="http://schemas.openxmlformats.org/officeDocument/2006/relationships/tags" Target="../tags/tag2628.xml"/><Relationship Id="rId6" Type="http://schemas.openxmlformats.org/officeDocument/2006/relationships/tags" Target="../tags/tag2633.xml"/><Relationship Id="rId11" Type="http://schemas.openxmlformats.org/officeDocument/2006/relationships/tags" Target="../tags/tag2638.xml"/><Relationship Id="rId24" Type="http://schemas.openxmlformats.org/officeDocument/2006/relationships/tags" Target="../tags/tag2651.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632.xml"/><Relationship Id="rId15" Type="http://schemas.openxmlformats.org/officeDocument/2006/relationships/tags" Target="../tags/tag2642.xml"/><Relationship Id="rId23" Type="http://schemas.openxmlformats.org/officeDocument/2006/relationships/tags" Target="../tags/tag2650.xml"/><Relationship Id="rId28" Type="http://schemas.openxmlformats.org/officeDocument/2006/relationships/tags" Target="../tags/tag2655.xml"/><Relationship Id="rId36" Type="http://schemas.openxmlformats.org/officeDocument/2006/relationships/slide" Target="slide243.xml"/><Relationship Id="rId10" Type="http://schemas.openxmlformats.org/officeDocument/2006/relationships/tags" Target="../tags/tag2637.xml"/><Relationship Id="rId19" Type="http://schemas.openxmlformats.org/officeDocument/2006/relationships/tags" Target="../tags/tag2646.xml"/><Relationship Id="rId31" Type="http://schemas.openxmlformats.org/officeDocument/2006/relationships/slideLayout" Target="../slideLayouts/slideLayout6.xml"/><Relationship Id="rId4" Type="http://schemas.openxmlformats.org/officeDocument/2006/relationships/tags" Target="../tags/tag2631.xml"/><Relationship Id="rId9" Type="http://schemas.openxmlformats.org/officeDocument/2006/relationships/tags" Target="../tags/tag2636.xml"/><Relationship Id="rId14" Type="http://schemas.openxmlformats.org/officeDocument/2006/relationships/tags" Target="../tags/tag2641.xml"/><Relationship Id="rId22" Type="http://schemas.openxmlformats.org/officeDocument/2006/relationships/tags" Target="../tags/tag2649.xml"/><Relationship Id="rId27" Type="http://schemas.openxmlformats.org/officeDocument/2006/relationships/tags" Target="../tags/tag2654.xml"/><Relationship Id="rId30" Type="http://schemas.openxmlformats.org/officeDocument/2006/relationships/tags" Target="../tags/tag2657.xml"/><Relationship Id="rId35" Type="http://schemas.openxmlformats.org/officeDocument/2006/relationships/slide" Target="slide246.xml"/><Relationship Id="rId8" Type="http://schemas.openxmlformats.org/officeDocument/2006/relationships/tags" Target="../tags/tag2635.xml"/><Relationship Id="rId3" Type="http://schemas.openxmlformats.org/officeDocument/2006/relationships/tags" Target="../tags/tag2630.xml"/></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59.xml"/><Relationship Id="rId1" Type="http://schemas.openxmlformats.org/officeDocument/2006/relationships/tags" Target="../tags/tag2658.xml"/><Relationship Id="rId6" Type="http://schemas.openxmlformats.org/officeDocument/2006/relationships/image" Target="../media/image300.png"/><Relationship Id="rId5" Type="http://schemas.openxmlformats.org/officeDocument/2006/relationships/image" Target="../media/image1.emf"/><Relationship Id="rId4" Type="http://schemas.openxmlformats.org/officeDocument/2006/relationships/oleObject" Target="../embeddings/oleObject182.bin"/></Relationships>
</file>

<file path=ppt/slides/_rels/slide243.xml.rels><?xml version="1.0" encoding="UTF-8" standalone="yes"?>
<Relationships xmlns="http://schemas.openxmlformats.org/package/2006/relationships"><Relationship Id="rId13" Type="http://schemas.openxmlformats.org/officeDocument/2006/relationships/tags" Target="../tags/tag2672.xml"/><Relationship Id="rId18" Type="http://schemas.openxmlformats.org/officeDocument/2006/relationships/tags" Target="../tags/tag2677.xml"/><Relationship Id="rId26" Type="http://schemas.openxmlformats.org/officeDocument/2006/relationships/tags" Target="../tags/tag2685.xml"/><Relationship Id="rId39" Type="http://schemas.openxmlformats.org/officeDocument/2006/relationships/slide" Target="slide221.xml"/><Relationship Id="rId21" Type="http://schemas.openxmlformats.org/officeDocument/2006/relationships/tags" Target="../tags/tag2680.xml"/><Relationship Id="rId34" Type="http://schemas.openxmlformats.org/officeDocument/2006/relationships/slide" Target="slide248.xml"/><Relationship Id="rId7" Type="http://schemas.openxmlformats.org/officeDocument/2006/relationships/tags" Target="../tags/tag2666.xml"/><Relationship Id="rId12" Type="http://schemas.openxmlformats.org/officeDocument/2006/relationships/tags" Target="../tags/tag2671.xml"/><Relationship Id="rId17" Type="http://schemas.openxmlformats.org/officeDocument/2006/relationships/tags" Target="../tags/tag2676.xml"/><Relationship Id="rId25" Type="http://schemas.openxmlformats.org/officeDocument/2006/relationships/tags" Target="../tags/tag2684.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661.xml"/><Relationship Id="rId16" Type="http://schemas.openxmlformats.org/officeDocument/2006/relationships/tags" Target="../tags/tag2675.xml"/><Relationship Id="rId20" Type="http://schemas.openxmlformats.org/officeDocument/2006/relationships/tags" Target="../tags/tag2679.xml"/><Relationship Id="rId29" Type="http://schemas.openxmlformats.org/officeDocument/2006/relationships/tags" Target="../tags/tag2688.xml"/><Relationship Id="rId1" Type="http://schemas.openxmlformats.org/officeDocument/2006/relationships/tags" Target="../tags/tag2660.xml"/><Relationship Id="rId6" Type="http://schemas.openxmlformats.org/officeDocument/2006/relationships/tags" Target="../tags/tag2665.xml"/><Relationship Id="rId11" Type="http://schemas.openxmlformats.org/officeDocument/2006/relationships/tags" Target="../tags/tag2670.xml"/><Relationship Id="rId24" Type="http://schemas.openxmlformats.org/officeDocument/2006/relationships/tags" Target="../tags/tag2683.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664.xml"/><Relationship Id="rId15" Type="http://schemas.openxmlformats.org/officeDocument/2006/relationships/tags" Target="../tags/tag2674.xml"/><Relationship Id="rId23" Type="http://schemas.openxmlformats.org/officeDocument/2006/relationships/tags" Target="../tags/tag2682.xml"/><Relationship Id="rId28" Type="http://schemas.openxmlformats.org/officeDocument/2006/relationships/tags" Target="../tags/tag2687.xml"/><Relationship Id="rId36" Type="http://schemas.openxmlformats.org/officeDocument/2006/relationships/slide" Target="slide243.xml"/><Relationship Id="rId10" Type="http://schemas.openxmlformats.org/officeDocument/2006/relationships/tags" Target="../tags/tag2669.xml"/><Relationship Id="rId19" Type="http://schemas.openxmlformats.org/officeDocument/2006/relationships/tags" Target="../tags/tag2678.xml"/><Relationship Id="rId31" Type="http://schemas.openxmlformats.org/officeDocument/2006/relationships/slideLayout" Target="../slideLayouts/slideLayout6.xml"/><Relationship Id="rId4" Type="http://schemas.openxmlformats.org/officeDocument/2006/relationships/tags" Target="../tags/tag2663.xml"/><Relationship Id="rId9" Type="http://schemas.openxmlformats.org/officeDocument/2006/relationships/tags" Target="../tags/tag2668.xml"/><Relationship Id="rId14" Type="http://schemas.openxmlformats.org/officeDocument/2006/relationships/tags" Target="../tags/tag2673.xml"/><Relationship Id="rId22" Type="http://schemas.openxmlformats.org/officeDocument/2006/relationships/tags" Target="../tags/tag2681.xml"/><Relationship Id="rId27" Type="http://schemas.openxmlformats.org/officeDocument/2006/relationships/tags" Target="../tags/tag2686.xml"/><Relationship Id="rId30" Type="http://schemas.openxmlformats.org/officeDocument/2006/relationships/tags" Target="../tags/tag2689.xml"/><Relationship Id="rId35" Type="http://schemas.openxmlformats.org/officeDocument/2006/relationships/slide" Target="slide246.xml"/><Relationship Id="rId8" Type="http://schemas.openxmlformats.org/officeDocument/2006/relationships/tags" Target="../tags/tag2667.xml"/><Relationship Id="rId3" Type="http://schemas.openxmlformats.org/officeDocument/2006/relationships/tags" Target="../tags/tag2662.xml"/></Relationships>
</file>

<file path=ppt/slides/_rels/slide244.xml.rels><?xml version="1.0" encoding="UTF-8" standalone="yes"?>
<Relationships xmlns="http://schemas.openxmlformats.org/package/2006/relationships"><Relationship Id="rId8" Type="http://schemas.openxmlformats.org/officeDocument/2006/relationships/hyperlink" Target="https://robotics-transformer-x.github.io/" TargetMode="External"/><Relationship Id="rId3" Type="http://schemas.openxmlformats.org/officeDocument/2006/relationships/tags" Target="../tags/tag2692.xml"/><Relationship Id="rId7" Type="http://schemas.openxmlformats.org/officeDocument/2006/relationships/image" Target="../media/image1.emf"/><Relationship Id="rId2" Type="http://schemas.openxmlformats.org/officeDocument/2006/relationships/tags" Target="../tags/tag2691.xml"/><Relationship Id="rId1" Type="http://schemas.openxmlformats.org/officeDocument/2006/relationships/tags" Target="../tags/tag2690.xml"/><Relationship Id="rId6" Type="http://schemas.openxmlformats.org/officeDocument/2006/relationships/oleObject" Target="../embeddings/oleObject183.bin"/><Relationship Id="rId5" Type="http://schemas.openxmlformats.org/officeDocument/2006/relationships/slideLayout" Target="../slideLayouts/slideLayout2.xml"/><Relationship Id="rId4" Type="http://schemas.openxmlformats.org/officeDocument/2006/relationships/tags" Target="../tags/tag2693.xml"/><Relationship Id="rId9" Type="http://schemas.openxmlformats.org/officeDocument/2006/relationships/image" Target="../media/image205.png"/></Relationships>
</file>

<file path=ppt/slides/_rels/slide24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407.00299" TargetMode="External"/><Relationship Id="rId3" Type="http://schemas.openxmlformats.org/officeDocument/2006/relationships/tags" Target="../tags/tag2696.xml"/><Relationship Id="rId7" Type="http://schemas.openxmlformats.org/officeDocument/2006/relationships/tags" Target="../tags/tag2700.xml"/><Relationship Id="rId12" Type="http://schemas.openxmlformats.org/officeDocument/2006/relationships/hyperlink" Target="https://arxiv.org/pdf/2401.02117" TargetMode="External"/><Relationship Id="rId2" Type="http://schemas.openxmlformats.org/officeDocument/2006/relationships/tags" Target="../tags/tag2695.xml"/><Relationship Id="rId16" Type="http://schemas.openxmlformats.org/officeDocument/2006/relationships/image" Target="../media/image303.png"/><Relationship Id="rId1" Type="http://schemas.openxmlformats.org/officeDocument/2006/relationships/tags" Target="../tags/tag2694.xml"/><Relationship Id="rId6" Type="http://schemas.openxmlformats.org/officeDocument/2006/relationships/tags" Target="../tags/tag2699.xml"/><Relationship Id="rId11" Type="http://schemas.openxmlformats.org/officeDocument/2006/relationships/hyperlink" Target="https://arxiv.org/pdf/2402.10329" TargetMode="External"/><Relationship Id="rId5" Type="http://schemas.openxmlformats.org/officeDocument/2006/relationships/tags" Target="../tags/tag2698.xml"/><Relationship Id="rId15" Type="http://schemas.openxmlformats.org/officeDocument/2006/relationships/image" Target="../media/image302.jpeg"/><Relationship Id="rId10" Type="http://schemas.openxmlformats.org/officeDocument/2006/relationships/image" Target="../media/image1.emf"/><Relationship Id="rId4" Type="http://schemas.openxmlformats.org/officeDocument/2006/relationships/tags" Target="../tags/tag2697.xml"/><Relationship Id="rId9" Type="http://schemas.openxmlformats.org/officeDocument/2006/relationships/oleObject" Target="../embeddings/oleObject184.bin"/><Relationship Id="rId14" Type="http://schemas.openxmlformats.org/officeDocument/2006/relationships/image" Target="../media/image301.jpeg"/></Relationships>
</file>

<file path=ppt/slides/_rels/slide246.xml.rels><?xml version="1.0" encoding="UTF-8" standalone="yes"?>
<Relationships xmlns="http://schemas.openxmlformats.org/package/2006/relationships"><Relationship Id="rId13" Type="http://schemas.openxmlformats.org/officeDocument/2006/relationships/tags" Target="../tags/tag2713.xml"/><Relationship Id="rId18" Type="http://schemas.openxmlformats.org/officeDocument/2006/relationships/tags" Target="../tags/tag2718.xml"/><Relationship Id="rId26" Type="http://schemas.openxmlformats.org/officeDocument/2006/relationships/tags" Target="../tags/tag2726.xml"/><Relationship Id="rId39" Type="http://schemas.openxmlformats.org/officeDocument/2006/relationships/slide" Target="slide221.xml"/><Relationship Id="rId21" Type="http://schemas.openxmlformats.org/officeDocument/2006/relationships/tags" Target="../tags/tag2721.xml"/><Relationship Id="rId34" Type="http://schemas.openxmlformats.org/officeDocument/2006/relationships/slide" Target="slide248.xml"/><Relationship Id="rId7" Type="http://schemas.openxmlformats.org/officeDocument/2006/relationships/tags" Target="../tags/tag2707.xml"/><Relationship Id="rId12" Type="http://schemas.openxmlformats.org/officeDocument/2006/relationships/tags" Target="../tags/tag2712.xml"/><Relationship Id="rId17" Type="http://schemas.openxmlformats.org/officeDocument/2006/relationships/tags" Target="../tags/tag2717.xml"/><Relationship Id="rId25" Type="http://schemas.openxmlformats.org/officeDocument/2006/relationships/tags" Target="../tags/tag2725.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702.xml"/><Relationship Id="rId16" Type="http://schemas.openxmlformats.org/officeDocument/2006/relationships/tags" Target="../tags/tag2716.xml"/><Relationship Id="rId20" Type="http://schemas.openxmlformats.org/officeDocument/2006/relationships/tags" Target="../tags/tag2720.xml"/><Relationship Id="rId29" Type="http://schemas.openxmlformats.org/officeDocument/2006/relationships/tags" Target="../tags/tag2729.xml"/><Relationship Id="rId1" Type="http://schemas.openxmlformats.org/officeDocument/2006/relationships/tags" Target="../tags/tag2701.xml"/><Relationship Id="rId6" Type="http://schemas.openxmlformats.org/officeDocument/2006/relationships/tags" Target="../tags/tag2706.xml"/><Relationship Id="rId11" Type="http://schemas.openxmlformats.org/officeDocument/2006/relationships/tags" Target="../tags/tag2711.xml"/><Relationship Id="rId24" Type="http://schemas.openxmlformats.org/officeDocument/2006/relationships/tags" Target="../tags/tag2724.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705.xml"/><Relationship Id="rId15" Type="http://schemas.openxmlformats.org/officeDocument/2006/relationships/tags" Target="../tags/tag2715.xml"/><Relationship Id="rId23" Type="http://schemas.openxmlformats.org/officeDocument/2006/relationships/tags" Target="../tags/tag2723.xml"/><Relationship Id="rId28" Type="http://schemas.openxmlformats.org/officeDocument/2006/relationships/tags" Target="../tags/tag2728.xml"/><Relationship Id="rId36" Type="http://schemas.openxmlformats.org/officeDocument/2006/relationships/slide" Target="slide243.xml"/><Relationship Id="rId10" Type="http://schemas.openxmlformats.org/officeDocument/2006/relationships/tags" Target="../tags/tag2710.xml"/><Relationship Id="rId19" Type="http://schemas.openxmlformats.org/officeDocument/2006/relationships/tags" Target="../tags/tag2719.xml"/><Relationship Id="rId31" Type="http://schemas.openxmlformats.org/officeDocument/2006/relationships/slideLayout" Target="../slideLayouts/slideLayout6.xml"/><Relationship Id="rId4" Type="http://schemas.openxmlformats.org/officeDocument/2006/relationships/tags" Target="../tags/tag2704.xml"/><Relationship Id="rId9" Type="http://schemas.openxmlformats.org/officeDocument/2006/relationships/tags" Target="../tags/tag2709.xml"/><Relationship Id="rId14" Type="http://schemas.openxmlformats.org/officeDocument/2006/relationships/tags" Target="../tags/tag2714.xml"/><Relationship Id="rId22" Type="http://schemas.openxmlformats.org/officeDocument/2006/relationships/tags" Target="../tags/tag2722.xml"/><Relationship Id="rId27" Type="http://schemas.openxmlformats.org/officeDocument/2006/relationships/tags" Target="../tags/tag2727.xml"/><Relationship Id="rId30" Type="http://schemas.openxmlformats.org/officeDocument/2006/relationships/tags" Target="../tags/tag2730.xml"/><Relationship Id="rId35" Type="http://schemas.openxmlformats.org/officeDocument/2006/relationships/slide" Target="slide246.xml"/><Relationship Id="rId8" Type="http://schemas.openxmlformats.org/officeDocument/2006/relationships/tags" Target="../tags/tag2708.xml"/><Relationship Id="rId3" Type="http://schemas.openxmlformats.org/officeDocument/2006/relationships/tags" Target="../tags/tag2703.xml"/></Relationships>
</file>

<file path=ppt/slides/_rels/slide247.xml.rels><?xml version="1.0" encoding="UTF-8" standalone="yes"?>
<Relationships xmlns="http://schemas.openxmlformats.org/package/2006/relationships"><Relationship Id="rId8" Type="http://schemas.openxmlformats.org/officeDocument/2006/relationships/tags" Target="../tags/tag2738.xml"/><Relationship Id="rId13" Type="http://schemas.openxmlformats.org/officeDocument/2006/relationships/hyperlink" Target="https://arxiv.org/pdf/2010.14406" TargetMode="External"/><Relationship Id="rId18" Type="http://schemas.openxmlformats.org/officeDocument/2006/relationships/image" Target="../media/image306.png"/><Relationship Id="rId3" Type="http://schemas.openxmlformats.org/officeDocument/2006/relationships/tags" Target="../tags/tag2733.xml"/><Relationship Id="rId7" Type="http://schemas.openxmlformats.org/officeDocument/2006/relationships/tags" Target="../tags/tag2737.xml"/><Relationship Id="rId12" Type="http://schemas.openxmlformats.org/officeDocument/2006/relationships/hyperlink" Target="https://arxiv.org/pdf/2109.12098" TargetMode="External"/><Relationship Id="rId17" Type="http://schemas.openxmlformats.org/officeDocument/2006/relationships/image" Target="../media/image305.png"/><Relationship Id="rId2" Type="http://schemas.openxmlformats.org/officeDocument/2006/relationships/tags" Target="../tags/tag2732.xml"/><Relationship Id="rId16" Type="http://schemas.openxmlformats.org/officeDocument/2006/relationships/image" Target="../media/image304.png"/><Relationship Id="rId1" Type="http://schemas.openxmlformats.org/officeDocument/2006/relationships/tags" Target="../tags/tag2731.xml"/><Relationship Id="rId6" Type="http://schemas.openxmlformats.org/officeDocument/2006/relationships/tags" Target="../tags/tag2736.xml"/><Relationship Id="rId11" Type="http://schemas.openxmlformats.org/officeDocument/2006/relationships/image" Target="../media/image1.emf"/><Relationship Id="rId5" Type="http://schemas.openxmlformats.org/officeDocument/2006/relationships/tags" Target="../tags/tag2735.xml"/><Relationship Id="rId15" Type="http://schemas.openxmlformats.org/officeDocument/2006/relationships/hyperlink" Target="https://arxiv.org/pdf/2404.03590" TargetMode="External"/><Relationship Id="rId10" Type="http://schemas.openxmlformats.org/officeDocument/2006/relationships/oleObject" Target="../embeddings/oleObject185.bin"/><Relationship Id="rId4" Type="http://schemas.openxmlformats.org/officeDocument/2006/relationships/tags" Target="../tags/tag2734.xml"/><Relationship Id="rId9" Type="http://schemas.openxmlformats.org/officeDocument/2006/relationships/slideLayout" Target="../slideLayouts/slideLayout2.xml"/><Relationship Id="rId14" Type="http://schemas.openxmlformats.org/officeDocument/2006/relationships/hyperlink" Target="https://arxiv.org/pdf/2211.05272" TargetMode="External"/></Relationships>
</file>

<file path=ppt/slides/_rels/slide248.xml.rels><?xml version="1.0" encoding="UTF-8" standalone="yes"?>
<Relationships xmlns="http://schemas.openxmlformats.org/package/2006/relationships"><Relationship Id="rId13" Type="http://schemas.openxmlformats.org/officeDocument/2006/relationships/tags" Target="../tags/tag2751.xml"/><Relationship Id="rId18" Type="http://schemas.openxmlformats.org/officeDocument/2006/relationships/tags" Target="../tags/tag2756.xml"/><Relationship Id="rId26" Type="http://schemas.openxmlformats.org/officeDocument/2006/relationships/tags" Target="../tags/tag2764.xml"/><Relationship Id="rId39" Type="http://schemas.openxmlformats.org/officeDocument/2006/relationships/slide" Target="slide221.xml"/><Relationship Id="rId21" Type="http://schemas.openxmlformats.org/officeDocument/2006/relationships/tags" Target="../tags/tag2759.xml"/><Relationship Id="rId34" Type="http://schemas.openxmlformats.org/officeDocument/2006/relationships/slide" Target="slide248.xml"/><Relationship Id="rId7" Type="http://schemas.openxmlformats.org/officeDocument/2006/relationships/tags" Target="../tags/tag2745.xml"/><Relationship Id="rId12" Type="http://schemas.openxmlformats.org/officeDocument/2006/relationships/tags" Target="../tags/tag2750.xml"/><Relationship Id="rId17" Type="http://schemas.openxmlformats.org/officeDocument/2006/relationships/tags" Target="../tags/tag2755.xml"/><Relationship Id="rId25" Type="http://schemas.openxmlformats.org/officeDocument/2006/relationships/tags" Target="../tags/tag2763.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740.xml"/><Relationship Id="rId16" Type="http://schemas.openxmlformats.org/officeDocument/2006/relationships/tags" Target="../tags/tag2754.xml"/><Relationship Id="rId20" Type="http://schemas.openxmlformats.org/officeDocument/2006/relationships/tags" Target="../tags/tag2758.xml"/><Relationship Id="rId29" Type="http://schemas.openxmlformats.org/officeDocument/2006/relationships/tags" Target="../tags/tag2767.xml"/><Relationship Id="rId1" Type="http://schemas.openxmlformats.org/officeDocument/2006/relationships/tags" Target="../tags/tag2739.xml"/><Relationship Id="rId6" Type="http://schemas.openxmlformats.org/officeDocument/2006/relationships/tags" Target="../tags/tag2744.xml"/><Relationship Id="rId11" Type="http://schemas.openxmlformats.org/officeDocument/2006/relationships/tags" Target="../tags/tag2749.xml"/><Relationship Id="rId24" Type="http://schemas.openxmlformats.org/officeDocument/2006/relationships/tags" Target="../tags/tag2762.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743.xml"/><Relationship Id="rId15" Type="http://schemas.openxmlformats.org/officeDocument/2006/relationships/tags" Target="../tags/tag2753.xml"/><Relationship Id="rId23" Type="http://schemas.openxmlformats.org/officeDocument/2006/relationships/tags" Target="../tags/tag2761.xml"/><Relationship Id="rId28" Type="http://schemas.openxmlformats.org/officeDocument/2006/relationships/tags" Target="../tags/tag2766.xml"/><Relationship Id="rId36" Type="http://schemas.openxmlformats.org/officeDocument/2006/relationships/slide" Target="slide243.xml"/><Relationship Id="rId10" Type="http://schemas.openxmlformats.org/officeDocument/2006/relationships/tags" Target="../tags/tag2748.xml"/><Relationship Id="rId19" Type="http://schemas.openxmlformats.org/officeDocument/2006/relationships/tags" Target="../tags/tag2757.xml"/><Relationship Id="rId31" Type="http://schemas.openxmlformats.org/officeDocument/2006/relationships/slideLayout" Target="../slideLayouts/slideLayout6.xml"/><Relationship Id="rId4" Type="http://schemas.openxmlformats.org/officeDocument/2006/relationships/tags" Target="../tags/tag2742.xml"/><Relationship Id="rId9" Type="http://schemas.openxmlformats.org/officeDocument/2006/relationships/tags" Target="../tags/tag2747.xml"/><Relationship Id="rId14" Type="http://schemas.openxmlformats.org/officeDocument/2006/relationships/tags" Target="../tags/tag2752.xml"/><Relationship Id="rId22" Type="http://schemas.openxmlformats.org/officeDocument/2006/relationships/tags" Target="../tags/tag2760.xml"/><Relationship Id="rId27" Type="http://schemas.openxmlformats.org/officeDocument/2006/relationships/tags" Target="../tags/tag2765.xml"/><Relationship Id="rId30" Type="http://schemas.openxmlformats.org/officeDocument/2006/relationships/tags" Target="../tags/tag2768.xml"/><Relationship Id="rId35" Type="http://schemas.openxmlformats.org/officeDocument/2006/relationships/slide" Target="slide246.xml"/><Relationship Id="rId8" Type="http://schemas.openxmlformats.org/officeDocument/2006/relationships/tags" Target="../tags/tag2746.xml"/><Relationship Id="rId3" Type="http://schemas.openxmlformats.org/officeDocument/2006/relationships/tags" Target="../tags/tag2741.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70.xml"/><Relationship Id="rId1" Type="http://schemas.openxmlformats.org/officeDocument/2006/relationships/tags" Target="../tags/tag2769.xml"/><Relationship Id="rId6" Type="http://schemas.openxmlformats.org/officeDocument/2006/relationships/image" Target="../media/image307.png"/><Relationship Id="rId5" Type="http://schemas.openxmlformats.org/officeDocument/2006/relationships/image" Target="../media/image1.emf"/><Relationship Id="rId4" Type="http://schemas.openxmlformats.org/officeDocument/2006/relationships/oleObject" Target="../embeddings/oleObject186.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320.xml"/><Relationship Id="rId5" Type="http://schemas.openxmlformats.org/officeDocument/2006/relationships/image" Target="../media/image17.png"/><Relationship Id="rId4" Type="http://schemas.openxmlformats.org/officeDocument/2006/relationships/image" Target="../media/image1.emf"/></Relationships>
</file>

<file path=ppt/slides/_rels/slide25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773.xml"/><Relationship Id="rId7" Type="http://schemas.openxmlformats.org/officeDocument/2006/relationships/oleObject" Target="../embeddings/oleObject187.bin"/><Relationship Id="rId12" Type="http://schemas.openxmlformats.org/officeDocument/2006/relationships/image" Target="../media/image309.png"/><Relationship Id="rId2" Type="http://schemas.openxmlformats.org/officeDocument/2006/relationships/tags" Target="../tags/tag2772.xml"/><Relationship Id="rId1" Type="http://schemas.openxmlformats.org/officeDocument/2006/relationships/tags" Target="../tags/tag2771.xml"/><Relationship Id="rId6" Type="http://schemas.openxmlformats.org/officeDocument/2006/relationships/slideLayout" Target="../slideLayouts/slideLayout2.xml"/><Relationship Id="rId11" Type="http://schemas.openxmlformats.org/officeDocument/2006/relationships/image" Target="../media/image308.png"/><Relationship Id="rId5" Type="http://schemas.openxmlformats.org/officeDocument/2006/relationships/tags" Target="../tags/tag2775.xml"/><Relationship Id="rId10" Type="http://schemas.openxmlformats.org/officeDocument/2006/relationships/hyperlink" Target="https://arxiv.org/pdf/2403.03949" TargetMode="External"/><Relationship Id="rId4" Type="http://schemas.openxmlformats.org/officeDocument/2006/relationships/tags" Target="../tags/tag2774.xml"/><Relationship Id="rId9" Type="http://schemas.openxmlformats.org/officeDocument/2006/relationships/hyperlink" Target="https://arxiv.org/pdf/2405.10315" TargetMode="External"/></Relationships>
</file>

<file path=ppt/slides/_rels/slide251.xml.rels><?xml version="1.0" encoding="UTF-8" standalone="yes"?>
<Relationships xmlns="http://schemas.openxmlformats.org/package/2006/relationships"><Relationship Id="rId8" Type="http://schemas.openxmlformats.org/officeDocument/2006/relationships/tags" Target="../tags/tag2783.xml"/><Relationship Id="rId13" Type="http://schemas.openxmlformats.org/officeDocument/2006/relationships/hyperlink" Target="https://arxiv.org/pdf/1703.06907" TargetMode="External"/><Relationship Id="rId18" Type="http://schemas.openxmlformats.org/officeDocument/2006/relationships/image" Target="../media/image312.png"/><Relationship Id="rId3" Type="http://schemas.openxmlformats.org/officeDocument/2006/relationships/tags" Target="../tags/tag2778.xml"/><Relationship Id="rId7" Type="http://schemas.openxmlformats.org/officeDocument/2006/relationships/tags" Target="../tags/tag2782.xml"/><Relationship Id="rId12" Type="http://schemas.openxmlformats.org/officeDocument/2006/relationships/image" Target="../media/image1.emf"/><Relationship Id="rId17" Type="http://schemas.openxmlformats.org/officeDocument/2006/relationships/image" Target="../media/image311.png"/><Relationship Id="rId2" Type="http://schemas.openxmlformats.org/officeDocument/2006/relationships/tags" Target="../tags/tag2777.xml"/><Relationship Id="rId16" Type="http://schemas.openxmlformats.org/officeDocument/2006/relationships/image" Target="../media/image310.png"/><Relationship Id="rId1" Type="http://schemas.openxmlformats.org/officeDocument/2006/relationships/tags" Target="../tags/tag2776.xml"/><Relationship Id="rId6" Type="http://schemas.openxmlformats.org/officeDocument/2006/relationships/tags" Target="../tags/tag2781.xml"/><Relationship Id="rId11" Type="http://schemas.openxmlformats.org/officeDocument/2006/relationships/oleObject" Target="../embeddings/oleObject188.bin"/><Relationship Id="rId5" Type="http://schemas.openxmlformats.org/officeDocument/2006/relationships/tags" Target="../tags/tag2780.xml"/><Relationship Id="rId15" Type="http://schemas.openxmlformats.org/officeDocument/2006/relationships/hyperlink" Target="https://arxiv.org/pdf/1808.00177" TargetMode="External"/><Relationship Id="rId10" Type="http://schemas.openxmlformats.org/officeDocument/2006/relationships/slideLayout" Target="../slideLayouts/slideLayout2.xml"/><Relationship Id="rId4" Type="http://schemas.openxmlformats.org/officeDocument/2006/relationships/tags" Target="../tags/tag2779.xml"/><Relationship Id="rId9" Type="http://schemas.openxmlformats.org/officeDocument/2006/relationships/tags" Target="../tags/tag2784.xml"/><Relationship Id="rId14" Type="http://schemas.openxmlformats.org/officeDocument/2006/relationships/hyperlink" Target="https://arxiv.org/pdf/1806.07851" TargetMode="External"/></Relationships>
</file>

<file path=ppt/slides/_rels/slide25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13.png"/><Relationship Id="rId3" Type="http://schemas.openxmlformats.org/officeDocument/2006/relationships/tags" Target="../tags/tag2787.xml"/><Relationship Id="rId7" Type="http://schemas.openxmlformats.org/officeDocument/2006/relationships/tags" Target="../tags/tag2791.xml"/><Relationship Id="rId12" Type="http://schemas.openxmlformats.org/officeDocument/2006/relationships/hyperlink" Target="https://arxiv.org/pdf/1702.02453" TargetMode="External"/><Relationship Id="rId2" Type="http://schemas.openxmlformats.org/officeDocument/2006/relationships/tags" Target="../tags/tag2786.xml"/><Relationship Id="rId1" Type="http://schemas.openxmlformats.org/officeDocument/2006/relationships/tags" Target="../tags/tag2785.xml"/><Relationship Id="rId6" Type="http://schemas.openxmlformats.org/officeDocument/2006/relationships/tags" Target="../tags/tag2790.xml"/><Relationship Id="rId11" Type="http://schemas.openxmlformats.org/officeDocument/2006/relationships/hyperlink" Target="https://arxiv.org/pdf/2002.11635" TargetMode="External"/><Relationship Id="rId5" Type="http://schemas.openxmlformats.org/officeDocument/2006/relationships/tags" Target="../tags/tag2789.xml"/><Relationship Id="rId10" Type="http://schemas.openxmlformats.org/officeDocument/2006/relationships/image" Target="../media/image1.emf"/><Relationship Id="rId4" Type="http://schemas.openxmlformats.org/officeDocument/2006/relationships/tags" Target="../tags/tag2788.xml"/><Relationship Id="rId9" Type="http://schemas.openxmlformats.org/officeDocument/2006/relationships/oleObject" Target="../embeddings/oleObject189.bin"/><Relationship Id="rId14" Type="http://schemas.openxmlformats.org/officeDocument/2006/relationships/image" Target="../media/image314.png"/></Relationships>
</file>

<file path=ppt/slides/_rels/slide253.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tags" Target="../tags/tag2794.xml"/><Relationship Id="rId7" Type="http://schemas.openxmlformats.org/officeDocument/2006/relationships/hyperlink" Target="https://arxiv.org/pdf/2405.10020" TargetMode="External"/><Relationship Id="rId2" Type="http://schemas.openxmlformats.org/officeDocument/2006/relationships/tags" Target="../tags/tag2793.xml"/><Relationship Id="rId1" Type="http://schemas.openxmlformats.org/officeDocument/2006/relationships/tags" Target="../tags/tag2792.xml"/><Relationship Id="rId6" Type="http://schemas.openxmlformats.org/officeDocument/2006/relationships/image" Target="../media/image1.emf"/><Relationship Id="rId5" Type="http://schemas.openxmlformats.org/officeDocument/2006/relationships/oleObject" Target="../embeddings/oleObject190.bin"/><Relationship Id="rId10" Type="http://schemas.openxmlformats.org/officeDocument/2006/relationships/image" Target="../media/image317.png"/><Relationship Id="rId4" Type="http://schemas.openxmlformats.org/officeDocument/2006/relationships/slideLayout" Target="../slideLayouts/slideLayout2.xml"/><Relationship Id="rId9" Type="http://schemas.openxmlformats.org/officeDocument/2006/relationships/image" Target="../media/image316.jpeg"/></Relationships>
</file>

<file path=ppt/slides/_rels/slide254.xml.rels><?xml version="1.0" encoding="UTF-8" standalone="yes"?>
<Relationships xmlns="http://schemas.openxmlformats.org/package/2006/relationships"><Relationship Id="rId13" Type="http://schemas.openxmlformats.org/officeDocument/2006/relationships/tags" Target="../tags/tag2807.xml"/><Relationship Id="rId18" Type="http://schemas.openxmlformats.org/officeDocument/2006/relationships/tags" Target="../tags/tag2812.xml"/><Relationship Id="rId26" Type="http://schemas.openxmlformats.org/officeDocument/2006/relationships/tags" Target="../tags/tag2820.xml"/><Relationship Id="rId39" Type="http://schemas.openxmlformats.org/officeDocument/2006/relationships/slide" Target="slide221.xml"/><Relationship Id="rId21" Type="http://schemas.openxmlformats.org/officeDocument/2006/relationships/tags" Target="../tags/tag2815.xml"/><Relationship Id="rId34" Type="http://schemas.openxmlformats.org/officeDocument/2006/relationships/slide" Target="slide260.xml"/><Relationship Id="rId7" Type="http://schemas.openxmlformats.org/officeDocument/2006/relationships/tags" Target="../tags/tag2801.xml"/><Relationship Id="rId12" Type="http://schemas.openxmlformats.org/officeDocument/2006/relationships/tags" Target="../tags/tag2806.xml"/><Relationship Id="rId17" Type="http://schemas.openxmlformats.org/officeDocument/2006/relationships/tags" Target="../tags/tag2811.xml"/><Relationship Id="rId25" Type="http://schemas.openxmlformats.org/officeDocument/2006/relationships/tags" Target="../tags/tag2819.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796.xml"/><Relationship Id="rId16" Type="http://schemas.openxmlformats.org/officeDocument/2006/relationships/tags" Target="../tags/tag2810.xml"/><Relationship Id="rId20" Type="http://schemas.openxmlformats.org/officeDocument/2006/relationships/tags" Target="../tags/tag2814.xml"/><Relationship Id="rId29" Type="http://schemas.openxmlformats.org/officeDocument/2006/relationships/tags" Target="../tags/tag2823.xml"/><Relationship Id="rId1" Type="http://schemas.openxmlformats.org/officeDocument/2006/relationships/tags" Target="../tags/tag2795.xml"/><Relationship Id="rId6" Type="http://schemas.openxmlformats.org/officeDocument/2006/relationships/tags" Target="../tags/tag2800.xml"/><Relationship Id="rId11" Type="http://schemas.openxmlformats.org/officeDocument/2006/relationships/tags" Target="../tags/tag2805.xml"/><Relationship Id="rId24" Type="http://schemas.openxmlformats.org/officeDocument/2006/relationships/tags" Target="../tags/tag2818.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799.xml"/><Relationship Id="rId15" Type="http://schemas.openxmlformats.org/officeDocument/2006/relationships/tags" Target="../tags/tag2809.xml"/><Relationship Id="rId23" Type="http://schemas.openxmlformats.org/officeDocument/2006/relationships/tags" Target="../tags/tag2817.xml"/><Relationship Id="rId28" Type="http://schemas.openxmlformats.org/officeDocument/2006/relationships/tags" Target="../tags/tag2822.xml"/><Relationship Id="rId36" Type="http://schemas.openxmlformats.org/officeDocument/2006/relationships/slide" Target="slide256.xml"/><Relationship Id="rId10" Type="http://schemas.openxmlformats.org/officeDocument/2006/relationships/tags" Target="../tags/tag2804.xml"/><Relationship Id="rId19" Type="http://schemas.openxmlformats.org/officeDocument/2006/relationships/tags" Target="../tags/tag2813.xml"/><Relationship Id="rId31" Type="http://schemas.openxmlformats.org/officeDocument/2006/relationships/slideLayout" Target="../slideLayouts/slideLayout6.xml"/><Relationship Id="rId4" Type="http://schemas.openxmlformats.org/officeDocument/2006/relationships/tags" Target="../tags/tag2798.xml"/><Relationship Id="rId9" Type="http://schemas.openxmlformats.org/officeDocument/2006/relationships/tags" Target="../tags/tag2803.xml"/><Relationship Id="rId14" Type="http://schemas.openxmlformats.org/officeDocument/2006/relationships/tags" Target="../tags/tag2808.xml"/><Relationship Id="rId22" Type="http://schemas.openxmlformats.org/officeDocument/2006/relationships/tags" Target="../tags/tag2816.xml"/><Relationship Id="rId27" Type="http://schemas.openxmlformats.org/officeDocument/2006/relationships/tags" Target="../tags/tag2821.xml"/><Relationship Id="rId30" Type="http://schemas.openxmlformats.org/officeDocument/2006/relationships/tags" Target="../tags/tag2824.xml"/><Relationship Id="rId35" Type="http://schemas.openxmlformats.org/officeDocument/2006/relationships/slide" Target="slide258.xml"/><Relationship Id="rId8" Type="http://schemas.openxmlformats.org/officeDocument/2006/relationships/tags" Target="../tags/tag2802.xml"/><Relationship Id="rId3" Type="http://schemas.openxmlformats.org/officeDocument/2006/relationships/tags" Target="../tags/tag2797.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2825.xml"/><Relationship Id="rId5" Type="http://schemas.openxmlformats.org/officeDocument/2006/relationships/image" Target="../media/image318.png"/><Relationship Id="rId4" Type="http://schemas.openxmlformats.org/officeDocument/2006/relationships/image" Target="../media/image1.emf"/></Relationships>
</file>

<file path=ppt/slides/_rels/slide256.xml.rels><?xml version="1.0" encoding="UTF-8" standalone="yes"?>
<Relationships xmlns="http://schemas.openxmlformats.org/package/2006/relationships"><Relationship Id="rId13" Type="http://schemas.openxmlformats.org/officeDocument/2006/relationships/tags" Target="../tags/tag2838.xml"/><Relationship Id="rId18" Type="http://schemas.openxmlformats.org/officeDocument/2006/relationships/tags" Target="../tags/tag2843.xml"/><Relationship Id="rId26" Type="http://schemas.openxmlformats.org/officeDocument/2006/relationships/tags" Target="../tags/tag2851.xml"/><Relationship Id="rId39" Type="http://schemas.openxmlformats.org/officeDocument/2006/relationships/slide" Target="slide221.xml"/><Relationship Id="rId21" Type="http://schemas.openxmlformats.org/officeDocument/2006/relationships/tags" Target="../tags/tag2846.xml"/><Relationship Id="rId34" Type="http://schemas.openxmlformats.org/officeDocument/2006/relationships/slide" Target="slide260.xml"/><Relationship Id="rId7" Type="http://schemas.openxmlformats.org/officeDocument/2006/relationships/tags" Target="../tags/tag2832.xml"/><Relationship Id="rId12" Type="http://schemas.openxmlformats.org/officeDocument/2006/relationships/tags" Target="../tags/tag2837.xml"/><Relationship Id="rId17" Type="http://schemas.openxmlformats.org/officeDocument/2006/relationships/tags" Target="../tags/tag2842.xml"/><Relationship Id="rId25" Type="http://schemas.openxmlformats.org/officeDocument/2006/relationships/tags" Target="../tags/tag2850.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827.xml"/><Relationship Id="rId16" Type="http://schemas.openxmlformats.org/officeDocument/2006/relationships/tags" Target="../tags/tag2841.xml"/><Relationship Id="rId20" Type="http://schemas.openxmlformats.org/officeDocument/2006/relationships/tags" Target="../tags/tag2845.xml"/><Relationship Id="rId29" Type="http://schemas.openxmlformats.org/officeDocument/2006/relationships/tags" Target="../tags/tag2854.xml"/><Relationship Id="rId1" Type="http://schemas.openxmlformats.org/officeDocument/2006/relationships/tags" Target="../tags/tag2826.xml"/><Relationship Id="rId6" Type="http://schemas.openxmlformats.org/officeDocument/2006/relationships/tags" Target="../tags/tag2831.xml"/><Relationship Id="rId11" Type="http://schemas.openxmlformats.org/officeDocument/2006/relationships/tags" Target="../tags/tag2836.xml"/><Relationship Id="rId24" Type="http://schemas.openxmlformats.org/officeDocument/2006/relationships/tags" Target="../tags/tag2849.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830.xml"/><Relationship Id="rId15" Type="http://schemas.openxmlformats.org/officeDocument/2006/relationships/tags" Target="../tags/tag2840.xml"/><Relationship Id="rId23" Type="http://schemas.openxmlformats.org/officeDocument/2006/relationships/tags" Target="../tags/tag2848.xml"/><Relationship Id="rId28" Type="http://schemas.openxmlformats.org/officeDocument/2006/relationships/tags" Target="../tags/tag2853.xml"/><Relationship Id="rId36" Type="http://schemas.openxmlformats.org/officeDocument/2006/relationships/slide" Target="slide256.xml"/><Relationship Id="rId10" Type="http://schemas.openxmlformats.org/officeDocument/2006/relationships/tags" Target="../tags/tag2835.xml"/><Relationship Id="rId19" Type="http://schemas.openxmlformats.org/officeDocument/2006/relationships/tags" Target="../tags/tag2844.xml"/><Relationship Id="rId31" Type="http://schemas.openxmlformats.org/officeDocument/2006/relationships/slideLayout" Target="../slideLayouts/slideLayout6.xml"/><Relationship Id="rId4" Type="http://schemas.openxmlformats.org/officeDocument/2006/relationships/tags" Target="../tags/tag2829.xml"/><Relationship Id="rId9" Type="http://schemas.openxmlformats.org/officeDocument/2006/relationships/tags" Target="../tags/tag2834.xml"/><Relationship Id="rId14" Type="http://schemas.openxmlformats.org/officeDocument/2006/relationships/tags" Target="../tags/tag2839.xml"/><Relationship Id="rId22" Type="http://schemas.openxmlformats.org/officeDocument/2006/relationships/tags" Target="../tags/tag2847.xml"/><Relationship Id="rId27" Type="http://schemas.openxmlformats.org/officeDocument/2006/relationships/tags" Target="../tags/tag2852.xml"/><Relationship Id="rId30" Type="http://schemas.openxmlformats.org/officeDocument/2006/relationships/tags" Target="../tags/tag2855.xml"/><Relationship Id="rId35" Type="http://schemas.openxmlformats.org/officeDocument/2006/relationships/slide" Target="slide258.xml"/><Relationship Id="rId8" Type="http://schemas.openxmlformats.org/officeDocument/2006/relationships/tags" Target="../tags/tag2833.xml"/><Relationship Id="rId3" Type="http://schemas.openxmlformats.org/officeDocument/2006/relationships/tags" Target="../tags/tag2828.xml"/></Relationships>
</file>

<file path=ppt/slides/_rels/slide25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0.jpeg"/><Relationship Id="rId2" Type="http://schemas.openxmlformats.org/officeDocument/2006/relationships/tags" Target="../tags/tag2857.xml"/><Relationship Id="rId1" Type="http://schemas.openxmlformats.org/officeDocument/2006/relationships/tags" Target="../tags/tag2856.xml"/><Relationship Id="rId6" Type="http://schemas.openxmlformats.org/officeDocument/2006/relationships/image" Target="../media/image319.jpeg"/><Relationship Id="rId5" Type="http://schemas.openxmlformats.org/officeDocument/2006/relationships/image" Target="../media/image1.emf"/><Relationship Id="rId4" Type="http://schemas.openxmlformats.org/officeDocument/2006/relationships/oleObject" Target="../embeddings/oleObject192.bin"/></Relationships>
</file>

<file path=ppt/slides/_rels/slide258.xml.rels><?xml version="1.0" encoding="UTF-8" standalone="yes"?>
<Relationships xmlns="http://schemas.openxmlformats.org/package/2006/relationships"><Relationship Id="rId13" Type="http://schemas.openxmlformats.org/officeDocument/2006/relationships/tags" Target="../tags/tag2870.xml"/><Relationship Id="rId18" Type="http://schemas.openxmlformats.org/officeDocument/2006/relationships/tags" Target="../tags/tag2875.xml"/><Relationship Id="rId26" Type="http://schemas.openxmlformats.org/officeDocument/2006/relationships/tags" Target="../tags/tag2883.xml"/><Relationship Id="rId39" Type="http://schemas.openxmlformats.org/officeDocument/2006/relationships/slide" Target="slide221.xml"/><Relationship Id="rId21" Type="http://schemas.openxmlformats.org/officeDocument/2006/relationships/tags" Target="../tags/tag2878.xml"/><Relationship Id="rId34" Type="http://schemas.openxmlformats.org/officeDocument/2006/relationships/slide" Target="slide260.xml"/><Relationship Id="rId7" Type="http://schemas.openxmlformats.org/officeDocument/2006/relationships/tags" Target="../tags/tag2864.xml"/><Relationship Id="rId12" Type="http://schemas.openxmlformats.org/officeDocument/2006/relationships/tags" Target="../tags/tag2869.xml"/><Relationship Id="rId17" Type="http://schemas.openxmlformats.org/officeDocument/2006/relationships/tags" Target="../tags/tag2874.xml"/><Relationship Id="rId25" Type="http://schemas.openxmlformats.org/officeDocument/2006/relationships/tags" Target="../tags/tag2882.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859.xml"/><Relationship Id="rId16" Type="http://schemas.openxmlformats.org/officeDocument/2006/relationships/tags" Target="../tags/tag2873.xml"/><Relationship Id="rId20" Type="http://schemas.openxmlformats.org/officeDocument/2006/relationships/tags" Target="../tags/tag2877.xml"/><Relationship Id="rId29" Type="http://schemas.openxmlformats.org/officeDocument/2006/relationships/tags" Target="../tags/tag2886.xml"/><Relationship Id="rId1" Type="http://schemas.openxmlformats.org/officeDocument/2006/relationships/tags" Target="../tags/tag2858.xml"/><Relationship Id="rId6" Type="http://schemas.openxmlformats.org/officeDocument/2006/relationships/tags" Target="../tags/tag2863.xml"/><Relationship Id="rId11" Type="http://schemas.openxmlformats.org/officeDocument/2006/relationships/tags" Target="../tags/tag2868.xml"/><Relationship Id="rId24" Type="http://schemas.openxmlformats.org/officeDocument/2006/relationships/tags" Target="../tags/tag2881.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862.xml"/><Relationship Id="rId15" Type="http://schemas.openxmlformats.org/officeDocument/2006/relationships/tags" Target="../tags/tag2872.xml"/><Relationship Id="rId23" Type="http://schemas.openxmlformats.org/officeDocument/2006/relationships/tags" Target="../tags/tag2880.xml"/><Relationship Id="rId28" Type="http://schemas.openxmlformats.org/officeDocument/2006/relationships/tags" Target="../tags/tag2885.xml"/><Relationship Id="rId36" Type="http://schemas.openxmlformats.org/officeDocument/2006/relationships/slide" Target="slide256.xml"/><Relationship Id="rId10" Type="http://schemas.openxmlformats.org/officeDocument/2006/relationships/tags" Target="../tags/tag2867.xml"/><Relationship Id="rId19" Type="http://schemas.openxmlformats.org/officeDocument/2006/relationships/tags" Target="../tags/tag2876.xml"/><Relationship Id="rId31" Type="http://schemas.openxmlformats.org/officeDocument/2006/relationships/slideLayout" Target="../slideLayouts/slideLayout6.xml"/><Relationship Id="rId4" Type="http://schemas.openxmlformats.org/officeDocument/2006/relationships/tags" Target="../tags/tag2861.xml"/><Relationship Id="rId9" Type="http://schemas.openxmlformats.org/officeDocument/2006/relationships/tags" Target="../tags/tag2866.xml"/><Relationship Id="rId14" Type="http://schemas.openxmlformats.org/officeDocument/2006/relationships/tags" Target="../tags/tag2871.xml"/><Relationship Id="rId22" Type="http://schemas.openxmlformats.org/officeDocument/2006/relationships/tags" Target="../tags/tag2879.xml"/><Relationship Id="rId27" Type="http://schemas.openxmlformats.org/officeDocument/2006/relationships/tags" Target="../tags/tag2884.xml"/><Relationship Id="rId30" Type="http://schemas.openxmlformats.org/officeDocument/2006/relationships/tags" Target="../tags/tag2887.xml"/><Relationship Id="rId35" Type="http://schemas.openxmlformats.org/officeDocument/2006/relationships/slide" Target="slide258.xml"/><Relationship Id="rId8" Type="http://schemas.openxmlformats.org/officeDocument/2006/relationships/tags" Target="../tags/tag2865.xml"/><Relationship Id="rId3" Type="http://schemas.openxmlformats.org/officeDocument/2006/relationships/tags" Target="../tags/tag2860.xml"/></Relationships>
</file>

<file path=ppt/slides/_rels/slide259.xml.rels><?xml version="1.0" encoding="UTF-8" standalone="yes"?>
<Relationships xmlns="http://schemas.openxmlformats.org/package/2006/relationships"><Relationship Id="rId8" Type="http://schemas.openxmlformats.org/officeDocument/2006/relationships/oleObject" Target="../embeddings/oleObject193.bin"/><Relationship Id="rId13" Type="http://schemas.openxmlformats.org/officeDocument/2006/relationships/image" Target="../media/image322.png"/><Relationship Id="rId3" Type="http://schemas.openxmlformats.org/officeDocument/2006/relationships/tags" Target="../tags/tag2890.xml"/><Relationship Id="rId7" Type="http://schemas.openxmlformats.org/officeDocument/2006/relationships/slideLayout" Target="../slideLayouts/slideLayout2.xml"/><Relationship Id="rId12" Type="http://schemas.openxmlformats.org/officeDocument/2006/relationships/image" Target="../media/image321.png"/><Relationship Id="rId2" Type="http://schemas.openxmlformats.org/officeDocument/2006/relationships/tags" Target="../tags/tag2889.xml"/><Relationship Id="rId1" Type="http://schemas.openxmlformats.org/officeDocument/2006/relationships/tags" Target="../tags/tag2888.xml"/><Relationship Id="rId6" Type="http://schemas.openxmlformats.org/officeDocument/2006/relationships/tags" Target="../tags/tag2893.xml"/><Relationship Id="rId11" Type="http://schemas.openxmlformats.org/officeDocument/2006/relationships/hyperlink" Target="https://arxiv.org/pdf/1909.08399" TargetMode="External"/><Relationship Id="rId5" Type="http://schemas.openxmlformats.org/officeDocument/2006/relationships/tags" Target="../tags/tag2892.xml"/><Relationship Id="rId10" Type="http://schemas.openxmlformats.org/officeDocument/2006/relationships/hyperlink" Target="https://arxiv.org/pdf/2107.01908" TargetMode="External"/><Relationship Id="rId4" Type="http://schemas.openxmlformats.org/officeDocument/2006/relationships/tags" Target="../tags/tag2891.xml"/><Relationship Id="rId9"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oleObject" Target="../embeddings/oleObject24.bin"/><Relationship Id="rId3" Type="http://schemas.openxmlformats.org/officeDocument/2006/relationships/tags" Target="../tags/tag323.xml"/><Relationship Id="rId21" Type="http://schemas.openxmlformats.org/officeDocument/2006/relationships/slide" Target="slide34.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slideLayout" Target="../slideLayouts/slideLayout6.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slide" Target="slide43.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slide" Target="slide26.xml"/><Relationship Id="rId10" Type="http://schemas.openxmlformats.org/officeDocument/2006/relationships/tags" Target="../tags/tag330.xml"/><Relationship Id="rId19" Type="http://schemas.openxmlformats.org/officeDocument/2006/relationships/image" Target="../media/image18.emf"/><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slide" Target="slide28.xml"/></Relationships>
</file>

<file path=ppt/slides/_rels/slide260.xml.rels><?xml version="1.0" encoding="UTF-8" standalone="yes"?>
<Relationships xmlns="http://schemas.openxmlformats.org/package/2006/relationships"><Relationship Id="rId13" Type="http://schemas.openxmlformats.org/officeDocument/2006/relationships/tags" Target="../tags/tag2906.xml"/><Relationship Id="rId18" Type="http://schemas.openxmlformats.org/officeDocument/2006/relationships/tags" Target="../tags/tag2911.xml"/><Relationship Id="rId26" Type="http://schemas.openxmlformats.org/officeDocument/2006/relationships/tags" Target="../tags/tag2919.xml"/><Relationship Id="rId39" Type="http://schemas.openxmlformats.org/officeDocument/2006/relationships/slide" Target="slide221.xml"/><Relationship Id="rId21" Type="http://schemas.openxmlformats.org/officeDocument/2006/relationships/tags" Target="../tags/tag2914.xml"/><Relationship Id="rId34" Type="http://schemas.openxmlformats.org/officeDocument/2006/relationships/slide" Target="slide260.xml"/><Relationship Id="rId7" Type="http://schemas.openxmlformats.org/officeDocument/2006/relationships/tags" Target="../tags/tag2900.xml"/><Relationship Id="rId12" Type="http://schemas.openxmlformats.org/officeDocument/2006/relationships/tags" Target="../tags/tag2905.xml"/><Relationship Id="rId17" Type="http://schemas.openxmlformats.org/officeDocument/2006/relationships/tags" Target="../tags/tag2910.xml"/><Relationship Id="rId25" Type="http://schemas.openxmlformats.org/officeDocument/2006/relationships/tags" Target="../tags/tag2918.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895.xml"/><Relationship Id="rId16" Type="http://schemas.openxmlformats.org/officeDocument/2006/relationships/tags" Target="../tags/tag2909.xml"/><Relationship Id="rId20" Type="http://schemas.openxmlformats.org/officeDocument/2006/relationships/tags" Target="../tags/tag2913.xml"/><Relationship Id="rId29" Type="http://schemas.openxmlformats.org/officeDocument/2006/relationships/tags" Target="../tags/tag2922.xml"/><Relationship Id="rId1" Type="http://schemas.openxmlformats.org/officeDocument/2006/relationships/tags" Target="../tags/tag2894.xml"/><Relationship Id="rId6" Type="http://schemas.openxmlformats.org/officeDocument/2006/relationships/tags" Target="../tags/tag2899.xml"/><Relationship Id="rId11" Type="http://schemas.openxmlformats.org/officeDocument/2006/relationships/tags" Target="../tags/tag2904.xml"/><Relationship Id="rId24" Type="http://schemas.openxmlformats.org/officeDocument/2006/relationships/tags" Target="../tags/tag2917.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898.xml"/><Relationship Id="rId15" Type="http://schemas.openxmlformats.org/officeDocument/2006/relationships/tags" Target="../tags/tag2908.xml"/><Relationship Id="rId23" Type="http://schemas.openxmlformats.org/officeDocument/2006/relationships/tags" Target="../tags/tag2916.xml"/><Relationship Id="rId28" Type="http://schemas.openxmlformats.org/officeDocument/2006/relationships/tags" Target="../tags/tag2921.xml"/><Relationship Id="rId36" Type="http://schemas.openxmlformats.org/officeDocument/2006/relationships/slide" Target="slide256.xml"/><Relationship Id="rId10" Type="http://schemas.openxmlformats.org/officeDocument/2006/relationships/tags" Target="../tags/tag2903.xml"/><Relationship Id="rId19" Type="http://schemas.openxmlformats.org/officeDocument/2006/relationships/tags" Target="../tags/tag2912.xml"/><Relationship Id="rId31" Type="http://schemas.openxmlformats.org/officeDocument/2006/relationships/slideLayout" Target="../slideLayouts/slideLayout6.xml"/><Relationship Id="rId4" Type="http://schemas.openxmlformats.org/officeDocument/2006/relationships/tags" Target="../tags/tag2897.xml"/><Relationship Id="rId9" Type="http://schemas.openxmlformats.org/officeDocument/2006/relationships/tags" Target="../tags/tag2902.xml"/><Relationship Id="rId14" Type="http://schemas.openxmlformats.org/officeDocument/2006/relationships/tags" Target="../tags/tag2907.xml"/><Relationship Id="rId22" Type="http://schemas.openxmlformats.org/officeDocument/2006/relationships/tags" Target="../tags/tag2915.xml"/><Relationship Id="rId27" Type="http://schemas.openxmlformats.org/officeDocument/2006/relationships/tags" Target="../tags/tag2920.xml"/><Relationship Id="rId30" Type="http://schemas.openxmlformats.org/officeDocument/2006/relationships/tags" Target="../tags/tag2923.xml"/><Relationship Id="rId35" Type="http://schemas.openxmlformats.org/officeDocument/2006/relationships/slide" Target="slide258.xml"/><Relationship Id="rId8" Type="http://schemas.openxmlformats.org/officeDocument/2006/relationships/tags" Target="../tags/tag2901.xml"/><Relationship Id="rId3" Type="http://schemas.openxmlformats.org/officeDocument/2006/relationships/tags" Target="../tags/tag2896.xml"/></Relationships>
</file>

<file path=ppt/slides/_rels/slide261.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324.jpeg"/><Relationship Id="rId3" Type="http://schemas.openxmlformats.org/officeDocument/2006/relationships/tags" Target="../tags/tag2926.xml"/><Relationship Id="rId7" Type="http://schemas.openxmlformats.org/officeDocument/2006/relationships/slideLayout" Target="../slideLayouts/slideLayout2.xml"/><Relationship Id="rId12" Type="http://schemas.openxmlformats.org/officeDocument/2006/relationships/image" Target="../media/image323.jpeg"/><Relationship Id="rId2" Type="http://schemas.openxmlformats.org/officeDocument/2006/relationships/tags" Target="../tags/tag2925.xml"/><Relationship Id="rId1" Type="http://schemas.openxmlformats.org/officeDocument/2006/relationships/tags" Target="../tags/tag2924.xml"/><Relationship Id="rId6" Type="http://schemas.openxmlformats.org/officeDocument/2006/relationships/tags" Target="../tags/tag2929.xml"/><Relationship Id="rId11" Type="http://schemas.openxmlformats.org/officeDocument/2006/relationships/hyperlink" Target="https://arxiv.org/pdf/2401.02117" TargetMode="External"/><Relationship Id="rId5" Type="http://schemas.openxmlformats.org/officeDocument/2006/relationships/tags" Target="../tags/tag2928.xml"/><Relationship Id="rId10" Type="http://schemas.openxmlformats.org/officeDocument/2006/relationships/hyperlink" Target="https://arxiv.org/pdf/2304.13705" TargetMode="External"/><Relationship Id="rId4" Type="http://schemas.openxmlformats.org/officeDocument/2006/relationships/tags" Target="../tags/tag2927.xml"/><Relationship Id="rId9" Type="http://schemas.openxmlformats.org/officeDocument/2006/relationships/image" Target="../media/image1.emf"/></Relationships>
</file>

<file path=ppt/slides/_rels/slide262.xml.rels><?xml version="1.0" encoding="UTF-8" standalone="yes"?>
<Relationships xmlns="http://schemas.openxmlformats.org/package/2006/relationships"><Relationship Id="rId13" Type="http://schemas.openxmlformats.org/officeDocument/2006/relationships/tags" Target="../tags/tag2942.xml"/><Relationship Id="rId18" Type="http://schemas.openxmlformats.org/officeDocument/2006/relationships/tags" Target="../tags/tag2947.xml"/><Relationship Id="rId26" Type="http://schemas.openxmlformats.org/officeDocument/2006/relationships/tags" Target="../tags/tag2955.xml"/><Relationship Id="rId39" Type="http://schemas.openxmlformats.org/officeDocument/2006/relationships/slide" Target="slide221.xml"/><Relationship Id="rId21" Type="http://schemas.openxmlformats.org/officeDocument/2006/relationships/tags" Target="../tags/tag2950.xml"/><Relationship Id="rId34" Type="http://schemas.openxmlformats.org/officeDocument/2006/relationships/slide" Target="slide260.xml"/><Relationship Id="rId7" Type="http://schemas.openxmlformats.org/officeDocument/2006/relationships/tags" Target="../tags/tag2936.xml"/><Relationship Id="rId12" Type="http://schemas.openxmlformats.org/officeDocument/2006/relationships/tags" Target="../tags/tag2941.xml"/><Relationship Id="rId17" Type="http://schemas.openxmlformats.org/officeDocument/2006/relationships/tags" Target="../tags/tag2946.xml"/><Relationship Id="rId25" Type="http://schemas.openxmlformats.org/officeDocument/2006/relationships/tags" Target="../tags/tag2954.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931.xml"/><Relationship Id="rId16" Type="http://schemas.openxmlformats.org/officeDocument/2006/relationships/tags" Target="../tags/tag2945.xml"/><Relationship Id="rId20" Type="http://schemas.openxmlformats.org/officeDocument/2006/relationships/tags" Target="../tags/tag2949.xml"/><Relationship Id="rId29" Type="http://schemas.openxmlformats.org/officeDocument/2006/relationships/tags" Target="../tags/tag2958.xml"/><Relationship Id="rId1" Type="http://schemas.openxmlformats.org/officeDocument/2006/relationships/tags" Target="../tags/tag2930.xml"/><Relationship Id="rId6" Type="http://schemas.openxmlformats.org/officeDocument/2006/relationships/tags" Target="../tags/tag2935.xml"/><Relationship Id="rId11" Type="http://schemas.openxmlformats.org/officeDocument/2006/relationships/tags" Target="../tags/tag2940.xml"/><Relationship Id="rId24" Type="http://schemas.openxmlformats.org/officeDocument/2006/relationships/tags" Target="../tags/tag2953.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934.xml"/><Relationship Id="rId15" Type="http://schemas.openxmlformats.org/officeDocument/2006/relationships/tags" Target="../tags/tag2944.xml"/><Relationship Id="rId23" Type="http://schemas.openxmlformats.org/officeDocument/2006/relationships/tags" Target="../tags/tag2952.xml"/><Relationship Id="rId28" Type="http://schemas.openxmlformats.org/officeDocument/2006/relationships/tags" Target="../tags/tag2957.xml"/><Relationship Id="rId36" Type="http://schemas.openxmlformats.org/officeDocument/2006/relationships/slide" Target="slide256.xml"/><Relationship Id="rId10" Type="http://schemas.openxmlformats.org/officeDocument/2006/relationships/tags" Target="../tags/tag2939.xml"/><Relationship Id="rId19" Type="http://schemas.openxmlformats.org/officeDocument/2006/relationships/tags" Target="../tags/tag2948.xml"/><Relationship Id="rId31" Type="http://schemas.openxmlformats.org/officeDocument/2006/relationships/slideLayout" Target="../slideLayouts/slideLayout6.xml"/><Relationship Id="rId4" Type="http://schemas.openxmlformats.org/officeDocument/2006/relationships/tags" Target="../tags/tag2933.xml"/><Relationship Id="rId9" Type="http://schemas.openxmlformats.org/officeDocument/2006/relationships/tags" Target="../tags/tag2938.xml"/><Relationship Id="rId14" Type="http://schemas.openxmlformats.org/officeDocument/2006/relationships/tags" Target="../tags/tag2943.xml"/><Relationship Id="rId22" Type="http://schemas.openxmlformats.org/officeDocument/2006/relationships/tags" Target="../tags/tag2951.xml"/><Relationship Id="rId27" Type="http://schemas.openxmlformats.org/officeDocument/2006/relationships/tags" Target="../tags/tag2956.xml"/><Relationship Id="rId30" Type="http://schemas.openxmlformats.org/officeDocument/2006/relationships/tags" Target="../tags/tag2959.xml"/><Relationship Id="rId35" Type="http://schemas.openxmlformats.org/officeDocument/2006/relationships/slide" Target="slide258.xml"/><Relationship Id="rId8" Type="http://schemas.openxmlformats.org/officeDocument/2006/relationships/tags" Target="../tags/tag2937.xml"/><Relationship Id="rId3" Type="http://schemas.openxmlformats.org/officeDocument/2006/relationships/tags" Target="../tags/tag2932.xml"/></Relationships>
</file>

<file path=ppt/slides/_rels/slide263.xml.rels><?xml version="1.0" encoding="UTF-8" standalone="yes"?>
<Relationships xmlns="http://schemas.openxmlformats.org/package/2006/relationships"><Relationship Id="rId3" Type="http://schemas.openxmlformats.org/officeDocument/2006/relationships/tags" Target="../tags/tag2962.xml"/><Relationship Id="rId7" Type="http://schemas.openxmlformats.org/officeDocument/2006/relationships/image" Target="../media/image325.png"/><Relationship Id="rId2" Type="http://schemas.openxmlformats.org/officeDocument/2006/relationships/tags" Target="../tags/tag2961.xml"/><Relationship Id="rId1" Type="http://schemas.openxmlformats.org/officeDocument/2006/relationships/tags" Target="../tags/tag2960.xml"/><Relationship Id="rId6" Type="http://schemas.openxmlformats.org/officeDocument/2006/relationships/image" Target="../media/image1.emf"/><Relationship Id="rId5" Type="http://schemas.openxmlformats.org/officeDocument/2006/relationships/oleObject" Target="../embeddings/oleObject195.bin"/><Relationship Id="rId4"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965.xml"/><Relationship Id="rId7" Type="http://schemas.openxmlformats.org/officeDocument/2006/relationships/oleObject" Target="../embeddings/oleObject196.bin"/><Relationship Id="rId2" Type="http://schemas.openxmlformats.org/officeDocument/2006/relationships/tags" Target="../tags/tag2964.xml"/><Relationship Id="rId1" Type="http://schemas.openxmlformats.org/officeDocument/2006/relationships/tags" Target="../tags/tag2963.xml"/><Relationship Id="rId6" Type="http://schemas.openxmlformats.org/officeDocument/2006/relationships/notesSlide" Target="../notesSlides/notesSlide1.xml"/><Relationship Id="rId11" Type="http://schemas.openxmlformats.org/officeDocument/2006/relationships/image" Target="../media/image327.png"/><Relationship Id="rId5" Type="http://schemas.openxmlformats.org/officeDocument/2006/relationships/slideLayout" Target="../slideLayouts/slideLayout2.xml"/><Relationship Id="rId10" Type="http://schemas.openxmlformats.org/officeDocument/2006/relationships/image" Target="../media/image326.png"/><Relationship Id="rId4" Type="http://schemas.openxmlformats.org/officeDocument/2006/relationships/tags" Target="../tags/tag2966.xml"/><Relationship Id="rId9" Type="http://schemas.openxmlformats.org/officeDocument/2006/relationships/hyperlink" Target="https://arxiv.org/pdf/2403.16967" TargetMode="External"/></Relationships>
</file>

<file path=ppt/slides/_rels/slide265.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329.png"/><Relationship Id="rId3" Type="http://schemas.openxmlformats.org/officeDocument/2006/relationships/tags" Target="../tags/tag2969.xml"/><Relationship Id="rId7" Type="http://schemas.openxmlformats.org/officeDocument/2006/relationships/slideLayout" Target="../slideLayouts/slideLayout2.xml"/><Relationship Id="rId12" Type="http://schemas.openxmlformats.org/officeDocument/2006/relationships/image" Target="../media/image328.jpg"/><Relationship Id="rId2" Type="http://schemas.openxmlformats.org/officeDocument/2006/relationships/tags" Target="../tags/tag2968.xml"/><Relationship Id="rId1" Type="http://schemas.openxmlformats.org/officeDocument/2006/relationships/tags" Target="../tags/tag2967.xml"/><Relationship Id="rId6" Type="http://schemas.openxmlformats.org/officeDocument/2006/relationships/tags" Target="../tags/tag2972.xml"/><Relationship Id="rId11" Type="http://schemas.openxmlformats.org/officeDocument/2006/relationships/hyperlink" Target="https://bpb-us-w2.wpmucdn.com/sites.udel.edu/dist/2/1060/files/2022/10/J07-A-Compliant-Hybrid-Zero-Dynamics-Controller.pdf" TargetMode="External"/><Relationship Id="rId5" Type="http://schemas.openxmlformats.org/officeDocument/2006/relationships/tags" Target="../tags/tag2971.xml"/><Relationship Id="rId10" Type="http://schemas.openxmlformats.org/officeDocument/2006/relationships/hyperlink" Target="https://journals.sagepub.com/doi/abs/10.1177/027836498400300206" TargetMode="External"/><Relationship Id="rId4" Type="http://schemas.openxmlformats.org/officeDocument/2006/relationships/tags" Target="../tags/tag2970.xml"/><Relationship Id="rId9" Type="http://schemas.openxmlformats.org/officeDocument/2006/relationships/image" Target="../media/image1.emf"/></Relationships>
</file>

<file path=ppt/slides/_rels/slide266.xml.rels><?xml version="1.0" encoding="UTF-8" standalone="yes"?>
<Relationships xmlns="http://schemas.openxmlformats.org/package/2006/relationships"><Relationship Id="rId8" Type="http://schemas.openxmlformats.org/officeDocument/2006/relationships/tags" Target="../tags/tag2980.xml"/><Relationship Id="rId13" Type="http://schemas.openxmlformats.org/officeDocument/2006/relationships/hyperlink" Target="https://ieeexplore.ieee.org/stamp/stamp.jsp?tp=&amp;arnumber=7758092" TargetMode="External"/><Relationship Id="rId18" Type="http://schemas.openxmlformats.org/officeDocument/2006/relationships/image" Target="../media/image332.png"/><Relationship Id="rId3" Type="http://schemas.openxmlformats.org/officeDocument/2006/relationships/tags" Target="../tags/tag2975.xml"/><Relationship Id="rId21" Type="http://schemas.openxmlformats.org/officeDocument/2006/relationships/image" Target="../media/image335.png"/><Relationship Id="rId7" Type="http://schemas.openxmlformats.org/officeDocument/2006/relationships/tags" Target="../tags/tag2979.xml"/><Relationship Id="rId12" Type="http://schemas.openxmlformats.org/officeDocument/2006/relationships/hyperlink" Target="https://ieeexplore.ieee.org/stamp/stamp.jsp?tp=&amp;arnumber=8593885" TargetMode="External"/><Relationship Id="rId17" Type="http://schemas.openxmlformats.org/officeDocument/2006/relationships/image" Target="../media/image331.png"/><Relationship Id="rId2" Type="http://schemas.openxmlformats.org/officeDocument/2006/relationships/tags" Target="../tags/tag2974.xml"/><Relationship Id="rId16" Type="http://schemas.openxmlformats.org/officeDocument/2006/relationships/image" Target="../media/image330.png"/><Relationship Id="rId20" Type="http://schemas.openxmlformats.org/officeDocument/2006/relationships/image" Target="../media/image334.jpeg"/><Relationship Id="rId1" Type="http://schemas.openxmlformats.org/officeDocument/2006/relationships/tags" Target="../tags/tag2973.xml"/><Relationship Id="rId6" Type="http://schemas.openxmlformats.org/officeDocument/2006/relationships/tags" Target="../tags/tag2978.xml"/><Relationship Id="rId11" Type="http://schemas.openxmlformats.org/officeDocument/2006/relationships/image" Target="../media/image1.emf"/><Relationship Id="rId5" Type="http://schemas.openxmlformats.org/officeDocument/2006/relationships/tags" Target="../tags/tag2977.xml"/><Relationship Id="rId15" Type="http://schemas.openxmlformats.org/officeDocument/2006/relationships/hyperlink" Target="https://ieeexplore.ieee.org/stamp/stamp.jsp?tp=&amp;arnumber=7041347" TargetMode="External"/><Relationship Id="rId10" Type="http://schemas.openxmlformats.org/officeDocument/2006/relationships/oleObject" Target="../embeddings/oleObject198.bin"/><Relationship Id="rId19" Type="http://schemas.openxmlformats.org/officeDocument/2006/relationships/image" Target="../media/image333.png"/><Relationship Id="rId4" Type="http://schemas.openxmlformats.org/officeDocument/2006/relationships/tags" Target="../tags/tag2976.xml"/><Relationship Id="rId9" Type="http://schemas.openxmlformats.org/officeDocument/2006/relationships/slideLayout" Target="../slideLayouts/slideLayout2.xml"/><Relationship Id="rId14" Type="http://schemas.openxmlformats.org/officeDocument/2006/relationships/hyperlink" Target="https://arxiv.org/pdf/2404.03590" TargetMode="External"/></Relationships>
</file>

<file path=ppt/slides/_rels/slide267.xml.rels><?xml version="1.0" encoding="UTF-8" standalone="yes"?>
<Relationships xmlns="http://schemas.openxmlformats.org/package/2006/relationships"><Relationship Id="rId8" Type="http://schemas.openxmlformats.org/officeDocument/2006/relationships/tags" Target="../tags/tag2988.xml"/><Relationship Id="rId13" Type="http://schemas.openxmlformats.org/officeDocument/2006/relationships/slideLayout" Target="../slideLayouts/slideLayout2.xml"/><Relationship Id="rId18" Type="http://schemas.openxmlformats.org/officeDocument/2006/relationships/hyperlink" Target="https://ieeexplore.ieee.org/stamp/stamp.jsp?tp=&amp;arnumber=7414416" TargetMode="External"/><Relationship Id="rId26" Type="http://schemas.openxmlformats.org/officeDocument/2006/relationships/image" Target="../media/image341.png"/><Relationship Id="rId3" Type="http://schemas.openxmlformats.org/officeDocument/2006/relationships/tags" Target="../tags/tag2983.xml"/><Relationship Id="rId21" Type="http://schemas.openxmlformats.org/officeDocument/2006/relationships/image" Target="../media/image336.png"/><Relationship Id="rId7" Type="http://schemas.openxmlformats.org/officeDocument/2006/relationships/tags" Target="../tags/tag2987.xml"/><Relationship Id="rId12" Type="http://schemas.openxmlformats.org/officeDocument/2006/relationships/tags" Target="../tags/tag2992.xml"/><Relationship Id="rId17" Type="http://schemas.openxmlformats.org/officeDocument/2006/relationships/hyperlink" Target="https://arxiv.org/pdf/2204.01147" TargetMode="External"/><Relationship Id="rId25" Type="http://schemas.openxmlformats.org/officeDocument/2006/relationships/image" Target="../media/image340.png"/><Relationship Id="rId2" Type="http://schemas.openxmlformats.org/officeDocument/2006/relationships/tags" Target="../tags/tag2982.xml"/><Relationship Id="rId16" Type="http://schemas.openxmlformats.org/officeDocument/2006/relationships/hyperlink" Target="https://ieeexplore.ieee.org/stamp/stamp.jsp?tp=&amp;arnumber=8794449" TargetMode="External"/><Relationship Id="rId20" Type="http://schemas.openxmlformats.org/officeDocument/2006/relationships/hyperlink" Target="https://arxiv.org/pdf/1707.09062" TargetMode="External"/><Relationship Id="rId1" Type="http://schemas.openxmlformats.org/officeDocument/2006/relationships/tags" Target="../tags/tag2981.xml"/><Relationship Id="rId6" Type="http://schemas.openxmlformats.org/officeDocument/2006/relationships/tags" Target="../tags/tag2986.xml"/><Relationship Id="rId11" Type="http://schemas.openxmlformats.org/officeDocument/2006/relationships/tags" Target="../tags/tag2991.xml"/><Relationship Id="rId24" Type="http://schemas.openxmlformats.org/officeDocument/2006/relationships/image" Target="../media/image339.png"/><Relationship Id="rId5" Type="http://schemas.openxmlformats.org/officeDocument/2006/relationships/tags" Target="../tags/tag2985.xml"/><Relationship Id="rId15" Type="http://schemas.openxmlformats.org/officeDocument/2006/relationships/image" Target="../media/image1.emf"/><Relationship Id="rId23" Type="http://schemas.openxmlformats.org/officeDocument/2006/relationships/image" Target="../media/image338.png"/><Relationship Id="rId10" Type="http://schemas.openxmlformats.org/officeDocument/2006/relationships/tags" Target="../tags/tag2990.xml"/><Relationship Id="rId19" Type="http://schemas.openxmlformats.org/officeDocument/2006/relationships/hyperlink" Target="https://www.roboticsproceedings.org/rss13/p72.pdf" TargetMode="External"/><Relationship Id="rId4" Type="http://schemas.openxmlformats.org/officeDocument/2006/relationships/tags" Target="../tags/tag2984.xml"/><Relationship Id="rId9" Type="http://schemas.openxmlformats.org/officeDocument/2006/relationships/tags" Target="../tags/tag2989.xml"/><Relationship Id="rId14" Type="http://schemas.openxmlformats.org/officeDocument/2006/relationships/oleObject" Target="../embeddings/oleObject199.bin"/><Relationship Id="rId22" Type="http://schemas.openxmlformats.org/officeDocument/2006/relationships/image" Target="../media/image337.png"/></Relationships>
</file>

<file path=ppt/slides/_rels/slide26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42.png"/><Relationship Id="rId3" Type="http://schemas.openxmlformats.org/officeDocument/2006/relationships/tags" Target="../tags/tag2995.xml"/><Relationship Id="rId7" Type="http://schemas.openxmlformats.org/officeDocument/2006/relationships/tags" Target="../tags/tag2999.xml"/><Relationship Id="rId12" Type="http://schemas.openxmlformats.org/officeDocument/2006/relationships/hyperlink" Target="https://arxiv.org/pdf/2104.09025" TargetMode="External"/><Relationship Id="rId2" Type="http://schemas.openxmlformats.org/officeDocument/2006/relationships/tags" Target="../tags/tag2994.xml"/><Relationship Id="rId1" Type="http://schemas.openxmlformats.org/officeDocument/2006/relationships/tags" Target="../tags/tag2993.xml"/><Relationship Id="rId6" Type="http://schemas.openxmlformats.org/officeDocument/2006/relationships/tags" Target="../tags/tag2998.xml"/><Relationship Id="rId11" Type="http://schemas.openxmlformats.org/officeDocument/2006/relationships/hyperlink" Target="https://arxiv.org/pdf/2402.16796" TargetMode="External"/><Relationship Id="rId5" Type="http://schemas.openxmlformats.org/officeDocument/2006/relationships/tags" Target="../tags/tag2997.xml"/><Relationship Id="rId10" Type="http://schemas.openxmlformats.org/officeDocument/2006/relationships/image" Target="../media/image1.emf"/><Relationship Id="rId4" Type="http://schemas.openxmlformats.org/officeDocument/2006/relationships/tags" Target="../tags/tag2996.xml"/><Relationship Id="rId9" Type="http://schemas.openxmlformats.org/officeDocument/2006/relationships/oleObject" Target="../embeddings/oleObject200.bin"/><Relationship Id="rId14" Type="http://schemas.openxmlformats.org/officeDocument/2006/relationships/image" Target="../media/image343.png"/></Relationships>
</file>

<file path=ppt/slides/_rels/slide269.xml.rels><?xml version="1.0" encoding="UTF-8" standalone="yes"?>
<Relationships xmlns="http://schemas.openxmlformats.org/package/2006/relationships"><Relationship Id="rId8" Type="http://schemas.openxmlformats.org/officeDocument/2006/relationships/tags" Target="../tags/tag3007.xml"/><Relationship Id="rId13" Type="http://schemas.openxmlformats.org/officeDocument/2006/relationships/tags" Target="../tags/tag3012.xml"/><Relationship Id="rId18" Type="http://schemas.openxmlformats.org/officeDocument/2006/relationships/tags" Target="../tags/tag3017.xml"/><Relationship Id="rId26" Type="http://schemas.openxmlformats.org/officeDocument/2006/relationships/oleObject" Target="../embeddings/oleObject201.bin"/><Relationship Id="rId3" Type="http://schemas.openxmlformats.org/officeDocument/2006/relationships/tags" Target="../tags/tag3002.xml"/><Relationship Id="rId21" Type="http://schemas.openxmlformats.org/officeDocument/2006/relationships/slide" Target="slide269.xml"/><Relationship Id="rId7" Type="http://schemas.openxmlformats.org/officeDocument/2006/relationships/tags" Target="../tags/tag3006.xml"/><Relationship Id="rId12" Type="http://schemas.openxmlformats.org/officeDocument/2006/relationships/tags" Target="../tags/tag3011.xml"/><Relationship Id="rId17" Type="http://schemas.openxmlformats.org/officeDocument/2006/relationships/tags" Target="../tags/tag3016.xml"/><Relationship Id="rId25" Type="http://schemas.openxmlformats.org/officeDocument/2006/relationships/slide" Target="slide219.xml"/><Relationship Id="rId2" Type="http://schemas.openxmlformats.org/officeDocument/2006/relationships/tags" Target="../tags/tag3001.xml"/><Relationship Id="rId16" Type="http://schemas.openxmlformats.org/officeDocument/2006/relationships/tags" Target="../tags/tag3015.xml"/><Relationship Id="rId20" Type="http://schemas.openxmlformats.org/officeDocument/2006/relationships/slideLayout" Target="../slideLayouts/slideLayout6.xml"/><Relationship Id="rId1" Type="http://schemas.openxmlformats.org/officeDocument/2006/relationships/tags" Target="../tags/tag3000.xml"/><Relationship Id="rId6" Type="http://schemas.openxmlformats.org/officeDocument/2006/relationships/tags" Target="../tags/tag3005.xml"/><Relationship Id="rId11" Type="http://schemas.openxmlformats.org/officeDocument/2006/relationships/tags" Target="../tags/tag3010.xml"/><Relationship Id="rId24" Type="http://schemas.openxmlformats.org/officeDocument/2006/relationships/slide" Target="slide221.xml"/><Relationship Id="rId5" Type="http://schemas.openxmlformats.org/officeDocument/2006/relationships/tags" Target="../tags/tag3004.xml"/><Relationship Id="rId15" Type="http://schemas.openxmlformats.org/officeDocument/2006/relationships/tags" Target="../tags/tag3014.xml"/><Relationship Id="rId23" Type="http://schemas.openxmlformats.org/officeDocument/2006/relationships/slide" Target="slide239.xml"/><Relationship Id="rId10" Type="http://schemas.openxmlformats.org/officeDocument/2006/relationships/tags" Target="../tags/tag3009.xml"/><Relationship Id="rId19" Type="http://schemas.openxmlformats.org/officeDocument/2006/relationships/tags" Target="../tags/tag3018.xml"/><Relationship Id="rId4" Type="http://schemas.openxmlformats.org/officeDocument/2006/relationships/tags" Target="../tags/tag3003.xml"/><Relationship Id="rId9" Type="http://schemas.openxmlformats.org/officeDocument/2006/relationships/tags" Target="../tags/tag3008.xml"/><Relationship Id="rId14" Type="http://schemas.openxmlformats.org/officeDocument/2006/relationships/tags" Target="../tags/tag3013.xml"/><Relationship Id="rId22" Type="http://schemas.openxmlformats.org/officeDocument/2006/relationships/slide" Target="slide254.xml"/><Relationship Id="rId27"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19.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20.xml"/><Relationship Id="rId1" Type="http://schemas.openxmlformats.org/officeDocument/2006/relationships/tags" Target="../tags/tag3019.xml"/><Relationship Id="rId6" Type="http://schemas.openxmlformats.org/officeDocument/2006/relationships/image" Target="../media/image344.png"/><Relationship Id="rId5" Type="http://schemas.openxmlformats.org/officeDocument/2006/relationships/image" Target="../media/image1.emf"/><Relationship Id="rId4" Type="http://schemas.openxmlformats.org/officeDocument/2006/relationships/oleObject" Target="../embeddings/oleObject202.bin"/></Relationships>
</file>

<file path=ppt/slides/_rels/slide27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023.xml"/><Relationship Id="rId7" Type="http://schemas.openxmlformats.org/officeDocument/2006/relationships/oleObject" Target="../embeddings/oleObject203.bin"/><Relationship Id="rId2" Type="http://schemas.openxmlformats.org/officeDocument/2006/relationships/tags" Target="../tags/tag3022.xml"/><Relationship Id="rId1" Type="http://schemas.openxmlformats.org/officeDocument/2006/relationships/tags" Target="../tags/tag3021.xml"/><Relationship Id="rId6" Type="http://schemas.openxmlformats.org/officeDocument/2006/relationships/notesSlide" Target="../notesSlides/notesSlide2.xml"/><Relationship Id="rId5" Type="http://schemas.openxmlformats.org/officeDocument/2006/relationships/slideLayout" Target="../slideLayouts/slideLayout2.xml"/><Relationship Id="rId10" Type="http://schemas.openxmlformats.org/officeDocument/2006/relationships/image" Target="../media/image345.png"/><Relationship Id="rId4" Type="http://schemas.openxmlformats.org/officeDocument/2006/relationships/tags" Target="../tags/tag3024.xml"/><Relationship Id="rId9" Type="http://schemas.openxmlformats.org/officeDocument/2006/relationships/hyperlink" Target="https://www.arxiv.org/pdf/2408.10899" TargetMode="External"/></Relationships>
</file>

<file path=ppt/slides/_rels/slide2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26.xml"/><Relationship Id="rId1" Type="http://schemas.openxmlformats.org/officeDocument/2006/relationships/tags" Target="../tags/tag3025.xml"/><Relationship Id="rId5" Type="http://schemas.openxmlformats.org/officeDocument/2006/relationships/image" Target="../media/image1.emf"/><Relationship Id="rId4" Type="http://schemas.openxmlformats.org/officeDocument/2006/relationships/oleObject" Target="../embeddings/oleObject204.bin"/></Relationships>
</file>

<file path=ppt/slides/_rels/slide273.xml.rels><?xml version="1.0" encoding="UTF-8" standalone="yes"?>
<Relationships xmlns="http://schemas.openxmlformats.org/package/2006/relationships"><Relationship Id="rId13" Type="http://schemas.openxmlformats.org/officeDocument/2006/relationships/tags" Target="../tags/tag3039.xml"/><Relationship Id="rId18" Type="http://schemas.openxmlformats.org/officeDocument/2006/relationships/tags" Target="../tags/tag3044.xml"/><Relationship Id="rId26" Type="http://schemas.openxmlformats.org/officeDocument/2006/relationships/tags" Target="../tags/tag3052.xml"/><Relationship Id="rId39" Type="http://schemas.openxmlformats.org/officeDocument/2006/relationships/image" Target="../media/image1.emf"/><Relationship Id="rId21" Type="http://schemas.openxmlformats.org/officeDocument/2006/relationships/tags" Target="../tags/tag3047.xml"/><Relationship Id="rId34" Type="http://schemas.openxmlformats.org/officeDocument/2006/relationships/slide" Target="slide45.xml"/><Relationship Id="rId7" Type="http://schemas.openxmlformats.org/officeDocument/2006/relationships/tags" Target="../tags/tag3033.xml"/><Relationship Id="rId12" Type="http://schemas.openxmlformats.org/officeDocument/2006/relationships/tags" Target="../tags/tag3038.xml"/><Relationship Id="rId17" Type="http://schemas.openxmlformats.org/officeDocument/2006/relationships/tags" Target="../tags/tag3043.xml"/><Relationship Id="rId25" Type="http://schemas.openxmlformats.org/officeDocument/2006/relationships/tags" Target="../tags/tag3051.xml"/><Relationship Id="rId33" Type="http://schemas.openxmlformats.org/officeDocument/2006/relationships/slide" Target="slide125.xml"/><Relationship Id="rId38" Type="http://schemas.openxmlformats.org/officeDocument/2006/relationships/oleObject" Target="../embeddings/oleObject205.bin"/><Relationship Id="rId2" Type="http://schemas.openxmlformats.org/officeDocument/2006/relationships/tags" Target="../tags/tag3028.xml"/><Relationship Id="rId16" Type="http://schemas.openxmlformats.org/officeDocument/2006/relationships/tags" Target="../tags/tag3042.xml"/><Relationship Id="rId20" Type="http://schemas.openxmlformats.org/officeDocument/2006/relationships/tags" Target="../tags/tag3046.xml"/><Relationship Id="rId29" Type="http://schemas.openxmlformats.org/officeDocument/2006/relationships/slideLayout" Target="../slideLayouts/slideLayout6.xml"/><Relationship Id="rId1" Type="http://schemas.openxmlformats.org/officeDocument/2006/relationships/tags" Target="../tags/tag3027.xml"/><Relationship Id="rId6" Type="http://schemas.openxmlformats.org/officeDocument/2006/relationships/tags" Target="../tags/tag3032.xml"/><Relationship Id="rId11" Type="http://schemas.openxmlformats.org/officeDocument/2006/relationships/tags" Target="../tags/tag3037.xml"/><Relationship Id="rId24" Type="http://schemas.openxmlformats.org/officeDocument/2006/relationships/tags" Target="../tags/tag3050.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3031.xml"/><Relationship Id="rId15" Type="http://schemas.openxmlformats.org/officeDocument/2006/relationships/tags" Target="../tags/tag3041.xml"/><Relationship Id="rId23" Type="http://schemas.openxmlformats.org/officeDocument/2006/relationships/tags" Target="../tags/tag3049.xml"/><Relationship Id="rId28" Type="http://schemas.openxmlformats.org/officeDocument/2006/relationships/tags" Target="../tags/tag3054.xml"/><Relationship Id="rId36" Type="http://schemas.openxmlformats.org/officeDocument/2006/relationships/slide" Target="slide8.xml"/><Relationship Id="rId10" Type="http://schemas.openxmlformats.org/officeDocument/2006/relationships/tags" Target="../tags/tag3036.xml"/><Relationship Id="rId19" Type="http://schemas.openxmlformats.org/officeDocument/2006/relationships/tags" Target="../tags/tag3045.xml"/><Relationship Id="rId31" Type="http://schemas.openxmlformats.org/officeDocument/2006/relationships/slide" Target="slide217.xml"/><Relationship Id="rId4" Type="http://schemas.openxmlformats.org/officeDocument/2006/relationships/tags" Target="../tags/tag3030.xml"/><Relationship Id="rId9" Type="http://schemas.openxmlformats.org/officeDocument/2006/relationships/tags" Target="../tags/tag3035.xml"/><Relationship Id="rId14" Type="http://schemas.openxmlformats.org/officeDocument/2006/relationships/tags" Target="../tags/tag3040.xml"/><Relationship Id="rId22" Type="http://schemas.openxmlformats.org/officeDocument/2006/relationships/tags" Target="../tags/tag3048.xml"/><Relationship Id="rId27" Type="http://schemas.openxmlformats.org/officeDocument/2006/relationships/tags" Target="../tags/tag3053.xml"/><Relationship Id="rId30" Type="http://schemas.openxmlformats.org/officeDocument/2006/relationships/slide" Target="slide273.xml"/><Relationship Id="rId35" Type="http://schemas.openxmlformats.org/officeDocument/2006/relationships/slide" Target="slide24.xml"/><Relationship Id="rId8" Type="http://schemas.openxmlformats.org/officeDocument/2006/relationships/tags" Target="../tags/tag3034.xml"/><Relationship Id="rId3" Type="http://schemas.openxmlformats.org/officeDocument/2006/relationships/tags" Target="../tags/tag3029.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3055.xml"/><Relationship Id="rId5" Type="http://schemas.openxmlformats.org/officeDocument/2006/relationships/image" Target="../media/image346.png"/><Relationship Id="rId4" Type="http://schemas.openxmlformats.org/officeDocument/2006/relationships/image" Target="../media/image1.emf"/></Relationships>
</file>

<file path=ppt/slides/_rels/slide275.xml.rels><?xml version="1.0" encoding="UTF-8" standalone="yes"?>
<Relationships xmlns="http://schemas.openxmlformats.org/package/2006/relationships"><Relationship Id="rId13" Type="http://schemas.openxmlformats.org/officeDocument/2006/relationships/tags" Target="../tags/tag3068.xml"/><Relationship Id="rId18" Type="http://schemas.openxmlformats.org/officeDocument/2006/relationships/tags" Target="../tags/tag3073.xml"/><Relationship Id="rId26" Type="http://schemas.openxmlformats.org/officeDocument/2006/relationships/slideLayout" Target="../slideLayouts/slideLayout6.xml"/><Relationship Id="rId3" Type="http://schemas.openxmlformats.org/officeDocument/2006/relationships/tags" Target="../tags/tag3058.xml"/><Relationship Id="rId21" Type="http://schemas.openxmlformats.org/officeDocument/2006/relationships/tags" Target="../tags/tag3076.xml"/><Relationship Id="rId34" Type="http://schemas.openxmlformats.org/officeDocument/2006/relationships/oleObject" Target="../embeddings/oleObject207.bin"/><Relationship Id="rId7" Type="http://schemas.openxmlformats.org/officeDocument/2006/relationships/tags" Target="../tags/tag3062.xml"/><Relationship Id="rId12" Type="http://schemas.openxmlformats.org/officeDocument/2006/relationships/tags" Target="../tags/tag3067.xml"/><Relationship Id="rId17" Type="http://schemas.openxmlformats.org/officeDocument/2006/relationships/tags" Target="../tags/tag3072.xml"/><Relationship Id="rId25" Type="http://schemas.openxmlformats.org/officeDocument/2006/relationships/tags" Target="../tags/tag3080.xml"/><Relationship Id="rId33" Type="http://schemas.openxmlformats.org/officeDocument/2006/relationships/slide" Target="slide275.xml"/><Relationship Id="rId2" Type="http://schemas.openxmlformats.org/officeDocument/2006/relationships/tags" Target="../tags/tag3057.xml"/><Relationship Id="rId16" Type="http://schemas.openxmlformats.org/officeDocument/2006/relationships/tags" Target="../tags/tag3071.xml"/><Relationship Id="rId20" Type="http://schemas.openxmlformats.org/officeDocument/2006/relationships/tags" Target="../tags/tag3075.xml"/><Relationship Id="rId29" Type="http://schemas.openxmlformats.org/officeDocument/2006/relationships/slide" Target="slide283.xml"/><Relationship Id="rId1" Type="http://schemas.openxmlformats.org/officeDocument/2006/relationships/tags" Target="../tags/tag3056.xml"/><Relationship Id="rId6" Type="http://schemas.openxmlformats.org/officeDocument/2006/relationships/tags" Target="../tags/tag3061.xml"/><Relationship Id="rId11" Type="http://schemas.openxmlformats.org/officeDocument/2006/relationships/tags" Target="../tags/tag3066.xml"/><Relationship Id="rId24" Type="http://schemas.openxmlformats.org/officeDocument/2006/relationships/tags" Target="../tags/tag3079.xml"/><Relationship Id="rId32" Type="http://schemas.openxmlformats.org/officeDocument/2006/relationships/slide" Target="slide277.xml"/><Relationship Id="rId5" Type="http://schemas.openxmlformats.org/officeDocument/2006/relationships/tags" Target="../tags/tag3060.xml"/><Relationship Id="rId15" Type="http://schemas.openxmlformats.org/officeDocument/2006/relationships/tags" Target="../tags/tag3070.xml"/><Relationship Id="rId23" Type="http://schemas.openxmlformats.org/officeDocument/2006/relationships/tags" Target="../tags/tag3078.xml"/><Relationship Id="rId28" Type="http://schemas.openxmlformats.org/officeDocument/2006/relationships/slide" Target="slide285.xml"/><Relationship Id="rId10" Type="http://schemas.openxmlformats.org/officeDocument/2006/relationships/tags" Target="../tags/tag3065.xml"/><Relationship Id="rId19" Type="http://schemas.openxmlformats.org/officeDocument/2006/relationships/tags" Target="../tags/tag3074.xml"/><Relationship Id="rId31" Type="http://schemas.openxmlformats.org/officeDocument/2006/relationships/slide" Target="slide279.xml"/><Relationship Id="rId4" Type="http://schemas.openxmlformats.org/officeDocument/2006/relationships/tags" Target="../tags/tag3059.xml"/><Relationship Id="rId9" Type="http://schemas.openxmlformats.org/officeDocument/2006/relationships/tags" Target="../tags/tag3064.xml"/><Relationship Id="rId14" Type="http://schemas.openxmlformats.org/officeDocument/2006/relationships/tags" Target="../tags/tag3069.xml"/><Relationship Id="rId22" Type="http://schemas.openxmlformats.org/officeDocument/2006/relationships/tags" Target="../tags/tag3077.xml"/><Relationship Id="rId27" Type="http://schemas.openxmlformats.org/officeDocument/2006/relationships/slide" Target="slide287.xml"/><Relationship Id="rId30" Type="http://schemas.openxmlformats.org/officeDocument/2006/relationships/slide" Target="slide281.xml"/><Relationship Id="rId35" Type="http://schemas.openxmlformats.org/officeDocument/2006/relationships/image" Target="../media/image1.emf"/><Relationship Id="rId8" Type="http://schemas.openxmlformats.org/officeDocument/2006/relationships/tags" Target="../tags/tag3063.xml"/></Relationships>
</file>

<file path=ppt/slides/_rels/slide27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083.xml"/><Relationship Id="rId7" Type="http://schemas.openxmlformats.org/officeDocument/2006/relationships/oleObject" Target="../embeddings/oleObject208.bin"/><Relationship Id="rId2" Type="http://schemas.openxmlformats.org/officeDocument/2006/relationships/tags" Target="../tags/tag3082.xml"/><Relationship Id="rId1" Type="http://schemas.openxmlformats.org/officeDocument/2006/relationships/tags" Target="../tags/tag3081.xml"/><Relationship Id="rId6" Type="http://schemas.openxmlformats.org/officeDocument/2006/relationships/slideLayout" Target="../slideLayouts/slideLayout2.xml"/><Relationship Id="rId5" Type="http://schemas.openxmlformats.org/officeDocument/2006/relationships/tags" Target="../tags/tag3085.xml"/><Relationship Id="rId10" Type="http://schemas.openxmlformats.org/officeDocument/2006/relationships/image" Target="../media/image347.jpeg"/><Relationship Id="rId4" Type="http://schemas.openxmlformats.org/officeDocument/2006/relationships/tags" Target="../tags/tag3084.xml"/><Relationship Id="rId9" Type="http://schemas.openxmlformats.org/officeDocument/2006/relationships/hyperlink" Target="https://arxiv.org/pdf/2212.06817" TargetMode="External"/></Relationships>
</file>

<file path=ppt/slides/_rels/slide277.xml.rels><?xml version="1.0" encoding="UTF-8" standalone="yes"?>
<Relationships xmlns="http://schemas.openxmlformats.org/package/2006/relationships"><Relationship Id="rId8" Type="http://schemas.openxmlformats.org/officeDocument/2006/relationships/tags" Target="../tags/tag3093.xml"/><Relationship Id="rId13" Type="http://schemas.openxmlformats.org/officeDocument/2006/relationships/tags" Target="../tags/tag3098.xml"/><Relationship Id="rId18" Type="http://schemas.openxmlformats.org/officeDocument/2006/relationships/tags" Target="../tags/tag3103.xml"/><Relationship Id="rId26" Type="http://schemas.openxmlformats.org/officeDocument/2006/relationships/slide" Target="slide287.xml"/><Relationship Id="rId3" Type="http://schemas.openxmlformats.org/officeDocument/2006/relationships/tags" Target="../tags/tag3088.xml"/><Relationship Id="rId21" Type="http://schemas.openxmlformats.org/officeDocument/2006/relationships/tags" Target="../tags/tag3106.xml"/><Relationship Id="rId7" Type="http://schemas.openxmlformats.org/officeDocument/2006/relationships/tags" Target="../tags/tag3092.xml"/><Relationship Id="rId12" Type="http://schemas.openxmlformats.org/officeDocument/2006/relationships/tags" Target="../tags/tag3097.xml"/><Relationship Id="rId17" Type="http://schemas.openxmlformats.org/officeDocument/2006/relationships/tags" Target="../tags/tag3102.xml"/><Relationship Id="rId25" Type="http://schemas.openxmlformats.org/officeDocument/2006/relationships/slideLayout" Target="../slideLayouts/slideLayout6.xml"/><Relationship Id="rId2" Type="http://schemas.openxmlformats.org/officeDocument/2006/relationships/tags" Target="../tags/tag3087.xml"/><Relationship Id="rId16" Type="http://schemas.openxmlformats.org/officeDocument/2006/relationships/tags" Target="../tags/tag3101.xml"/><Relationship Id="rId20" Type="http://schemas.openxmlformats.org/officeDocument/2006/relationships/tags" Target="../tags/tag3105.xml"/><Relationship Id="rId29" Type="http://schemas.openxmlformats.org/officeDocument/2006/relationships/slide" Target="slide281.xml"/><Relationship Id="rId1" Type="http://schemas.openxmlformats.org/officeDocument/2006/relationships/tags" Target="../tags/tag3086.xml"/><Relationship Id="rId6" Type="http://schemas.openxmlformats.org/officeDocument/2006/relationships/tags" Target="../tags/tag3091.xml"/><Relationship Id="rId11" Type="http://schemas.openxmlformats.org/officeDocument/2006/relationships/tags" Target="../tags/tag3096.xml"/><Relationship Id="rId24" Type="http://schemas.openxmlformats.org/officeDocument/2006/relationships/tags" Target="../tags/tag3109.xml"/><Relationship Id="rId32" Type="http://schemas.openxmlformats.org/officeDocument/2006/relationships/slide" Target="slide275.xml"/><Relationship Id="rId5" Type="http://schemas.openxmlformats.org/officeDocument/2006/relationships/tags" Target="../tags/tag3090.xml"/><Relationship Id="rId15" Type="http://schemas.openxmlformats.org/officeDocument/2006/relationships/tags" Target="../tags/tag3100.xml"/><Relationship Id="rId23" Type="http://schemas.openxmlformats.org/officeDocument/2006/relationships/tags" Target="../tags/tag3108.xml"/><Relationship Id="rId28" Type="http://schemas.openxmlformats.org/officeDocument/2006/relationships/slide" Target="slide283.xml"/><Relationship Id="rId10" Type="http://schemas.openxmlformats.org/officeDocument/2006/relationships/tags" Target="../tags/tag3095.xml"/><Relationship Id="rId19" Type="http://schemas.openxmlformats.org/officeDocument/2006/relationships/tags" Target="../tags/tag3104.xml"/><Relationship Id="rId31" Type="http://schemas.openxmlformats.org/officeDocument/2006/relationships/slide" Target="slide277.xml"/><Relationship Id="rId4" Type="http://schemas.openxmlformats.org/officeDocument/2006/relationships/tags" Target="../tags/tag3089.xml"/><Relationship Id="rId9" Type="http://schemas.openxmlformats.org/officeDocument/2006/relationships/tags" Target="../tags/tag3094.xml"/><Relationship Id="rId14" Type="http://schemas.openxmlformats.org/officeDocument/2006/relationships/tags" Target="../tags/tag3099.xml"/><Relationship Id="rId22" Type="http://schemas.openxmlformats.org/officeDocument/2006/relationships/tags" Target="../tags/tag3107.xml"/><Relationship Id="rId27" Type="http://schemas.openxmlformats.org/officeDocument/2006/relationships/slide" Target="slide285.xml"/><Relationship Id="rId30" Type="http://schemas.openxmlformats.org/officeDocument/2006/relationships/slide" Target="slide279.xml"/></Relationships>
</file>

<file path=ppt/slides/_rels/slide27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12.xml"/><Relationship Id="rId7" Type="http://schemas.openxmlformats.org/officeDocument/2006/relationships/oleObject" Target="../embeddings/oleObject209.bin"/><Relationship Id="rId2" Type="http://schemas.openxmlformats.org/officeDocument/2006/relationships/tags" Target="../tags/tag3111.xml"/><Relationship Id="rId1" Type="http://schemas.openxmlformats.org/officeDocument/2006/relationships/tags" Target="../tags/tag3110.xml"/><Relationship Id="rId6" Type="http://schemas.openxmlformats.org/officeDocument/2006/relationships/slideLayout" Target="../slideLayouts/slideLayout2.xml"/><Relationship Id="rId5" Type="http://schemas.openxmlformats.org/officeDocument/2006/relationships/tags" Target="../tags/tag3114.xml"/><Relationship Id="rId10" Type="http://schemas.openxmlformats.org/officeDocument/2006/relationships/image" Target="../media/image348.png"/><Relationship Id="rId4" Type="http://schemas.openxmlformats.org/officeDocument/2006/relationships/tags" Target="../tags/tag3113.xml"/><Relationship Id="rId9" Type="http://schemas.openxmlformats.org/officeDocument/2006/relationships/hyperlink" Target="https://arxiv.org/pdf/2203.12601" TargetMode="External"/></Relationships>
</file>

<file path=ppt/slides/_rels/slide279.xml.rels><?xml version="1.0" encoding="UTF-8" standalone="yes"?>
<Relationships xmlns="http://schemas.openxmlformats.org/package/2006/relationships"><Relationship Id="rId8" Type="http://schemas.openxmlformats.org/officeDocument/2006/relationships/tags" Target="../tags/tag3122.xml"/><Relationship Id="rId13" Type="http://schemas.openxmlformats.org/officeDocument/2006/relationships/tags" Target="../tags/tag3127.xml"/><Relationship Id="rId18" Type="http://schemas.openxmlformats.org/officeDocument/2006/relationships/tags" Target="../tags/tag3132.xml"/><Relationship Id="rId26" Type="http://schemas.openxmlformats.org/officeDocument/2006/relationships/slide" Target="slide287.xml"/><Relationship Id="rId3" Type="http://schemas.openxmlformats.org/officeDocument/2006/relationships/tags" Target="../tags/tag3117.xml"/><Relationship Id="rId21" Type="http://schemas.openxmlformats.org/officeDocument/2006/relationships/tags" Target="../tags/tag3135.xml"/><Relationship Id="rId7" Type="http://schemas.openxmlformats.org/officeDocument/2006/relationships/tags" Target="../tags/tag3121.xml"/><Relationship Id="rId12" Type="http://schemas.openxmlformats.org/officeDocument/2006/relationships/tags" Target="../tags/tag3126.xml"/><Relationship Id="rId17" Type="http://schemas.openxmlformats.org/officeDocument/2006/relationships/tags" Target="../tags/tag3131.xml"/><Relationship Id="rId25" Type="http://schemas.openxmlformats.org/officeDocument/2006/relationships/slideLayout" Target="../slideLayouts/slideLayout6.xml"/><Relationship Id="rId2" Type="http://schemas.openxmlformats.org/officeDocument/2006/relationships/tags" Target="../tags/tag3116.xml"/><Relationship Id="rId16" Type="http://schemas.openxmlformats.org/officeDocument/2006/relationships/tags" Target="../tags/tag3130.xml"/><Relationship Id="rId20" Type="http://schemas.openxmlformats.org/officeDocument/2006/relationships/tags" Target="../tags/tag3134.xml"/><Relationship Id="rId29" Type="http://schemas.openxmlformats.org/officeDocument/2006/relationships/slide" Target="slide281.xml"/><Relationship Id="rId1" Type="http://schemas.openxmlformats.org/officeDocument/2006/relationships/tags" Target="../tags/tag3115.xml"/><Relationship Id="rId6" Type="http://schemas.openxmlformats.org/officeDocument/2006/relationships/tags" Target="../tags/tag3120.xml"/><Relationship Id="rId11" Type="http://schemas.openxmlformats.org/officeDocument/2006/relationships/tags" Target="../tags/tag3125.xml"/><Relationship Id="rId24" Type="http://schemas.openxmlformats.org/officeDocument/2006/relationships/tags" Target="../tags/tag3138.xml"/><Relationship Id="rId32" Type="http://schemas.openxmlformats.org/officeDocument/2006/relationships/slide" Target="slide275.xml"/><Relationship Id="rId5" Type="http://schemas.openxmlformats.org/officeDocument/2006/relationships/tags" Target="../tags/tag3119.xml"/><Relationship Id="rId15" Type="http://schemas.openxmlformats.org/officeDocument/2006/relationships/tags" Target="../tags/tag3129.xml"/><Relationship Id="rId23" Type="http://schemas.openxmlformats.org/officeDocument/2006/relationships/tags" Target="../tags/tag3137.xml"/><Relationship Id="rId28" Type="http://schemas.openxmlformats.org/officeDocument/2006/relationships/slide" Target="slide283.xml"/><Relationship Id="rId10" Type="http://schemas.openxmlformats.org/officeDocument/2006/relationships/tags" Target="../tags/tag3124.xml"/><Relationship Id="rId19" Type="http://schemas.openxmlformats.org/officeDocument/2006/relationships/tags" Target="../tags/tag3133.xml"/><Relationship Id="rId31" Type="http://schemas.openxmlformats.org/officeDocument/2006/relationships/slide" Target="slide277.xml"/><Relationship Id="rId4" Type="http://schemas.openxmlformats.org/officeDocument/2006/relationships/tags" Target="../tags/tag3118.xml"/><Relationship Id="rId9" Type="http://schemas.openxmlformats.org/officeDocument/2006/relationships/tags" Target="../tags/tag3123.xml"/><Relationship Id="rId14" Type="http://schemas.openxmlformats.org/officeDocument/2006/relationships/tags" Target="../tags/tag3128.xml"/><Relationship Id="rId22" Type="http://schemas.openxmlformats.org/officeDocument/2006/relationships/tags" Target="../tags/tag3136.xml"/><Relationship Id="rId27" Type="http://schemas.openxmlformats.org/officeDocument/2006/relationships/slide" Target="slide285.xml"/><Relationship Id="rId30" Type="http://schemas.openxmlformats.org/officeDocument/2006/relationships/slide" Target="slide279.xml"/></Relationships>
</file>

<file path=ppt/slides/_rels/slide28.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tags" Target="../tags/tag352.xml"/><Relationship Id="rId18" Type="http://schemas.openxmlformats.org/officeDocument/2006/relationships/slide" Target="slide34.xml"/><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tags" Target="../tags/tag351.xml"/><Relationship Id="rId17" Type="http://schemas.openxmlformats.org/officeDocument/2006/relationships/slide" Target="slide43.xml"/><Relationship Id="rId2" Type="http://schemas.openxmlformats.org/officeDocument/2006/relationships/tags" Target="../tags/tag34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5" Type="http://schemas.openxmlformats.org/officeDocument/2006/relationships/tags" Target="../tags/tag344.xml"/><Relationship Id="rId15" Type="http://schemas.openxmlformats.org/officeDocument/2006/relationships/tags" Target="../tags/tag354.xml"/><Relationship Id="rId10" Type="http://schemas.openxmlformats.org/officeDocument/2006/relationships/tags" Target="../tags/tag349.xml"/><Relationship Id="rId19" Type="http://schemas.openxmlformats.org/officeDocument/2006/relationships/slide" Target="slide28.xml"/><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s>
</file>

<file path=ppt/slides/_rels/slide28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41.xml"/><Relationship Id="rId7" Type="http://schemas.openxmlformats.org/officeDocument/2006/relationships/oleObject" Target="../embeddings/oleObject210.bin"/><Relationship Id="rId2" Type="http://schemas.openxmlformats.org/officeDocument/2006/relationships/tags" Target="../tags/tag3140.xml"/><Relationship Id="rId1" Type="http://schemas.openxmlformats.org/officeDocument/2006/relationships/tags" Target="../tags/tag3139.xml"/><Relationship Id="rId6" Type="http://schemas.openxmlformats.org/officeDocument/2006/relationships/slideLayout" Target="../slideLayouts/slideLayout2.xml"/><Relationship Id="rId5" Type="http://schemas.openxmlformats.org/officeDocument/2006/relationships/tags" Target="../tags/tag3143.xml"/><Relationship Id="rId10" Type="http://schemas.openxmlformats.org/officeDocument/2006/relationships/image" Target="../media/image349.png"/><Relationship Id="rId4" Type="http://schemas.openxmlformats.org/officeDocument/2006/relationships/tags" Target="../tags/tag3142.xml"/><Relationship Id="rId9" Type="http://schemas.openxmlformats.org/officeDocument/2006/relationships/hyperlink" Target="https://arxiv.org/pdf/2204.01691" TargetMode="External"/></Relationships>
</file>

<file path=ppt/slides/_rels/slide281.xml.rels><?xml version="1.0" encoding="UTF-8" standalone="yes"?>
<Relationships xmlns="http://schemas.openxmlformats.org/package/2006/relationships"><Relationship Id="rId8" Type="http://schemas.openxmlformats.org/officeDocument/2006/relationships/tags" Target="../tags/tag3151.xml"/><Relationship Id="rId13" Type="http://schemas.openxmlformats.org/officeDocument/2006/relationships/tags" Target="../tags/tag3156.xml"/><Relationship Id="rId18" Type="http://schemas.openxmlformats.org/officeDocument/2006/relationships/tags" Target="../tags/tag3161.xml"/><Relationship Id="rId26" Type="http://schemas.openxmlformats.org/officeDocument/2006/relationships/slide" Target="slide287.xml"/><Relationship Id="rId3" Type="http://schemas.openxmlformats.org/officeDocument/2006/relationships/tags" Target="../tags/tag3146.xml"/><Relationship Id="rId21" Type="http://schemas.openxmlformats.org/officeDocument/2006/relationships/tags" Target="../tags/tag3164.xml"/><Relationship Id="rId7" Type="http://schemas.openxmlformats.org/officeDocument/2006/relationships/tags" Target="../tags/tag3150.xml"/><Relationship Id="rId12" Type="http://schemas.openxmlformats.org/officeDocument/2006/relationships/tags" Target="../tags/tag3155.xml"/><Relationship Id="rId17" Type="http://schemas.openxmlformats.org/officeDocument/2006/relationships/tags" Target="../tags/tag3160.xml"/><Relationship Id="rId25" Type="http://schemas.openxmlformats.org/officeDocument/2006/relationships/slideLayout" Target="../slideLayouts/slideLayout6.xml"/><Relationship Id="rId2" Type="http://schemas.openxmlformats.org/officeDocument/2006/relationships/tags" Target="../tags/tag3145.xml"/><Relationship Id="rId16" Type="http://schemas.openxmlformats.org/officeDocument/2006/relationships/tags" Target="../tags/tag3159.xml"/><Relationship Id="rId20" Type="http://schemas.openxmlformats.org/officeDocument/2006/relationships/tags" Target="../tags/tag3163.xml"/><Relationship Id="rId29" Type="http://schemas.openxmlformats.org/officeDocument/2006/relationships/slide" Target="slide281.xml"/><Relationship Id="rId1" Type="http://schemas.openxmlformats.org/officeDocument/2006/relationships/tags" Target="../tags/tag3144.xml"/><Relationship Id="rId6" Type="http://schemas.openxmlformats.org/officeDocument/2006/relationships/tags" Target="../tags/tag3149.xml"/><Relationship Id="rId11" Type="http://schemas.openxmlformats.org/officeDocument/2006/relationships/tags" Target="../tags/tag3154.xml"/><Relationship Id="rId24" Type="http://schemas.openxmlformats.org/officeDocument/2006/relationships/tags" Target="../tags/tag3167.xml"/><Relationship Id="rId32" Type="http://schemas.openxmlformats.org/officeDocument/2006/relationships/slide" Target="slide275.xml"/><Relationship Id="rId5" Type="http://schemas.openxmlformats.org/officeDocument/2006/relationships/tags" Target="../tags/tag3148.xml"/><Relationship Id="rId15" Type="http://schemas.openxmlformats.org/officeDocument/2006/relationships/tags" Target="../tags/tag3158.xml"/><Relationship Id="rId23" Type="http://schemas.openxmlformats.org/officeDocument/2006/relationships/tags" Target="../tags/tag3166.xml"/><Relationship Id="rId28" Type="http://schemas.openxmlformats.org/officeDocument/2006/relationships/slide" Target="slide283.xml"/><Relationship Id="rId10" Type="http://schemas.openxmlformats.org/officeDocument/2006/relationships/tags" Target="../tags/tag3153.xml"/><Relationship Id="rId19" Type="http://schemas.openxmlformats.org/officeDocument/2006/relationships/tags" Target="../tags/tag3162.xml"/><Relationship Id="rId31" Type="http://schemas.openxmlformats.org/officeDocument/2006/relationships/slide" Target="slide277.xml"/><Relationship Id="rId4" Type="http://schemas.openxmlformats.org/officeDocument/2006/relationships/tags" Target="../tags/tag3147.xml"/><Relationship Id="rId9" Type="http://schemas.openxmlformats.org/officeDocument/2006/relationships/tags" Target="../tags/tag3152.xml"/><Relationship Id="rId14" Type="http://schemas.openxmlformats.org/officeDocument/2006/relationships/tags" Target="../tags/tag3157.xml"/><Relationship Id="rId22" Type="http://schemas.openxmlformats.org/officeDocument/2006/relationships/tags" Target="../tags/tag3165.xml"/><Relationship Id="rId27" Type="http://schemas.openxmlformats.org/officeDocument/2006/relationships/slide" Target="slide285.xml"/><Relationship Id="rId30" Type="http://schemas.openxmlformats.org/officeDocument/2006/relationships/slide" Target="slide279.xml"/></Relationships>
</file>

<file path=ppt/slides/_rels/slide2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69.xml"/><Relationship Id="rId1" Type="http://schemas.openxmlformats.org/officeDocument/2006/relationships/tags" Target="../tags/tag3168.xml"/><Relationship Id="rId5" Type="http://schemas.openxmlformats.org/officeDocument/2006/relationships/image" Target="../media/image1.emf"/><Relationship Id="rId4" Type="http://schemas.openxmlformats.org/officeDocument/2006/relationships/oleObject" Target="../embeddings/oleObject211.bin"/></Relationships>
</file>

<file path=ppt/slides/_rels/slide283.xml.rels><?xml version="1.0" encoding="UTF-8" standalone="yes"?>
<Relationships xmlns="http://schemas.openxmlformats.org/package/2006/relationships"><Relationship Id="rId8" Type="http://schemas.openxmlformats.org/officeDocument/2006/relationships/tags" Target="../tags/tag3177.xml"/><Relationship Id="rId13" Type="http://schemas.openxmlformats.org/officeDocument/2006/relationships/tags" Target="../tags/tag3182.xml"/><Relationship Id="rId18" Type="http://schemas.openxmlformats.org/officeDocument/2006/relationships/tags" Target="../tags/tag3187.xml"/><Relationship Id="rId26" Type="http://schemas.openxmlformats.org/officeDocument/2006/relationships/slide" Target="slide287.xml"/><Relationship Id="rId3" Type="http://schemas.openxmlformats.org/officeDocument/2006/relationships/tags" Target="../tags/tag3172.xml"/><Relationship Id="rId21" Type="http://schemas.openxmlformats.org/officeDocument/2006/relationships/tags" Target="../tags/tag3190.xml"/><Relationship Id="rId7" Type="http://schemas.openxmlformats.org/officeDocument/2006/relationships/tags" Target="../tags/tag3176.xml"/><Relationship Id="rId12" Type="http://schemas.openxmlformats.org/officeDocument/2006/relationships/tags" Target="../tags/tag3181.xml"/><Relationship Id="rId17" Type="http://schemas.openxmlformats.org/officeDocument/2006/relationships/tags" Target="../tags/tag3186.xml"/><Relationship Id="rId25" Type="http://schemas.openxmlformats.org/officeDocument/2006/relationships/slideLayout" Target="../slideLayouts/slideLayout6.xml"/><Relationship Id="rId2" Type="http://schemas.openxmlformats.org/officeDocument/2006/relationships/tags" Target="../tags/tag3171.xml"/><Relationship Id="rId16" Type="http://schemas.openxmlformats.org/officeDocument/2006/relationships/tags" Target="../tags/tag3185.xml"/><Relationship Id="rId20" Type="http://schemas.openxmlformats.org/officeDocument/2006/relationships/tags" Target="../tags/tag3189.xml"/><Relationship Id="rId29" Type="http://schemas.openxmlformats.org/officeDocument/2006/relationships/slide" Target="slide281.xml"/><Relationship Id="rId1" Type="http://schemas.openxmlformats.org/officeDocument/2006/relationships/tags" Target="../tags/tag3170.xml"/><Relationship Id="rId6" Type="http://schemas.openxmlformats.org/officeDocument/2006/relationships/tags" Target="../tags/tag3175.xml"/><Relationship Id="rId11" Type="http://schemas.openxmlformats.org/officeDocument/2006/relationships/tags" Target="../tags/tag3180.xml"/><Relationship Id="rId24" Type="http://schemas.openxmlformats.org/officeDocument/2006/relationships/tags" Target="../tags/tag3193.xml"/><Relationship Id="rId32" Type="http://schemas.openxmlformats.org/officeDocument/2006/relationships/slide" Target="slide275.xml"/><Relationship Id="rId5" Type="http://schemas.openxmlformats.org/officeDocument/2006/relationships/tags" Target="../tags/tag3174.xml"/><Relationship Id="rId15" Type="http://schemas.openxmlformats.org/officeDocument/2006/relationships/tags" Target="../tags/tag3184.xml"/><Relationship Id="rId23" Type="http://schemas.openxmlformats.org/officeDocument/2006/relationships/tags" Target="../tags/tag3192.xml"/><Relationship Id="rId28" Type="http://schemas.openxmlformats.org/officeDocument/2006/relationships/slide" Target="slide283.xml"/><Relationship Id="rId10" Type="http://schemas.openxmlformats.org/officeDocument/2006/relationships/tags" Target="../tags/tag3179.xml"/><Relationship Id="rId19" Type="http://schemas.openxmlformats.org/officeDocument/2006/relationships/tags" Target="../tags/tag3188.xml"/><Relationship Id="rId31" Type="http://schemas.openxmlformats.org/officeDocument/2006/relationships/slide" Target="slide277.xml"/><Relationship Id="rId4" Type="http://schemas.openxmlformats.org/officeDocument/2006/relationships/tags" Target="../tags/tag3173.xml"/><Relationship Id="rId9" Type="http://schemas.openxmlformats.org/officeDocument/2006/relationships/tags" Target="../tags/tag3178.xml"/><Relationship Id="rId14" Type="http://schemas.openxmlformats.org/officeDocument/2006/relationships/tags" Target="../tags/tag3183.xml"/><Relationship Id="rId22" Type="http://schemas.openxmlformats.org/officeDocument/2006/relationships/tags" Target="../tags/tag3191.xml"/><Relationship Id="rId27" Type="http://schemas.openxmlformats.org/officeDocument/2006/relationships/slide" Target="slide285.xml"/><Relationship Id="rId30" Type="http://schemas.openxmlformats.org/officeDocument/2006/relationships/slide" Target="slide279.xml"/></Relationships>
</file>

<file path=ppt/slides/_rels/slide284.xml.rels><?xml version="1.0" encoding="UTF-8" standalone="yes"?>
<Relationships xmlns="http://schemas.openxmlformats.org/package/2006/relationships"><Relationship Id="rId8" Type="http://schemas.openxmlformats.org/officeDocument/2006/relationships/oleObject" Target="../embeddings/oleObject212.bin"/><Relationship Id="rId13" Type="http://schemas.openxmlformats.org/officeDocument/2006/relationships/image" Target="../media/image351.png"/><Relationship Id="rId3" Type="http://schemas.openxmlformats.org/officeDocument/2006/relationships/tags" Target="../tags/tag3196.xml"/><Relationship Id="rId7" Type="http://schemas.openxmlformats.org/officeDocument/2006/relationships/slideLayout" Target="../slideLayouts/slideLayout2.xml"/><Relationship Id="rId12" Type="http://schemas.openxmlformats.org/officeDocument/2006/relationships/image" Target="../media/image350.png"/><Relationship Id="rId2" Type="http://schemas.openxmlformats.org/officeDocument/2006/relationships/tags" Target="../tags/tag3195.xml"/><Relationship Id="rId1" Type="http://schemas.openxmlformats.org/officeDocument/2006/relationships/tags" Target="../tags/tag3194.xml"/><Relationship Id="rId6" Type="http://schemas.openxmlformats.org/officeDocument/2006/relationships/tags" Target="../tags/tag3199.xml"/><Relationship Id="rId11" Type="http://schemas.openxmlformats.org/officeDocument/2006/relationships/hyperlink" Target="https://arxiv.org/pdf/2207.12647" TargetMode="External"/><Relationship Id="rId5" Type="http://schemas.openxmlformats.org/officeDocument/2006/relationships/tags" Target="../tags/tag3198.xml"/><Relationship Id="rId10" Type="http://schemas.openxmlformats.org/officeDocument/2006/relationships/hyperlink" Target="https://arxiv.org/pdf/2102.11107" TargetMode="External"/><Relationship Id="rId4" Type="http://schemas.openxmlformats.org/officeDocument/2006/relationships/tags" Target="../tags/tag3197.xml"/><Relationship Id="rId9" Type="http://schemas.openxmlformats.org/officeDocument/2006/relationships/image" Target="../media/image1.emf"/></Relationships>
</file>

<file path=ppt/slides/_rels/slide285.xml.rels><?xml version="1.0" encoding="UTF-8" standalone="yes"?>
<Relationships xmlns="http://schemas.openxmlformats.org/package/2006/relationships"><Relationship Id="rId8" Type="http://schemas.openxmlformats.org/officeDocument/2006/relationships/tags" Target="../tags/tag3207.xml"/><Relationship Id="rId13" Type="http://schemas.openxmlformats.org/officeDocument/2006/relationships/tags" Target="../tags/tag3212.xml"/><Relationship Id="rId18" Type="http://schemas.openxmlformats.org/officeDocument/2006/relationships/tags" Target="../tags/tag3217.xml"/><Relationship Id="rId26" Type="http://schemas.openxmlformats.org/officeDocument/2006/relationships/slide" Target="slide287.xml"/><Relationship Id="rId3" Type="http://schemas.openxmlformats.org/officeDocument/2006/relationships/tags" Target="../tags/tag3202.xml"/><Relationship Id="rId21" Type="http://schemas.openxmlformats.org/officeDocument/2006/relationships/tags" Target="../tags/tag3220.xml"/><Relationship Id="rId7" Type="http://schemas.openxmlformats.org/officeDocument/2006/relationships/tags" Target="../tags/tag3206.xml"/><Relationship Id="rId12" Type="http://schemas.openxmlformats.org/officeDocument/2006/relationships/tags" Target="../tags/tag3211.xml"/><Relationship Id="rId17" Type="http://schemas.openxmlformats.org/officeDocument/2006/relationships/tags" Target="../tags/tag3216.xml"/><Relationship Id="rId25" Type="http://schemas.openxmlformats.org/officeDocument/2006/relationships/slideLayout" Target="../slideLayouts/slideLayout6.xml"/><Relationship Id="rId2" Type="http://schemas.openxmlformats.org/officeDocument/2006/relationships/tags" Target="../tags/tag3201.xml"/><Relationship Id="rId16" Type="http://schemas.openxmlformats.org/officeDocument/2006/relationships/tags" Target="../tags/tag3215.xml"/><Relationship Id="rId20" Type="http://schemas.openxmlformats.org/officeDocument/2006/relationships/tags" Target="../tags/tag3219.xml"/><Relationship Id="rId29" Type="http://schemas.openxmlformats.org/officeDocument/2006/relationships/slide" Target="slide281.xml"/><Relationship Id="rId1" Type="http://schemas.openxmlformats.org/officeDocument/2006/relationships/tags" Target="../tags/tag3200.xml"/><Relationship Id="rId6" Type="http://schemas.openxmlformats.org/officeDocument/2006/relationships/tags" Target="../tags/tag3205.xml"/><Relationship Id="rId11" Type="http://schemas.openxmlformats.org/officeDocument/2006/relationships/tags" Target="../tags/tag3210.xml"/><Relationship Id="rId24" Type="http://schemas.openxmlformats.org/officeDocument/2006/relationships/tags" Target="../tags/tag3223.xml"/><Relationship Id="rId32" Type="http://schemas.openxmlformats.org/officeDocument/2006/relationships/slide" Target="slide275.xml"/><Relationship Id="rId5" Type="http://schemas.openxmlformats.org/officeDocument/2006/relationships/tags" Target="../tags/tag3204.xml"/><Relationship Id="rId15" Type="http://schemas.openxmlformats.org/officeDocument/2006/relationships/tags" Target="../tags/tag3214.xml"/><Relationship Id="rId23" Type="http://schemas.openxmlformats.org/officeDocument/2006/relationships/tags" Target="../tags/tag3222.xml"/><Relationship Id="rId28" Type="http://schemas.openxmlformats.org/officeDocument/2006/relationships/slide" Target="slide283.xml"/><Relationship Id="rId10" Type="http://schemas.openxmlformats.org/officeDocument/2006/relationships/tags" Target="../tags/tag3209.xml"/><Relationship Id="rId19" Type="http://schemas.openxmlformats.org/officeDocument/2006/relationships/tags" Target="../tags/tag3218.xml"/><Relationship Id="rId31" Type="http://schemas.openxmlformats.org/officeDocument/2006/relationships/slide" Target="slide277.xml"/><Relationship Id="rId4" Type="http://schemas.openxmlformats.org/officeDocument/2006/relationships/tags" Target="../tags/tag3203.xml"/><Relationship Id="rId9" Type="http://schemas.openxmlformats.org/officeDocument/2006/relationships/tags" Target="../tags/tag3208.xml"/><Relationship Id="rId14" Type="http://schemas.openxmlformats.org/officeDocument/2006/relationships/tags" Target="../tags/tag3213.xml"/><Relationship Id="rId22" Type="http://schemas.openxmlformats.org/officeDocument/2006/relationships/tags" Target="../tags/tag3221.xml"/><Relationship Id="rId27" Type="http://schemas.openxmlformats.org/officeDocument/2006/relationships/slide" Target="slide285.xml"/><Relationship Id="rId30" Type="http://schemas.openxmlformats.org/officeDocument/2006/relationships/slide" Target="slide279.xml"/></Relationships>
</file>

<file path=ppt/slides/_rels/slide28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2.10054" TargetMode="External"/><Relationship Id="rId3" Type="http://schemas.openxmlformats.org/officeDocument/2006/relationships/tags" Target="../tags/tag3226.xml"/><Relationship Id="rId7" Type="http://schemas.openxmlformats.org/officeDocument/2006/relationships/tags" Target="../tags/tag3230.xml"/><Relationship Id="rId12" Type="http://schemas.openxmlformats.org/officeDocument/2006/relationships/image" Target="../media/image352.png"/><Relationship Id="rId2" Type="http://schemas.openxmlformats.org/officeDocument/2006/relationships/tags" Target="../tags/tag3225.xml"/><Relationship Id="rId1" Type="http://schemas.openxmlformats.org/officeDocument/2006/relationships/tags" Target="../tags/tag3224.xml"/><Relationship Id="rId6" Type="http://schemas.openxmlformats.org/officeDocument/2006/relationships/tags" Target="../tags/tag3229.xml"/><Relationship Id="rId11" Type="http://schemas.openxmlformats.org/officeDocument/2006/relationships/hyperlink" Target="https://arxiv.org/pdf/2112.09153" TargetMode="External"/><Relationship Id="rId5" Type="http://schemas.openxmlformats.org/officeDocument/2006/relationships/tags" Target="../tags/tag3228.xml"/><Relationship Id="rId10" Type="http://schemas.openxmlformats.org/officeDocument/2006/relationships/image" Target="../media/image1.emf"/><Relationship Id="rId4" Type="http://schemas.openxmlformats.org/officeDocument/2006/relationships/tags" Target="../tags/tag3227.xml"/><Relationship Id="rId9" Type="http://schemas.openxmlformats.org/officeDocument/2006/relationships/oleObject" Target="../embeddings/oleObject213.bin"/><Relationship Id="rId14" Type="http://schemas.openxmlformats.org/officeDocument/2006/relationships/image" Target="../media/image353.png"/></Relationships>
</file>

<file path=ppt/slides/_rels/slide287.xml.rels><?xml version="1.0" encoding="UTF-8" standalone="yes"?>
<Relationships xmlns="http://schemas.openxmlformats.org/package/2006/relationships"><Relationship Id="rId8" Type="http://schemas.openxmlformats.org/officeDocument/2006/relationships/tags" Target="../tags/tag3238.xml"/><Relationship Id="rId13" Type="http://schemas.openxmlformats.org/officeDocument/2006/relationships/tags" Target="../tags/tag3243.xml"/><Relationship Id="rId18" Type="http://schemas.openxmlformats.org/officeDocument/2006/relationships/tags" Target="../tags/tag3248.xml"/><Relationship Id="rId26" Type="http://schemas.openxmlformats.org/officeDocument/2006/relationships/slide" Target="slide287.xml"/><Relationship Id="rId3" Type="http://schemas.openxmlformats.org/officeDocument/2006/relationships/tags" Target="../tags/tag3233.xml"/><Relationship Id="rId21" Type="http://schemas.openxmlformats.org/officeDocument/2006/relationships/tags" Target="../tags/tag3251.xml"/><Relationship Id="rId7" Type="http://schemas.openxmlformats.org/officeDocument/2006/relationships/tags" Target="../tags/tag3237.xml"/><Relationship Id="rId12" Type="http://schemas.openxmlformats.org/officeDocument/2006/relationships/tags" Target="../tags/tag3242.xml"/><Relationship Id="rId17" Type="http://schemas.openxmlformats.org/officeDocument/2006/relationships/tags" Target="../tags/tag3247.xml"/><Relationship Id="rId25" Type="http://schemas.openxmlformats.org/officeDocument/2006/relationships/slideLayout" Target="../slideLayouts/slideLayout6.xml"/><Relationship Id="rId2" Type="http://schemas.openxmlformats.org/officeDocument/2006/relationships/tags" Target="../tags/tag3232.xml"/><Relationship Id="rId16" Type="http://schemas.openxmlformats.org/officeDocument/2006/relationships/tags" Target="../tags/tag3246.xml"/><Relationship Id="rId20" Type="http://schemas.openxmlformats.org/officeDocument/2006/relationships/tags" Target="../tags/tag3250.xml"/><Relationship Id="rId29" Type="http://schemas.openxmlformats.org/officeDocument/2006/relationships/slide" Target="slide281.xml"/><Relationship Id="rId1" Type="http://schemas.openxmlformats.org/officeDocument/2006/relationships/tags" Target="../tags/tag3231.xml"/><Relationship Id="rId6" Type="http://schemas.openxmlformats.org/officeDocument/2006/relationships/tags" Target="../tags/tag3236.xml"/><Relationship Id="rId11" Type="http://schemas.openxmlformats.org/officeDocument/2006/relationships/tags" Target="../tags/tag3241.xml"/><Relationship Id="rId24" Type="http://schemas.openxmlformats.org/officeDocument/2006/relationships/tags" Target="../tags/tag3254.xml"/><Relationship Id="rId32" Type="http://schemas.openxmlformats.org/officeDocument/2006/relationships/slide" Target="slide275.xml"/><Relationship Id="rId5" Type="http://schemas.openxmlformats.org/officeDocument/2006/relationships/tags" Target="../tags/tag3235.xml"/><Relationship Id="rId15" Type="http://schemas.openxmlformats.org/officeDocument/2006/relationships/tags" Target="../tags/tag3245.xml"/><Relationship Id="rId23" Type="http://schemas.openxmlformats.org/officeDocument/2006/relationships/tags" Target="../tags/tag3253.xml"/><Relationship Id="rId28" Type="http://schemas.openxmlformats.org/officeDocument/2006/relationships/slide" Target="slide283.xml"/><Relationship Id="rId10" Type="http://schemas.openxmlformats.org/officeDocument/2006/relationships/tags" Target="../tags/tag3240.xml"/><Relationship Id="rId19" Type="http://schemas.openxmlformats.org/officeDocument/2006/relationships/tags" Target="../tags/tag3249.xml"/><Relationship Id="rId31" Type="http://schemas.openxmlformats.org/officeDocument/2006/relationships/slide" Target="slide277.xml"/><Relationship Id="rId4" Type="http://schemas.openxmlformats.org/officeDocument/2006/relationships/tags" Target="../tags/tag3234.xml"/><Relationship Id="rId9" Type="http://schemas.openxmlformats.org/officeDocument/2006/relationships/tags" Target="../tags/tag3239.xml"/><Relationship Id="rId14" Type="http://schemas.openxmlformats.org/officeDocument/2006/relationships/tags" Target="../tags/tag3244.xml"/><Relationship Id="rId22" Type="http://schemas.openxmlformats.org/officeDocument/2006/relationships/tags" Target="../tags/tag3252.xml"/><Relationship Id="rId27" Type="http://schemas.openxmlformats.org/officeDocument/2006/relationships/slide" Target="slide285.xml"/><Relationship Id="rId30" Type="http://schemas.openxmlformats.org/officeDocument/2006/relationships/slide" Target="slide279.xml"/></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56.xml"/><Relationship Id="rId1" Type="http://schemas.openxmlformats.org/officeDocument/2006/relationships/tags" Target="../tags/tag3255.xml"/><Relationship Id="rId5" Type="http://schemas.openxmlformats.org/officeDocument/2006/relationships/image" Target="../media/image1.emf"/><Relationship Id="rId4" Type="http://schemas.openxmlformats.org/officeDocument/2006/relationships/oleObject" Target="../embeddings/oleObject214.bin"/></Relationships>
</file>

<file path=ppt/slides/_rels/slide2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7.xml"/><Relationship Id="rId7" Type="http://schemas.openxmlformats.org/officeDocument/2006/relationships/oleObject" Target="../embeddings/oleObject26.bin"/><Relationship Id="rId12" Type="http://schemas.openxmlformats.org/officeDocument/2006/relationships/image" Target="../media/image21.pn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tags" Target="../tags/tag359.xml"/><Relationship Id="rId10" Type="http://schemas.openxmlformats.org/officeDocument/2006/relationships/hyperlink" Target="https://arxiv.org/pdf/2108.10470" TargetMode="External"/><Relationship Id="rId4" Type="http://schemas.openxmlformats.org/officeDocument/2006/relationships/tags" Target="../tags/tag358.xml"/><Relationship Id="rId9" Type="http://schemas.openxmlformats.org/officeDocument/2006/relationships/hyperlink" Target="https://developer.nvidia.com/isaac/sim" TargetMode="Externa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2.xml"/><Relationship Id="rId7" Type="http://schemas.openxmlformats.org/officeDocument/2006/relationships/oleObject" Target="../embeddings/oleObject27.bin"/><Relationship Id="rId12" Type="http://schemas.openxmlformats.org/officeDocument/2006/relationships/image" Target="../media/image23.jpe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slideLayout" Target="../slideLayouts/slideLayout2.xml"/><Relationship Id="rId11" Type="http://schemas.openxmlformats.org/officeDocument/2006/relationships/image" Target="../media/image22.jpeg"/><Relationship Id="rId5" Type="http://schemas.openxmlformats.org/officeDocument/2006/relationships/tags" Target="../tags/tag364.xml"/><Relationship Id="rId10" Type="http://schemas.openxmlformats.org/officeDocument/2006/relationships/hyperlink" Target="https://docs.google.com/document/d/10sXEhzFRSnvFcl3XxNGhnD4N2SedqwdAvK3dsihxVUA/edit#heading=h.2ye70wns7io3" TargetMode="External"/><Relationship Id="rId4" Type="http://schemas.openxmlformats.org/officeDocument/2006/relationships/tags" Target="../tags/tag363.xml"/><Relationship Id="rId9" Type="http://schemas.openxmlformats.org/officeDocument/2006/relationships/hyperlink" Target="https://ieeexplore.ieee.org/stamp/stamp.jsp?tp=&amp;arnumber=1389727"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7.xml"/><Relationship Id="rId7" Type="http://schemas.openxmlformats.org/officeDocument/2006/relationships/oleObject" Target="../embeddings/oleObject28.bin"/><Relationship Id="rId12" Type="http://schemas.openxmlformats.org/officeDocument/2006/relationships/image" Target="../media/image25.jpe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slideLayout" Target="../slideLayouts/slideLayout2.xml"/><Relationship Id="rId11" Type="http://schemas.openxmlformats.org/officeDocument/2006/relationships/image" Target="../media/image24.jpeg"/><Relationship Id="rId5" Type="http://schemas.openxmlformats.org/officeDocument/2006/relationships/tags" Target="../tags/tag369.xml"/><Relationship Id="rId10" Type="http://schemas.openxmlformats.org/officeDocument/2006/relationships/hyperlink" Target="https://ieeexplore.ieee.org/stamp/stamp.jsp?tp=&amp;arnumber=6386109" TargetMode="External"/><Relationship Id="rId4" Type="http://schemas.openxmlformats.org/officeDocument/2006/relationships/tags" Target="../tags/tag368.xml"/><Relationship Id="rId9" Type="http://schemas.openxmlformats.org/officeDocument/2006/relationships/hyperlink" Target="https://github.com/cyberbotics/webot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2.xml"/><Relationship Id="rId7" Type="http://schemas.openxmlformats.org/officeDocument/2006/relationships/oleObject" Target="../embeddings/oleObject29.bin"/><Relationship Id="rId12" Type="http://schemas.openxmlformats.org/officeDocument/2006/relationships/image" Target="../media/image27.jpeg"/><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374.xml"/><Relationship Id="rId10" Type="http://schemas.openxmlformats.org/officeDocument/2006/relationships/hyperlink" Target="https://arxiv.org/pdf/1705.05065" TargetMode="External"/><Relationship Id="rId4" Type="http://schemas.openxmlformats.org/officeDocument/2006/relationships/tags" Target="../tags/tag373.xml"/><Relationship Id="rId9" Type="http://schemas.openxmlformats.org/officeDocument/2006/relationships/hyperlink" Target="https://arxiv.org/pdf/1809.02627"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7.xml"/><Relationship Id="rId7" Type="http://schemas.openxmlformats.org/officeDocument/2006/relationships/oleObject" Target="../embeddings/oleObject30.bin"/><Relationship Id="rId12" Type="http://schemas.openxmlformats.org/officeDocument/2006/relationships/image" Target="../media/image29.jpe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2.xml"/><Relationship Id="rId11" Type="http://schemas.openxmlformats.org/officeDocument/2006/relationships/image" Target="../media/image28.jpeg"/><Relationship Id="rId5" Type="http://schemas.openxmlformats.org/officeDocument/2006/relationships/tags" Target="../tags/tag379.xml"/><Relationship Id="rId10" Type="http://schemas.openxmlformats.org/officeDocument/2006/relationships/hyperlink" Target="https://ieeexplore.ieee.org/stamp/stamp.jsp?tp=&amp;arnumber=6696520" TargetMode="External"/><Relationship Id="rId4" Type="http://schemas.openxmlformats.org/officeDocument/2006/relationships/tags" Target="../tags/tag378.xml"/><Relationship Id="rId9" Type="http://schemas.openxmlformats.org/officeDocument/2006/relationships/hyperlink" Target="https://ieeexplore.ieee.org/stamp/stamp.jsp?tp=&amp;arnumber=5980252" TargetMode="External"/></Relationships>
</file>

<file path=ppt/slides/_rels/slide34.xml.rels><?xml version="1.0" encoding="UTF-8" standalone="yes"?>
<Relationships xmlns="http://schemas.openxmlformats.org/package/2006/relationships"><Relationship Id="rId8" Type="http://schemas.openxmlformats.org/officeDocument/2006/relationships/tags" Target="../tags/tag387.xml"/><Relationship Id="rId13" Type="http://schemas.openxmlformats.org/officeDocument/2006/relationships/tags" Target="../tags/tag392.xml"/><Relationship Id="rId18" Type="http://schemas.openxmlformats.org/officeDocument/2006/relationships/slide" Target="slide34.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tags" Target="../tags/tag391.xml"/><Relationship Id="rId17" Type="http://schemas.openxmlformats.org/officeDocument/2006/relationships/slide" Target="slide43.xml"/><Relationship Id="rId2" Type="http://schemas.openxmlformats.org/officeDocument/2006/relationships/tags" Target="../tags/tag38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tags" Target="../tags/tag390.xml"/><Relationship Id="rId5" Type="http://schemas.openxmlformats.org/officeDocument/2006/relationships/tags" Target="../tags/tag384.xml"/><Relationship Id="rId15" Type="http://schemas.openxmlformats.org/officeDocument/2006/relationships/tags" Target="../tags/tag394.xml"/><Relationship Id="rId10" Type="http://schemas.openxmlformats.org/officeDocument/2006/relationships/tags" Target="../tags/tag389.xml"/><Relationship Id="rId19" Type="http://schemas.openxmlformats.org/officeDocument/2006/relationships/slide" Target="slide28.xml"/><Relationship Id="rId4" Type="http://schemas.openxmlformats.org/officeDocument/2006/relationships/tags" Target="../tags/tag383.xml"/><Relationship Id="rId9" Type="http://schemas.openxmlformats.org/officeDocument/2006/relationships/tags" Target="../tags/tag388.xml"/><Relationship Id="rId14" Type="http://schemas.openxmlformats.org/officeDocument/2006/relationships/tags" Target="../tags/tag39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hyperlink" Target="https://arxiv.org/pdf/1712.05474" TargetMode="Externa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hyperlink" Target="https://arxiv.org/pdf/1709.06158" TargetMode="Externa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hyperlink" Target="https://arxiv.org/pdf/1904.01201" TargetMode="External"/><Relationship Id="rId5" Type="http://schemas.openxmlformats.org/officeDocument/2006/relationships/image" Target="../media/image1.emf"/><Relationship Id="rId4" Type="http://schemas.openxmlformats.org/officeDocument/2006/relationships/oleObject" Target="../embeddings/oleObject34.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hyperlink" Target="https://arxiv.org/pdf/1806.07011" TargetMode="Externa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4.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4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73.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25.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173.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hyperlink" Target="https://arxiv.org/pdf/2003.08515" TargetMode="Externa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09.xml"/><Relationship Id="rId7" Type="http://schemas.openxmlformats.org/officeDocument/2006/relationships/hyperlink" Target="https://arxiv.org/pdf/2108.03272" TargetMode="Externa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412.xml"/><Relationship Id="rId7" Type="http://schemas.openxmlformats.org/officeDocument/2006/relationships/hyperlink" Target="https://arxiv.org/pdf/2007.04954" TargetMode="Externa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tags" Target="../tags/tag420.xml"/><Relationship Id="rId13" Type="http://schemas.openxmlformats.org/officeDocument/2006/relationships/tags" Target="../tags/tag425.xml"/><Relationship Id="rId18" Type="http://schemas.openxmlformats.org/officeDocument/2006/relationships/slide" Target="slide34.xml"/><Relationship Id="rId3" Type="http://schemas.openxmlformats.org/officeDocument/2006/relationships/tags" Target="../tags/tag415.xml"/><Relationship Id="rId7" Type="http://schemas.openxmlformats.org/officeDocument/2006/relationships/tags" Target="../tags/tag419.xml"/><Relationship Id="rId12" Type="http://schemas.openxmlformats.org/officeDocument/2006/relationships/tags" Target="../tags/tag424.xml"/><Relationship Id="rId17" Type="http://schemas.openxmlformats.org/officeDocument/2006/relationships/slide" Target="slide43.xml"/><Relationship Id="rId2" Type="http://schemas.openxmlformats.org/officeDocument/2006/relationships/tags" Target="../tags/tag414.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tags" Target="../tags/tag423.xml"/><Relationship Id="rId5" Type="http://schemas.openxmlformats.org/officeDocument/2006/relationships/tags" Target="../tags/tag417.xml"/><Relationship Id="rId15" Type="http://schemas.openxmlformats.org/officeDocument/2006/relationships/tags" Target="../tags/tag427.xml"/><Relationship Id="rId10" Type="http://schemas.openxmlformats.org/officeDocument/2006/relationships/tags" Target="../tags/tag422.xml"/><Relationship Id="rId19" Type="http://schemas.openxmlformats.org/officeDocument/2006/relationships/slide" Target="slide28.xml"/><Relationship Id="rId4" Type="http://schemas.openxmlformats.org/officeDocument/2006/relationships/tags" Target="../tags/tag416.xml"/><Relationship Id="rId9" Type="http://schemas.openxmlformats.org/officeDocument/2006/relationships/tags" Target="../tags/tag421.xml"/><Relationship Id="rId14" Type="http://schemas.openxmlformats.org/officeDocument/2006/relationships/tags" Target="../tags/tag426.xml"/></Relationships>
</file>

<file path=ppt/slides/_rels/slide44.xml.rels><?xml version="1.0" encoding="UTF-8" standalone="yes"?>
<Relationships xmlns="http://schemas.openxmlformats.org/package/2006/relationships"><Relationship Id="rId8" Type="http://schemas.openxmlformats.org/officeDocument/2006/relationships/tags" Target="../tags/tag435.xml"/><Relationship Id="rId13" Type="http://schemas.openxmlformats.org/officeDocument/2006/relationships/hyperlink" Target="https://arxiv.org/pdf/2311.01455" TargetMode="External"/><Relationship Id="rId18" Type="http://schemas.openxmlformats.org/officeDocument/2006/relationships/image" Target="../media/image40.png"/><Relationship Id="rId3" Type="http://schemas.openxmlformats.org/officeDocument/2006/relationships/tags" Target="../tags/tag430.xml"/><Relationship Id="rId7" Type="http://schemas.openxmlformats.org/officeDocument/2006/relationships/tags" Target="../tags/tag434.xml"/><Relationship Id="rId12" Type="http://schemas.openxmlformats.org/officeDocument/2006/relationships/image" Target="../media/image1.emf"/><Relationship Id="rId17" Type="http://schemas.openxmlformats.org/officeDocument/2006/relationships/image" Target="../media/image39.png"/><Relationship Id="rId2" Type="http://schemas.openxmlformats.org/officeDocument/2006/relationships/tags" Target="../tags/tag429.xml"/><Relationship Id="rId16" Type="http://schemas.openxmlformats.org/officeDocument/2006/relationships/hyperlink" Target="https://arxiv.org/pdf/2206.06994" TargetMode="External"/><Relationship Id="rId20" Type="http://schemas.openxmlformats.org/officeDocument/2006/relationships/image" Target="../media/image42.png"/><Relationship Id="rId1" Type="http://schemas.openxmlformats.org/officeDocument/2006/relationships/tags" Target="../tags/tag428.xml"/><Relationship Id="rId6" Type="http://schemas.openxmlformats.org/officeDocument/2006/relationships/tags" Target="../tags/tag433.xml"/><Relationship Id="rId11" Type="http://schemas.openxmlformats.org/officeDocument/2006/relationships/oleObject" Target="../embeddings/oleObject39.bin"/><Relationship Id="rId5" Type="http://schemas.openxmlformats.org/officeDocument/2006/relationships/tags" Target="../tags/tag432.xml"/><Relationship Id="rId15" Type="http://schemas.openxmlformats.org/officeDocument/2006/relationships/hyperlink" Target="https://arxiv.org/pdf/2404.09465" TargetMode="External"/><Relationship Id="rId10" Type="http://schemas.openxmlformats.org/officeDocument/2006/relationships/slideLayout" Target="../slideLayouts/slideLayout2.xml"/><Relationship Id="rId19" Type="http://schemas.openxmlformats.org/officeDocument/2006/relationships/image" Target="../media/image41.jpeg"/><Relationship Id="rId4" Type="http://schemas.openxmlformats.org/officeDocument/2006/relationships/tags" Target="../tags/tag431.xml"/><Relationship Id="rId9" Type="http://schemas.openxmlformats.org/officeDocument/2006/relationships/tags" Target="../tags/tag436.xml"/><Relationship Id="rId14" Type="http://schemas.openxmlformats.org/officeDocument/2006/relationships/hyperlink" Target="https://arxiv.org/pdf/2312.09067" TargetMode="External"/></Relationships>
</file>

<file path=ppt/slides/_rels/slide45.xml.rels><?xml version="1.0" encoding="UTF-8" standalone="yes"?>
<Relationships xmlns="http://schemas.openxmlformats.org/package/2006/relationships"><Relationship Id="rId13" Type="http://schemas.openxmlformats.org/officeDocument/2006/relationships/tags" Target="../tags/tag449.xml"/><Relationship Id="rId18" Type="http://schemas.openxmlformats.org/officeDocument/2006/relationships/tags" Target="../tags/tag454.xml"/><Relationship Id="rId26" Type="http://schemas.openxmlformats.org/officeDocument/2006/relationships/tags" Target="../tags/tag462.xml"/><Relationship Id="rId3" Type="http://schemas.openxmlformats.org/officeDocument/2006/relationships/tags" Target="../tags/tag439.xml"/><Relationship Id="rId21" Type="http://schemas.openxmlformats.org/officeDocument/2006/relationships/tags" Target="../tags/tag457.xml"/><Relationship Id="rId34" Type="http://schemas.openxmlformats.org/officeDocument/2006/relationships/slide" Target="slide24.xml"/><Relationship Id="rId7" Type="http://schemas.openxmlformats.org/officeDocument/2006/relationships/tags" Target="../tags/tag443.xml"/><Relationship Id="rId12" Type="http://schemas.openxmlformats.org/officeDocument/2006/relationships/tags" Target="../tags/tag448.xml"/><Relationship Id="rId17" Type="http://schemas.openxmlformats.org/officeDocument/2006/relationships/tags" Target="../tags/tag453.xml"/><Relationship Id="rId25" Type="http://schemas.openxmlformats.org/officeDocument/2006/relationships/tags" Target="../tags/tag461.xml"/><Relationship Id="rId33" Type="http://schemas.openxmlformats.org/officeDocument/2006/relationships/slide" Target="slide45.xml"/><Relationship Id="rId2" Type="http://schemas.openxmlformats.org/officeDocument/2006/relationships/tags" Target="../tags/tag438.xml"/><Relationship Id="rId16" Type="http://schemas.openxmlformats.org/officeDocument/2006/relationships/tags" Target="../tags/tag452.xml"/><Relationship Id="rId20" Type="http://schemas.openxmlformats.org/officeDocument/2006/relationships/tags" Target="../tags/tag456.xml"/><Relationship Id="rId29" Type="http://schemas.openxmlformats.org/officeDocument/2006/relationships/slide" Target="slide273.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tags" Target="../tags/tag447.xml"/><Relationship Id="rId24" Type="http://schemas.openxmlformats.org/officeDocument/2006/relationships/tags" Target="../tags/tag460.xml"/><Relationship Id="rId32" Type="http://schemas.openxmlformats.org/officeDocument/2006/relationships/slide" Target="slide125.xml"/><Relationship Id="rId5" Type="http://schemas.openxmlformats.org/officeDocument/2006/relationships/tags" Target="../tags/tag441.xml"/><Relationship Id="rId15" Type="http://schemas.openxmlformats.org/officeDocument/2006/relationships/tags" Target="../tags/tag451.xml"/><Relationship Id="rId23" Type="http://schemas.openxmlformats.org/officeDocument/2006/relationships/tags" Target="../tags/tag459.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46.xml"/><Relationship Id="rId19" Type="http://schemas.openxmlformats.org/officeDocument/2006/relationships/tags" Target="../tags/tag455.xml"/><Relationship Id="rId31" Type="http://schemas.openxmlformats.org/officeDocument/2006/relationships/slide" Target="slide173.xml"/><Relationship Id="rId4" Type="http://schemas.openxmlformats.org/officeDocument/2006/relationships/tags" Target="../tags/tag440.xml"/><Relationship Id="rId9" Type="http://schemas.openxmlformats.org/officeDocument/2006/relationships/tags" Target="../tags/tag445.xml"/><Relationship Id="rId14" Type="http://schemas.openxmlformats.org/officeDocument/2006/relationships/tags" Target="../tags/tag450.xml"/><Relationship Id="rId22" Type="http://schemas.openxmlformats.org/officeDocument/2006/relationships/tags" Target="../tags/tag458.xml"/><Relationship Id="rId27" Type="http://schemas.openxmlformats.org/officeDocument/2006/relationships/tags" Target="../tags/tag463.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44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64.xml"/><Relationship Id="rId5" Type="http://schemas.openxmlformats.org/officeDocument/2006/relationships/image" Target="../media/image43.png"/><Relationship Id="rId4" Type="http://schemas.openxmlformats.org/officeDocument/2006/relationships/image" Target="../media/image18.emf"/></Relationships>
</file>

<file path=ppt/slides/_rels/slide47.xml.rels><?xml version="1.0" encoding="UTF-8" standalone="yes"?>
<Relationships xmlns="http://schemas.openxmlformats.org/package/2006/relationships"><Relationship Id="rId8" Type="http://schemas.openxmlformats.org/officeDocument/2006/relationships/tags" Target="../tags/tag472.xml"/><Relationship Id="rId13" Type="http://schemas.openxmlformats.org/officeDocument/2006/relationships/tags" Target="../tags/tag477.xml"/><Relationship Id="rId18" Type="http://schemas.openxmlformats.org/officeDocument/2006/relationships/tags" Target="../tags/tag482.xml"/><Relationship Id="rId3" Type="http://schemas.openxmlformats.org/officeDocument/2006/relationships/tags" Target="../tags/tag467.xml"/><Relationship Id="rId21" Type="http://schemas.openxmlformats.org/officeDocument/2006/relationships/slide" Target="slide79.xml"/><Relationship Id="rId7" Type="http://schemas.openxmlformats.org/officeDocument/2006/relationships/tags" Target="../tags/tag471.xml"/><Relationship Id="rId12" Type="http://schemas.openxmlformats.org/officeDocument/2006/relationships/tags" Target="../tags/tag476.xml"/><Relationship Id="rId17" Type="http://schemas.openxmlformats.org/officeDocument/2006/relationships/tags" Target="../tags/tag481.xml"/><Relationship Id="rId2" Type="http://schemas.openxmlformats.org/officeDocument/2006/relationships/tags" Target="../tags/tag466.xml"/><Relationship Id="rId16" Type="http://schemas.openxmlformats.org/officeDocument/2006/relationships/tags" Target="../tags/tag480.xml"/><Relationship Id="rId20" Type="http://schemas.openxmlformats.org/officeDocument/2006/relationships/slide" Target="slide104.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tags" Target="../tags/tag475.xml"/><Relationship Id="rId24" Type="http://schemas.openxmlformats.org/officeDocument/2006/relationships/slide" Target="slide47.xml"/><Relationship Id="rId5" Type="http://schemas.openxmlformats.org/officeDocument/2006/relationships/tags" Target="../tags/tag469.xml"/><Relationship Id="rId15" Type="http://schemas.openxmlformats.org/officeDocument/2006/relationships/tags" Target="../tags/tag479.xml"/><Relationship Id="rId23" Type="http://schemas.openxmlformats.org/officeDocument/2006/relationships/slide" Target="slide49.xml"/><Relationship Id="rId10" Type="http://schemas.openxmlformats.org/officeDocument/2006/relationships/tags" Target="../tags/tag474.xml"/><Relationship Id="rId19" Type="http://schemas.openxmlformats.org/officeDocument/2006/relationships/slideLayout" Target="../slideLayouts/slideLayout6.xml"/><Relationship Id="rId4" Type="http://schemas.openxmlformats.org/officeDocument/2006/relationships/tags" Target="../tags/tag468.xml"/><Relationship Id="rId9" Type="http://schemas.openxmlformats.org/officeDocument/2006/relationships/tags" Target="../tags/tag473.xml"/><Relationship Id="rId14" Type="http://schemas.openxmlformats.org/officeDocument/2006/relationships/tags" Target="../tags/tag478.xml"/><Relationship Id="rId22" Type="http://schemas.openxmlformats.org/officeDocument/2006/relationships/slide" Target="slide6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image" Target="../media/image44.gif"/><Relationship Id="rId5" Type="http://schemas.openxmlformats.org/officeDocument/2006/relationships/image" Target="../media/image18.emf"/><Relationship Id="rId4" Type="http://schemas.openxmlformats.org/officeDocument/2006/relationships/oleObject" Target="../embeddings/oleObject41.bin"/></Relationships>
</file>

<file path=ppt/slides/_rels/slide49.xml.rels><?xml version="1.0" encoding="UTF-8" standalone="yes"?>
<Relationships xmlns="http://schemas.openxmlformats.org/package/2006/relationships"><Relationship Id="rId13" Type="http://schemas.openxmlformats.org/officeDocument/2006/relationships/tags" Target="../tags/tag497.xml"/><Relationship Id="rId18" Type="http://schemas.openxmlformats.org/officeDocument/2006/relationships/tags" Target="../tags/tag502.xml"/><Relationship Id="rId26" Type="http://schemas.openxmlformats.org/officeDocument/2006/relationships/tags" Target="../tags/tag510.xml"/><Relationship Id="rId39" Type="http://schemas.openxmlformats.org/officeDocument/2006/relationships/slide" Target="slide49.xml"/><Relationship Id="rId21" Type="http://schemas.openxmlformats.org/officeDocument/2006/relationships/tags" Target="../tags/tag505.xml"/><Relationship Id="rId34" Type="http://schemas.openxmlformats.org/officeDocument/2006/relationships/slide" Target="slide65.xml"/><Relationship Id="rId7" Type="http://schemas.openxmlformats.org/officeDocument/2006/relationships/tags" Target="../tags/tag491.xml"/><Relationship Id="rId12" Type="http://schemas.openxmlformats.org/officeDocument/2006/relationships/tags" Target="../tags/tag496.xml"/><Relationship Id="rId17" Type="http://schemas.openxmlformats.org/officeDocument/2006/relationships/tags" Target="../tags/tag501.xml"/><Relationship Id="rId25" Type="http://schemas.openxmlformats.org/officeDocument/2006/relationships/tags" Target="../tags/tag509.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486.xml"/><Relationship Id="rId16" Type="http://schemas.openxmlformats.org/officeDocument/2006/relationships/tags" Target="../tags/tag500.xml"/><Relationship Id="rId20" Type="http://schemas.openxmlformats.org/officeDocument/2006/relationships/tags" Target="../tags/tag504.xml"/><Relationship Id="rId29" Type="http://schemas.openxmlformats.org/officeDocument/2006/relationships/tags" Target="../tags/tag513.xml"/><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tags" Target="../tags/tag495.xml"/><Relationship Id="rId24" Type="http://schemas.openxmlformats.org/officeDocument/2006/relationships/tags" Target="../tags/tag508.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489.xml"/><Relationship Id="rId15" Type="http://schemas.openxmlformats.org/officeDocument/2006/relationships/tags" Target="../tags/tag499.xml"/><Relationship Id="rId23" Type="http://schemas.openxmlformats.org/officeDocument/2006/relationships/tags" Target="../tags/tag507.xml"/><Relationship Id="rId28" Type="http://schemas.openxmlformats.org/officeDocument/2006/relationships/tags" Target="../tags/tag512.xml"/><Relationship Id="rId36" Type="http://schemas.openxmlformats.org/officeDocument/2006/relationships/slide" Target="slide58.xml"/><Relationship Id="rId10" Type="http://schemas.openxmlformats.org/officeDocument/2006/relationships/tags" Target="../tags/tag494.xml"/><Relationship Id="rId19" Type="http://schemas.openxmlformats.org/officeDocument/2006/relationships/tags" Target="../tags/tag503.xml"/><Relationship Id="rId31" Type="http://schemas.openxmlformats.org/officeDocument/2006/relationships/slideLayout" Target="../slideLayouts/slideLayout6.xml"/><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 Id="rId22" Type="http://schemas.openxmlformats.org/officeDocument/2006/relationships/tags" Target="../tags/tag506.xml"/><Relationship Id="rId27" Type="http://schemas.openxmlformats.org/officeDocument/2006/relationships/tags" Target="../tags/tag511.xml"/><Relationship Id="rId30" Type="http://schemas.openxmlformats.org/officeDocument/2006/relationships/tags" Target="../tags/tag514.xml"/><Relationship Id="rId35" Type="http://schemas.openxmlformats.org/officeDocument/2006/relationships/slide" Target="slide62.xml"/><Relationship Id="rId8" Type="http://schemas.openxmlformats.org/officeDocument/2006/relationships/tags" Target="../tags/tag492.xml"/><Relationship Id="rId3" Type="http://schemas.openxmlformats.org/officeDocument/2006/relationships/tags" Target="../tags/tag48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515.xml"/><Relationship Id="rId5" Type="http://schemas.openxmlformats.org/officeDocument/2006/relationships/image" Target="../media/image45.png"/><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13" Type="http://schemas.openxmlformats.org/officeDocument/2006/relationships/tags" Target="../tags/tag528.xml"/><Relationship Id="rId18" Type="http://schemas.openxmlformats.org/officeDocument/2006/relationships/tags" Target="../tags/tag533.xml"/><Relationship Id="rId26" Type="http://schemas.openxmlformats.org/officeDocument/2006/relationships/tags" Target="../tags/tag541.xml"/><Relationship Id="rId39" Type="http://schemas.openxmlformats.org/officeDocument/2006/relationships/slide" Target="slide49.xml"/><Relationship Id="rId21" Type="http://schemas.openxmlformats.org/officeDocument/2006/relationships/tags" Target="../tags/tag536.xml"/><Relationship Id="rId34" Type="http://schemas.openxmlformats.org/officeDocument/2006/relationships/slide" Target="slide65.xml"/><Relationship Id="rId7" Type="http://schemas.openxmlformats.org/officeDocument/2006/relationships/tags" Target="../tags/tag522.xml"/><Relationship Id="rId12" Type="http://schemas.openxmlformats.org/officeDocument/2006/relationships/tags" Target="../tags/tag527.xml"/><Relationship Id="rId17" Type="http://schemas.openxmlformats.org/officeDocument/2006/relationships/tags" Target="../tags/tag532.xml"/><Relationship Id="rId25" Type="http://schemas.openxmlformats.org/officeDocument/2006/relationships/tags" Target="../tags/tag540.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17.xml"/><Relationship Id="rId16" Type="http://schemas.openxmlformats.org/officeDocument/2006/relationships/tags" Target="../tags/tag531.xml"/><Relationship Id="rId20" Type="http://schemas.openxmlformats.org/officeDocument/2006/relationships/tags" Target="../tags/tag535.xml"/><Relationship Id="rId29" Type="http://schemas.openxmlformats.org/officeDocument/2006/relationships/tags" Target="../tags/tag544.xml"/><Relationship Id="rId1" Type="http://schemas.openxmlformats.org/officeDocument/2006/relationships/tags" Target="../tags/tag516.xml"/><Relationship Id="rId6" Type="http://schemas.openxmlformats.org/officeDocument/2006/relationships/tags" Target="../tags/tag521.xml"/><Relationship Id="rId11" Type="http://schemas.openxmlformats.org/officeDocument/2006/relationships/tags" Target="../tags/tag526.xml"/><Relationship Id="rId24" Type="http://schemas.openxmlformats.org/officeDocument/2006/relationships/tags" Target="../tags/tag539.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20.xml"/><Relationship Id="rId15" Type="http://schemas.openxmlformats.org/officeDocument/2006/relationships/tags" Target="../tags/tag530.xml"/><Relationship Id="rId23" Type="http://schemas.openxmlformats.org/officeDocument/2006/relationships/tags" Target="../tags/tag538.xml"/><Relationship Id="rId28" Type="http://schemas.openxmlformats.org/officeDocument/2006/relationships/tags" Target="../tags/tag543.xml"/><Relationship Id="rId36" Type="http://schemas.openxmlformats.org/officeDocument/2006/relationships/slide" Target="slide58.xml"/><Relationship Id="rId10" Type="http://schemas.openxmlformats.org/officeDocument/2006/relationships/tags" Target="../tags/tag525.xml"/><Relationship Id="rId19" Type="http://schemas.openxmlformats.org/officeDocument/2006/relationships/tags" Target="../tags/tag534.xml"/><Relationship Id="rId31" Type="http://schemas.openxmlformats.org/officeDocument/2006/relationships/slideLayout" Target="../slideLayouts/slideLayout6.xml"/><Relationship Id="rId4" Type="http://schemas.openxmlformats.org/officeDocument/2006/relationships/tags" Target="../tags/tag519.xml"/><Relationship Id="rId9" Type="http://schemas.openxmlformats.org/officeDocument/2006/relationships/tags" Target="../tags/tag524.xml"/><Relationship Id="rId14" Type="http://schemas.openxmlformats.org/officeDocument/2006/relationships/tags" Target="../tags/tag529.xml"/><Relationship Id="rId22" Type="http://schemas.openxmlformats.org/officeDocument/2006/relationships/tags" Target="../tags/tag537.xml"/><Relationship Id="rId27" Type="http://schemas.openxmlformats.org/officeDocument/2006/relationships/tags" Target="../tags/tag542.xml"/><Relationship Id="rId30" Type="http://schemas.openxmlformats.org/officeDocument/2006/relationships/tags" Target="../tags/tag545.xml"/><Relationship Id="rId35" Type="http://schemas.openxmlformats.org/officeDocument/2006/relationships/slide" Target="slide62.xml"/><Relationship Id="rId8" Type="http://schemas.openxmlformats.org/officeDocument/2006/relationships/tags" Target="../tags/tag523.xml"/><Relationship Id="rId3" Type="http://schemas.openxmlformats.org/officeDocument/2006/relationships/tags" Target="../tags/tag518.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48.xml"/><Relationship Id="rId7" Type="http://schemas.openxmlformats.org/officeDocument/2006/relationships/tags" Target="../tags/tag552.xml"/><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image" Target="../media/image46.png"/><Relationship Id="rId5" Type="http://schemas.openxmlformats.org/officeDocument/2006/relationships/tags" Target="../tags/tag550.xml"/><Relationship Id="rId10" Type="http://schemas.openxmlformats.org/officeDocument/2006/relationships/image" Target="../media/image18.emf"/><Relationship Id="rId4" Type="http://schemas.openxmlformats.org/officeDocument/2006/relationships/tags" Target="../tags/tag549.xml"/><Relationship Id="rId9" Type="http://schemas.openxmlformats.org/officeDocument/2006/relationships/oleObject" Target="../embeddings/oleObject43.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553.xml"/><Relationship Id="rId4" Type="http://schemas.openxmlformats.org/officeDocument/2006/relationships/image" Target="../media/image18.emf"/></Relationships>
</file>

<file path=ppt/slides/_rels/slide54.xml.rels><?xml version="1.0" encoding="UTF-8" standalone="yes"?>
<Relationships xmlns="http://schemas.openxmlformats.org/package/2006/relationships"><Relationship Id="rId13" Type="http://schemas.openxmlformats.org/officeDocument/2006/relationships/tags" Target="../tags/tag566.xml"/><Relationship Id="rId18" Type="http://schemas.openxmlformats.org/officeDocument/2006/relationships/tags" Target="../tags/tag571.xml"/><Relationship Id="rId26" Type="http://schemas.openxmlformats.org/officeDocument/2006/relationships/tags" Target="../tags/tag579.xml"/><Relationship Id="rId39" Type="http://schemas.openxmlformats.org/officeDocument/2006/relationships/slide" Target="slide49.xml"/><Relationship Id="rId21" Type="http://schemas.openxmlformats.org/officeDocument/2006/relationships/tags" Target="../tags/tag574.xml"/><Relationship Id="rId34" Type="http://schemas.openxmlformats.org/officeDocument/2006/relationships/slide" Target="slide65.xml"/><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tags" Target="../tags/tag570.xml"/><Relationship Id="rId25" Type="http://schemas.openxmlformats.org/officeDocument/2006/relationships/tags" Target="../tags/tag578.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55.xml"/><Relationship Id="rId16" Type="http://schemas.openxmlformats.org/officeDocument/2006/relationships/tags" Target="../tags/tag569.xml"/><Relationship Id="rId20" Type="http://schemas.openxmlformats.org/officeDocument/2006/relationships/tags" Target="../tags/tag573.xml"/><Relationship Id="rId29" Type="http://schemas.openxmlformats.org/officeDocument/2006/relationships/tags" Target="../tags/tag582.xm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24" Type="http://schemas.openxmlformats.org/officeDocument/2006/relationships/tags" Target="../tags/tag577.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58.xml"/><Relationship Id="rId15" Type="http://schemas.openxmlformats.org/officeDocument/2006/relationships/tags" Target="../tags/tag568.xml"/><Relationship Id="rId23" Type="http://schemas.openxmlformats.org/officeDocument/2006/relationships/tags" Target="../tags/tag576.xml"/><Relationship Id="rId28" Type="http://schemas.openxmlformats.org/officeDocument/2006/relationships/tags" Target="../tags/tag581.xml"/><Relationship Id="rId36" Type="http://schemas.openxmlformats.org/officeDocument/2006/relationships/slide" Target="slide58.xml"/><Relationship Id="rId10" Type="http://schemas.openxmlformats.org/officeDocument/2006/relationships/tags" Target="../tags/tag563.xml"/><Relationship Id="rId19" Type="http://schemas.openxmlformats.org/officeDocument/2006/relationships/tags" Target="../tags/tag572.xml"/><Relationship Id="rId31" Type="http://schemas.openxmlformats.org/officeDocument/2006/relationships/slideLayout" Target="../slideLayouts/slideLayout6.xml"/><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 Id="rId22" Type="http://schemas.openxmlformats.org/officeDocument/2006/relationships/tags" Target="../tags/tag575.xml"/><Relationship Id="rId27" Type="http://schemas.openxmlformats.org/officeDocument/2006/relationships/tags" Target="../tags/tag580.xml"/><Relationship Id="rId30" Type="http://schemas.openxmlformats.org/officeDocument/2006/relationships/tags" Target="../tags/tag583.xml"/><Relationship Id="rId35" Type="http://schemas.openxmlformats.org/officeDocument/2006/relationships/slide" Target="slide62.xml"/><Relationship Id="rId8" Type="http://schemas.openxmlformats.org/officeDocument/2006/relationships/tags" Target="../tags/tag561.xml"/><Relationship Id="rId3" Type="http://schemas.openxmlformats.org/officeDocument/2006/relationships/tags" Target="../tags/tag556.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6.xml"/><Relationship Id="rId7" Type="http://schemas.openxmlformats.org/officeDocument/2006/relationships/tags" Target="../tags/tag590.xml"/><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tags" Target="../tags/tag589.xml"/><Relationship Id="rId5" Type="http://schemas.openxmlformats.org/officeDocument/2006/relationships/tags" Target="../tags/tag588.xml"/><Relationship Id="rId10" Type="http://schemas.openxmlformats.org/officeDocument/2006/relationships/image" Target="../media/image18.emf"/><Relationship Id="rId4" Type="http://schemas.openxmlformats.org/officeDocument/2006/relationships/tags" Target="../tags/tag587.xml"/><Relationship Id="rId9" Type="http://schemas.openxmlformats.org/officeDocument/2006/relationships/oleObject" Target="../embeddings/oleObject45.bin"/></Relationships>
</file>

<file path=ppt/slides/_rels/slide56.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7.jpeg"/><Relationship Id="rId3" Type="http://schemas.openxmlformats.org/officeDocument/2006/relationships/tags" Target="../tags/tag593.xml"/><Relationship Id="rId21" Type="http://schemas.openxmlformats.org/officeDocument/2006/relationships/image" Target="../media/image50.png"/><Relationship Id="rId7" Type="http://schemas.openxmlformats.org/officeDocument/2006/relationships/tags" Target="../tags/tag597.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92.xml"/><Relationship Id="rId16" Type="http://schemas.openxmlformats.org/officeDocument/2006/relationships/hyperlink" Target="https://arxiv.org/pdf/1804.04011" TargetMode="External"/><Relationship Id="rId20" Type="http://schemas.openxmlformats.org/officeDocument/2006/relationships/image" Target="../media/image49.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oleObject" Target="../embeddings/oleObject46.bin"/><Relationship Id="rId5" Type="http://schemas.openxmlformats.org/officeDocument/2006/relationships/tags" Target="../tags/tag595.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52.jpeg"/><Relationship Id="rId10" Type="http://schemas.openxmlformats.org/officeDocument/2006/relationships/slideLayout" Target="../slideLayouts/slideLayout2.xml"/><Relationship Id="rId19" Type="http://schemas.openxmlformats.org/officeDocument/2006/relationships/image" Target="../media/image48.png"/><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5.png"/><Relationship Id="rId3" Type="http://schemas.openxmlformats.org/officeDocument/2006/relationships/tags" Target="../tags/tag602.xml"/><Relationship Id="rId7" Type="http://schemas.openxmlformats.org/officeDocument/2006/relationships/tags" Target="../tags/tag606.xml"/><Relationship Id="rId12" Type="http://schemas.openxmlformats.org/officeDocument/2006/relationships/hyperlink" Target="https://arxiv.org/pdf/1806.05620" TargetMode="External"/><Relationship Id="rId17" Type="http://schemas.openxmlformats.org/officeDocument/2006/relationships/image" Target="../media/image54.png"/><Relationship Id="rId2" Type="http://schemas.openxmlformats.org/officeDocument/2006/relationships/tags" Target="../tags/tag601.xml"/><Relationship Id="rId16" Type="http://schemas.openxmlformats.org/officeDocument/2006/relationships/image" Target="../media/image53.png"/><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hyperlink" Target="https://arxiv.org/pdf/1809.08379" TargetMode="External"/><Relationship Id="rId5" Type="http://schemas.openxmlformats.org/officeDocument/2006/relationships/tags" Target="../tags/tag604.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603.xml"/><Relationship Id="rId9" Type="http://schemas.openxmlformats.org/officeDocument/2006/relationships/oleObject" Target="../embeddings/oleObject47.bin"/><Relationship Id="rId14" Type="http://schemas.openxmlformats.org/officeDocument/2006/relationships/hyperlink" Target="https://ieeexplore.ieee.org/stamp/stamp.jsp?tp=&amp;arnumber=10113832" TargetMode="External"/></Relationships>
</file>

<file path=ppt/slides/_rels/slide58.xml.rels><?xml version="1.0" encoding="UTF-8" standalone="yes"?>
<Relationships xmlns="http://schemas.openxmlformats.org/package/2006/relationships"><Relationship Id="rId13" Type="http://schemas.openxmlformats.org/officeDocument/2006/relationships/tags" Target="../tags/tag619.xml"/><Relationship Id="rId18" Type="http://schemas.openxmlformats.org/officeDocument/2006/relationships/tags" Target="../tags/tag624.xml"/><Relationship Id="rId26" Type="http://schemas.openxmlformats.org/officeDocument/2006/relationships/tags" Target="../tags/tag632.xml"/><Relationship Id="rId39" Type="http://schemas.openxmlformats.org/officeDocument/2006/relationships/slide" Target="slide49.xml"/><Relationship Id="rId21" Type="http://schemas.openxmlformats.org/officeDocument/2006/relationships/tags" Target="../tags/tag627.xml"/><Relationship Id="rId34" Type="http://schemas.openxmlformats.org/officeDocument/2006/relationships/slide" Target="slide65.xml"/><Relationship Id="rId7" Type="http://schemas.openxmlformats.org/officeDocument/2006/relationships/tags" Target="../tags/tag613.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08.xml"/><Relationship Id="rId16" Type="http://schemas.openxmlformats.org/officeDocument/2006/relationships/tags" Target="../tags/tag622.xml"/><Relationship Id="rId20" Type="http://schemas.openxmlformats.org/officeDocument/2006/relationships/tags" Target="../tags/tag626.xml"/><Relationship Id="rId29" Type="http://schemas.openxmlformats.org/officeDocument/2006/relationships/tags" Target="../tags/tag635.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tags" Target="../tags/tag617.xml"/><Relationship Id="rId24" Type="http://schemas.openxmlformats.org/officeDocument/2006/relationships/tags" Target="../tags/tag630.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11.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36" Type="http://schemas.openxmlformats.org/officeDocument/2006/relationships/slide" Target="slide58.xml"/><Relationship Id="rId10" Type="http://schemas.openxmlformats.org/officeDocument/2006/relationships/tags" Target="../tags/tag616.xml"/><Relationship Id="rId19" Type="http://schemas.openxmlformats.org/officeDocument/2006/relationships/tags" Target="../tags/tag625.xml"/><Relationship Id="rId31" Type="http://schemas.openxmlformats.org/officeDocument/2006/relationships/slideLayout" Target="../slideLayouts/slideLayout6.xml"/><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tags" Target="../tags/tag620.xml"/><Relationship Id="rId22" Type="http://schemas.openxmlformats.org/officeDocument/2006/relationships/tags" Target="../tags/tag628.xml"/><Relationship Id="rId27" Type="http://schemas.openxmlformats.org/officeDocument/2006/relationships/tags" Target="../tags/tag633.xml"/><Relationship Id="rId30" Type="http://schemas.openxmlformats.org/officeDocument/2006/relationships/tags" Target="../tags/tag636.xml"/><Relationship Id="rId35" Type="http://schemas.openxmlformats.org/officeDocument/2006/relationships/slide" Target="slide62.xml"/><Relationship Id="rId8" Type="http://schemas.openxmlformats.org/officeDocument/2006/relationships/tags" Target="../tags/tag614.xml"/><Relationship Id="rId3" Type="http://schemas.openxmlformats.org/officeDocument/2006/relationships/tags" Target="../tags/tag609.xml"/></Relationships>
</file>

<file path=ppt/slides/_rels/slide59.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tags" Target="../tags/tag649.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tags" Target="../tags/tag648.xml"/><Relationship Id="rId17" Type="http://schemas.openxmlformats.org/officeDocument/2006/relationships/image" Target="../media/image18.emf"/><Relationship Id="rId2" Type="http://schemas.openxmlformats.org/officeDocument/2006/relationships/tags" Target="../tags/tag638.xml"/><Relationship Id="rId16" Type="http://schemas.openxmlformats.org/officeDocument/2006/relationships/oleObject" Target="../embeddings/oleObject48.bin"/><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5" Type="http://schemas.openxmlformats.org/officeDocument/2006/relationships/slideLayout" Target="../slideLayouts/slideLayout2.xml"/><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tags" Target="../tags/tag65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53.xml"/><Relationship Id="rId7" Type="http://schemas.openxmlformats.org/officeDocument/2006/relationships/oleObject" Target="../embeddings/oleObject49.bin"/><Relationship Id="rId12" Type="http://schemas.openxmlformats.org/officeDocument/2006/relationships/hyperlink" Target="https://arxiv.org/pdf/1612.00593" TargetMode="External"/><Relationship Id="rId2" Type="http://schemas.openxmlformats.org/officeDocument/2006/relationships/tags" Target="../tags/tag652.xml"/><Relationship Id="rId16" Type="http://schemas.openxmlformats.org/officeDocument/2006/relationships/image" Target="../media/image57.png"/><Relationship Id="rId1" Type="http://schemas.openxmlformats.org/officeDocument/2006/relationships/tags" Target="../tags/tag651.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55.xml"/><Relationship Id="rId15" Type="http://schemas.openxmlformats.org/officeDocument/2006/relationships/image" Target="../media/image56.png"/><Relationship Id="rId10" Type="http://schemas.openxmlformats.org/officeDocument/2006/relationships/hyperlink" Target="https://arxiv.org/pdf/1812.05784" TargetMode="External"/><Relationship Id="rId4" Type="http://schemas.openxmlformats.org/officeDocument/2006/relationships/tags" Target="../tags/tag654.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58.xml"/><Relationship Id="rId7" Type="http://schemas.openxmlformats.org/officeDocument/2006/relationships/oleObject" Target="../embeddings/oleObject50.bin"/><Relationship Id="rId12" Type="http://schemas.openxmlformats.org/officeDocument/2006/relationships/hyperlink" Target="https://arxiv.org/pdf/1711.10275" TargetMode="Externa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60.xml"/><Relationship Id="rId15" Type="http://schemas.openxmlformats.org/officeDocument/2006/relationships/image" Target="../media/image59.png"/><Relationship Id="rId10" Type="http://schemas.openxmlformats.org/officeDocument/2006/relationships/hyperlink" Target="https://arxiv.org/pdf/1611.08974" TargetMode="External"/><Relationship Id="rId4" Type="http://schemas.openxmlformats.org/officeDocument/2006/relationships/tags" Target="../tags/tag659.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8.png"/></Relationships>
</file>

<file path=ppt/slides/_rels/slide62.xml.rels><?xml version="1.0" encoding="UTF-8" standalone="yes"?>
<Relationships xmlns="http://schemas.openxmlformats.org/package/2006/relationships"><Relationship Id="rId13" Type="http://schemas.openxmlformats.org/officeDocument/2006/relationships/tags" Target="../tags/tag673.xml"/><Relationship Id="rId18" Type="http://schemas.openxmlformats.org/officeDocument/2006/relationships/tags" Target="../tags/tag678.xml"/><Relationship Id="rId26" Type="http://schemas.openxmlformats.org/officeDocument/2006/relationships/tags" Target="../tags/tag686.xml"/><Relationship Id="rId39" Type="http://schemas.openxmlformats.org/officeDocument/2006/relationships/slide" Target="slide49.xml"/><Relationship Id="rId21" Type="http://schemas.openxmlformats.org/officeDocument/2006/relationships/tags" Target="../tags/tag681.xml"/><Relationship Id="rId34" Type="http://schemas.openxmlformats.org/officeDocument/2006/relationships/slide" Target="slide65.xml"/><Relationship Id="rId7" Type="http://schemas.openxmlformats.org/officeDocument/2006/relationships/tags" Target="../tags/tag667.xml"/><Relationship Id="rId12" Type="http://schemas.openxmlformats.org/officeDocument/2006/relationships/tags" Target="../tags/tag672.xml"/><Relationship Id="rId17" Type="http://schemas.openxmlformats.org/officeDocument/2006/relationships/tags" Target="../tags/tag677.xml"/><Relationship Id="rId25" Type="http://schemas.openxmlformats.org/officeDocument/2006/relationships/tags" Target="../tags/tag685.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62.xml"/><Relationship Id="rId16" Type="http://schemas.openxmlformats.org/officeDocument/2006/relationships/tags" Target="../tags/tag676.xml"/><Relationship Id="rId20" Type="http://schemas.openxmlformats.org/officeDocument/2006/relationships/tags" Target="../tags/tag680.xml"/><Relationship Id="rId29" Type="http://schemas.openxmlformats.org/officeDocument/2006/relationships/tags" Target="../tags/tag689.xml"/><Relationship Id="rId1" Type="http://schemas.openxmlformats.org/officeDocument/2006/relationships/tags" Target="../tags/tag661.xml"/><Relationship Id="rId6" Type="http://schemas.openxmlformats.org/officeDocument/2006/relationships/tags" Target="../tags/tag666.xml"/><Relationship Id="rId11" Type="http://schemas.openxmlformats.org/officeDocument/2006/relationships/tags" Target="../tags/tag671.xml"/><Relationship Id="rId24" Type="http://schemas.openxmlformats.org/officeDocument/2006/relationships/tags" Target="../tags/tag684.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65.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36" Type="http://schemas.openxmlformats.org/officeDocument/2006/relationships/slide" Target="slide58.xml"/><Relationship Id="rId10" Type="http://schemas.openxmlformats.org/officeDocument/2006/relationships/tags" Target="../tags/tag670.xml"/><Relationship Id="rId19" Type="http://schemas.openxmlformats.org/officeDocument/2006/relationships/tags" Target="../tags/tag679.xml"/><Relationship Id="rId31" Type="http://schemas.openxmlformats.org/officeDocument/2006/relationships/slideLayout" Target="../slideLayouts/slideLayout6.xml"/><Relationship Id="rId4" Type="http://schemas.openxmlformats.org/officeDocument/2006/relationships/tags" Target="../tags/tag664.xml"/><Relationship Id="rId9" Type="http://schemas.openxmlformats.org/officeDocument/2006/relationships/tags" Target="../tags/tag669.xml"/><Relationship Id="rId14" Type="http://schemas.openxmlformats.org/officeDocument/2006/relationships/tags" Target="../tags/tag674.xml"/><Relationship Id="rId22" Type="http://schemas.openxmlformats.org/officeDocument/2006/relationships/tags" Target="../tags/tag682.xml"/><Relationship Id="rId27" Type="http://schemas.openxmlformats.org/officeDocument/2006/relationships/tags" Target="../tags/tag687.xml"/><Relationship Id="rId30" Type="http://schemas.openxmlformats.org/officeDocument/2006/relationships/tags" Target="../tags/tag690.xml"/><Relationship Id="rId35" Type="http://schemas.openxmlformats.org/officeDocument/2006/relationships/slide" Target="slide62.xml"/><Relationship Id="rId8" Type="http://schemas.openxmlformats.org/officeDocument/2006/relationships/tags" Target="../tags/tag668.xml"/><Relationship Id="rId3" Type="http://schemas.openxmlformats.org/officeDocument/2006/relationships/tags" Target="../tags/tag663.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61.png"/><Relationship Id="rId3" Type="http://schemas.openxmlformats.org/officeDocument/2006/relationships/tags" Target="../tags/tag693.xml"/><Relationship Id="rId7" Type="http://schemas.openxmlformats.org/officeDocument/2006/relationships/slideLayout" Target="../slideLayouts/slideLayout2.xml"/><Relationship Id="rId12" Type="http://schemas.openxmlformats.org/officeDocument/2006/relationships/image" Target="../media/image60.jpeg"/><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hyperlink" Target="https://arxiv.org/pdf/2209.06890" TargetMode="External"/><Relationship Id="rId5" Type="http://schemas.openxmlformats.org/officeDocument/2006/relationships/tags" Target="../tags/tag695.xml"/><Relationship Id="rId10" Type="http://schemas.openxmlformats.org/officeDocument/2006/relationships/hyperlink" Target="https://arxiv.org/pdf/1604.01360" TargetMode="External"/><Relationship Id="rId4" Type="http://schemas.openxmlformats.org/officeDocument/2006/relationships/tags" Target="../tags/tag694.xml"/><Relationship Id="rId9" Type="http://schemas.openxmlformats.org/officeDocument/2006/relationships/image" Target="../media/image18.emf"/></Relationships>
</file>

<file path=ppt/slides/_rels/slide64.xml.rels><?xml version="1.0" encoding="UTF-8" standalone="yes"?>
<Relationships xmlns="http://schemas.openxmlformats.org/package/2006/relationships"><Relationship Id="rId8" Type="http://schemas.openxmlformats.org/officeDocument/2006/relationships/tags" Target="../tags/tag704.xml"/><Relationship Id="rId13" Type="http://schemas.openxmlformats.org/officeDocument/2006/relationships/hyperlink" Target="https://arxiv.org/pdf/1709.00507" TargetMode="External"/><Relationship Id="rId18" Type="http://schemas.openxmlformats.org/officeDocument/2006/relationships/image" Target="../media/image63.png"/><Relationship Id="rId3" Type="http://schemas.openxmlformats.org/officeDocument/2006/relationships/tags" Target="../tags/tag699.xml"/><Relationship Id="rId7" Type="http://schemas.openxmlformats.org/officeDocument/2006/relationships/tags" Target="../tags/tag703.xml"/><Relationship Id="rId12" Type="http://schemas.openxmlformats.org/officeDocument/2006/relationships/image" Target="../media/image18.emf"/><Relationship Id="rId17" Type="http://schemas.openxmlformats.org/officeDocument/2006/relationships/image" Target="../media/image62.png"/><Relationship Id="rId2" Type="http://schemas.openxmlformats.org/officeDocument/2006/relationships/tags" Target="../tags/tag698.xml"/><Relationship Id="rId16" Type="http://schemas.openxmlformats.org/officeDocument/2006/relationships/hyperlink" Target="https://arxiv.org/pdf/2311.13793" TargetMode="External"/><Relationship Id="rId20" Type="http://schemas.openxmlformats.org/officeDocument/2006/relationships/image" Target="../media/image65.png"/><Relationship Id="rId1" Type="http://schemas.openxmlformats.org/officeDocument/2006/relationships/tags" Target="../tags/tag697.xml"/><Relationship Id="rId6" Type="http://schemas.openxmlformats.org/officeDocument/2006/relationships/tags" Target="../tags/tag702.xml"/><Relationship Id="rId11" Type="http://schemas.openxmlformats.org/officeDocument/2006/relationships/oleObject" Target="../embeddings/oleObject52.bin"/><Relationship Id="rId5" Type="http://schemas.openxmlformats.org/officeDocument/2006/relationships/tags" Target="../tags/tag701.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64.png"/><Relationship Id="rId4" Type="http://schemas.openxmlformats.org/officeDocument/2006/relationships/tags" Target="../tags/tag700.xml"/><Relationship Id="rId9" Type="http://schemas.openxmlformats.org/officeDocument/2006/relationships/tags" Target="../tags/tag705.xml"/><Relationship Id="rId14" Type="http://schemas.openxmlformats.org/officeDocument/2006/relationships/hyperlink" Target="https://arxiv.org/pdf/2303.01284" TargetMode="External"/></Relationships>
</file>

<file path=ppt/slides/_rels/slide65.xml.rels><?xml version="1.0" encoding="UTF-8" standalone="yes"?>
<Relationships xmlns="http://schemas.openxmlformats.org/package/2006/relationships"><Relationship Id="rId13" Type="http://schemas.openxmlformats.org/officeDocument/2006/relationships/tags" Target="../tags/tag718.xml"/><Relationship Id="rId18" Type="http://schemas.openxmlformats.org/officeDocument/2006/relationships/tags" Target="../tags/tag723.xml"/><Relationship Id="rId26" Type="http://schemas.openxmlformats.org/officeDocument/2006/relationships/tags" Target="../tags/tag731.xml"/><Relationship Id="rId3" Type="http://schemas.openxmlformats.org/officeDocument/2006/relationships/tags" Target="../tags/tag708.xml"/><Relationship Id="rId21" Type="http://schemas.openxmlformats.org/officeDocument/2006/relationships/tags" Target="../tags/tag726.xml"/><Relationship Id="rId34" Type="http://schemas.openxmlformats.org/officeDocument/2006/relationships/slide" Target="slide65.xml"/><Relationship Id="rId7" Type="http://schemas.openxmlformats.org/officeDocument/2006/relationships/tags" Target="../tags/tag712.xml"/><Relationship Id="rId12" Type="http://schemas.openxmlformats.org/officeDocument/2006/relationships/tags" Target="../tags/tag717.xml"/><Relationship Id="rId17" Type="http://schemas.openxmlformats.org/officeDocument/2006/relationships/tags" Target="../tags/tag722.xml"/><Relationship Id="rId25" Type="http://schemas.openxmlformats.org/officeDocument/2006/relationships/tags" Target="../tags/tag730.xml"/><Relationship Id="rId33" Type="http://schemas.openxmlformats.org/officeDocument/2006/relationships/slide" Target="slide67.xml"/><Relationship Id="rId2" Type="http://schemas.openxmlformats.org/officeDocument/2006/relationships/tags" Target="../tags/tag707.xml"/><Relationship Id="rId16" Type="http://schemas.openxmlformats.org/officeDocument/2006/relationships/tags" Target="../tags/tag721.xml"/><Relationship Id="rId20" Type="http://schemas.openxmlformats.org/officeDocument/2006/relationships/tags" Target="../tags/tag725.xml"/><Relationship Id="rId29" Type="http://schemas.openxmlformats.org/officeDocument/2006/relationships/slide" Target="slide104.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24" Type="http://schemas.openxmlformats.org/officeDocument/2006/relationships/tags" Target="../tags/tag729.xml"/><Relationship Id="rId32" Type="http://schemas.openxmlformats.org/officeDocument/2006/relationships/slide" Target="slide70.xml"/><Relationship Id="rId5" Type="http://schemas.openxmlformats.org/officeDocument/2006/relationships/tags" Target="../tags/tag710.xml"/><Relationship Id="rId15" Type="http://schemas.openxmlformats.org/officeDocument/2006/relationships/tags" Target="../tags/tag720.xml"/><Relationship Id="rId23" Type="http://schemas.openxmlformats.org/officeDocument/2006/relationships/tags" Target="../tags/tag728.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15.xml"/><Relationship Id="rId19" Type="http://schemas.openxmlformats.org/officeDocument/2006/relationships/tags" Target="../tags/tag724.xml"/><Relationship Id="rId31" Type="http://schemas.openxmlformats.org/officeDocument/2006/relationships/slide" Target="slide76.xml"/><Relationship Id="rId4" Type="http://schemas.openxmlformats.org/officeDocument/2006/relationships/tags" Target="../tags/tag709.xml"/><Relationship Id="rId9" Type="http://schemas.openxmlformats.org/officeDocument/2006/relationships/tags" Target="../tags/tag714.xml"/><Relationship Id="rId14" Type="http://schemas.openxmlformats.org/officeDocument/2006/relationships/tags" Target="../tags/tag719.xml"/><Relationship Id="rId22" Type="http://schemas.openxmlformats.org/officeDocument/2006/relationships/tags" Target="../tags/tag727.xml"/><Relationship Id="rId27" Type="http://schemas.openxmlformats.org/officeDocument/2006/relationships/tags" Target="../tags/tag732.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13.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733.xml"/><Relationship Id="rId5" Type="http://schemas.openxmlformats.org/officeDocument/2006/relationships/image" Target="../media/image66.png"/><Relationship Id="rId4" Type="http://schemas.openxmlformats.org/officeDocument/2006/relationships/image" Target="../media/image18.emf"/></Relationships>
</file>

<file path=ppt/slides/_rels/slide67.xml.rels><?xml version="1.0" encoding="UTF-8" standalone="yes"?>
<Relationships xmlns="http://schemas.openxmlformats.org/package/2006/relationships"><Relationship Id="rId13" Type="http://schemas.openxmlformats.org/officeDocument/2006/relationships/tags" Target="../tags/tag746.xml"/><Relationship Id="rId18" Type="http://schemas.openxmlformats.org/officeDocument/2006/relationships/tags" Target="../tags/tag751.xml"/><Relationship Id="rId26" Type="http://schemas.openxmlformats.org/officeDocument/2006/relationships/tags" Target="../tags/tag759.xml"/><Relationship Id="rId3" Type="http://schemas.openxmlformats.org/officeDocument/2006/relationships/tags" Target="../tags/tag736.xml"/><Relationship Id="rId21" Type="http://schemas.openxmlformats.org/officeDocument/2006/relationships/tags" Target="../tags/tag754.xml"/><Relationship Id="rId34" Type="http://schemas.openxmlformats.org/officeDocument/2006/relationships/slide" Target="slide65.xml"/><Relationship Id="rId7" Type="http://schemas.openxmlformats.org/officeDocument/2006/relationships/tags" Target="../tags/tag740.xml"/><Relationship Id="rId12" Type="http://schemas.openxmlformats.org/officeDocument/2006/relationships/tags" Target="../tags/tag745.xml"/><Relationship Id="rId17" Type="http://schemas.openxmlformats.org/officeDocument/2006/relationships/tags" Target="../tags/tag750.xml"/><Relationship Id="rId25" Type="http://schemas.openxmlformats.org/officeDocument/2006/relationships/tags" Target="../tags/tag758.xml"/><Relationship Id="rId33" Type="http://schemas.openxmlformats.org/officeDocument/2006/relationships/slide" Target="slide67.xml"/><Relationship Id="rId2" Type="http://schemas.openxmlformats.org/officeDocument/2006/relationships/tags" Target="../tags/tag735.xml"/><Relationship Id="rId16" Type="http://schemas.openxmlformats.org/officeDocument/2006/relationships/tags" Target="../tags/tag749.xml"/><Relationship Id="rId20" Type="http://schemas.openxmlformats.org/officeDocument/2006/relationships/tags" Target="../tags/tag753.xml"/><Relationship Id="rId29" Type="http://schemas.openxmlformats.org/officeDocument/2006/relationships/slide" Target="slide104.xml"/><Relationship Id="rId1" Type="http://schemas.openxmlformats.org/officeDocument/2006/relationships/tags" Target="../tags/tag734.xml"/><Relationship Id="rId6" Type="http://schemas.openxmlformats.org/officeDocument/2006/relationships/tags" Target="../tags/tag739.xml"/><Relationship Id="rId11" Type="http://schemas.openxmlformats.org/officeDocument/2006/relationships/tags" Target="../tags/tag744.xml"/><Relationship Id="rId24" Type="http://schemas.openxmlformats.org/officeDocument/2006/relationships/tags" Target="../tags/tag757.xml"/><Relationship Id="rId32" Type="http://schemas.openxmlformats.org/officeDocument/2006/relationships/slide" Target="slide70.xml"/><Relationship Id="rId5" Type="http://schemas.openxmlformats.org/officeDocument/2006/relationships/tags" Target="../tags/tag738.xml"/><Relationship Id="rId15" Type="http://schemas.openxmlformats.org/officeDocument/2006/relationships/tags" Target="../tags/tag748.xml"/><Relationship Id="rId23" Type="http://schemas.openxmlformats.org/officeDocument/2006/relationships/tags" Target="../tags/tag75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43.xml"/><Relationship Id="rId19" Type="http://schemas.openxmlformats.org/officeDocument/2006/relationships/tags" Target="../tags/tag752.xml"/><Relationship Id="rId31" Type="http://schemas.openxmlformats.org/officeDocument/2006/relationships/slide" Target="slide76.xml"/><Relationship Id="rId4" Type="http://schemas.openxmlformats.org/officeDocument/2006/relationships/tags" Target="../tags/tag737.xml"/><Relationship Id="rId9" Type="http://schemas.openxmlformats.org/officeDocument/2006/relationships/tags" Target="../tags/tag742.xml"/><Relationship Id="rId14" Type="http://schemas.openxmlformats.org/officeDocument/2006/relationships/tags" Target="../tags/tag747.xml"/><Relationship Id="rId22" Type="http://schemas.openxmlformats.org/officeDocument/2006/relationships/tags" Target="../tags/tag755.xml"/><Relationship Id="rId27" Type="http://schemas.openxmlformats.org/officeDocument/2006/relationships/tags" Target="../tags/tag76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image" Target="../media/image67.png"/><Relationship Id="rId5" Type="http://schemas.openxmlformats.org/officeDocument/2006/relationships/image" Target="../media/image18.emf"/><Relationship Id="rId4" Type="http://schemas.openxmlformats.org/officeDocument/2006/relationships/oleObject" Target="../embeddings/oleObject54.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image" Target="../media/image68.png"/><Relationship Id="rId5" Type="http://schemas.openxmlformats.org/officeDocument/2006/relationships/image" Target="../media/image18.emf"/><Relationship Id="rId4" Type="http://schemas.openxmlformats.org/officeDocument/2006/relationships/oleObject" Target="../embeddings/oleObject55.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8.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tags" Target="../tags/tag790.xml"/><Relationship Id="rId3" Type="http://schemas.openxmlformats.org/officeDocument/2006/relationships/tags" Target="../tags/tag767.xml"/><Relationship Id="rId21" Type="http://schemas.openxmlformats.org/officeDocument/2006/relationships/tags" Target="../tags/tag785.xml"/><Relationship Id="rId34" Type="http://schemas.openxmlformats.org/officeDocument/2006/relationships/slide" Target="slide65.xml"/><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tags" Target="../tags/tag789.xml"/><Relationship Id="rId33" Type="http://schemas.openxmlformats.org/officeDocument/2006/relationships/slide" Target="slide67.xml"/><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tags" Target="../tags/tag784.xml"/><Relationship Id="rId29" Type="http://schemas.openxmlformats.org/officeDocument/2006/relationships/slide" Target="slide104.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tags" Target="../tags/tag788.xml"/><Relationship Id="rId32" Type="http://schemas.openxmlformats.org/officeDocument/2006/relationships/slide" Target="slide70.xml"/><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tags" Target="../tags/tag787.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slide" Target="slide76.xml"/><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tags" Target="../tags/tag786.xml"/><Relationship Id="rId27" Type="http://schemas.openxmlformats.org/officeDocument/2006/relationships/tags" Target="../tags/tag791.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7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69.jpeg"/><Relationship Id="rId3" Type="http://schemas.openxmlformats.org/officeDocument/2006/relationships/tags" Target="../tags/tag794.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93.xml"/><Relationship Id="rId1" Type="http://schemas.openxmlformats.org/officeDocument/2006/relationships/tags" Target="../tags/tag792.xml"/><Relationship Id="rId6" Type="http://schemas.openxmlformats.org/officeDocument/2006/relationships/tags" Target="../tags/tag797.xml"/><Relationship Id="rId11" Type="http://schemas.openxmlformats.org/officeDocument/2006/relationships/hyperlink" Target="https://cdn.aaai.org/ojs/16253/16253-13-19747-1-2-20210518.pdf" TargetMode="External"/><Relationship Id="rId5" Type="http://schemas.openxmlformats.org/officeDocument/2006/relationships/tags" Target="../tags/tag796.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95.xml"/><Relationship Id="rId9" Type="http://schemas.openxmlformats.org/officeDocument/2006/relationships/image" Target="../media/image18.emf"/><Relationship Id="rId14" Type="http://schemas.openxmlformats.org/officeDocument/2006/relationships/image" Target="../media/image70.png"/></Relationships>
</file>

<file path=ppt/slides/_rels/slide72.xml.rels><?xml version="1.0" encoding="UTF-8" standalone="yes"?>
<Relationships xmlns="http://schemas.openxmlformats.org/package/2006/relationships"><Relationship Id="rId8" Type="http://schemas.openxmlformats.org/officeDocument/2006/relationships/tags" Target="../tags/tag805.xml"/><Relationship Id="rId13" Type="http://schemas.openxmlformats.org/officeDocument/2006/relationships/hyperlink" Target="https://arxiv.org/pdf/2107.03438" TargetMode="External"/><Relationship Id="rId18" Type="http://schemas.openxmlformats.org/officeDocument/2006/relationships/image" Target="../media/image72.png"/><Relationship Id="rId3" Type="http://schemas.openxmlformats.org/officeDocument/2006/relationships/tags" Target="../tags/tag800.xml"/><Relationship Id="rId7" Type="http://schemas.openxmlformats.org/officeDocument/2006/relationships/tags" Target="../tags/tag804.xml"/><Relationship Id="rId12" Type="http://schemas.openxmlformats.org/officeDocument/2006/relationships/image" Target="../media/image18.emf"/><Relationship Id="rId17" Type="http://schemas.openxmlformats.org/officeDocument/2006/relationships/image" Target="../media/image71.png"/><Relationship Id="rId2" Type="http://schemas.openxmlformats.org/officeDocument/2006/relationships/tags" Target="../tags/tag799.xml"/><Relationship Id="rId16" Type="http://schemas.openxmlformats.org/officeDocument/2006/relationships/hyperlink" Target="https://arxiv.org/pdf/2401.09340" TargetMode="External"/><Relationship Id="rId20" Type="http://schemas.openxmlformats.org/officeDocument/2006/relationships/image" Target="../media/image74.png"/><Relationship Id="rId1" Type="http://schemas.openxmlformats.org/officeDocument/2006/relationships/tags" Target="../tags/tag798.xml"/><Relationship Id="rId6" Type="http://schemas.openxmlformats.org/officeDocument/2006/relationships/tags" Target="../tags/tag803.xml"/><Relationship Id="rId11" Type="http://schemas.openxmlformats.org/officeDocument/2006/relationships/oleObject" Target="../embeddings/oleObject57.bin"/><Relationship Id="rId5" Type="http://schemas.openxmlformats.org/officeDocument/2006/relationships/tags" Target="../tags/tag802.xml"/><Relationship Id="rId15" Type="http://schemas.openxmlformats.org/officeDocument/2006/relationships/hyperlink" Target="https://arxiv.org/pdf/2108.02388" TargetMode="External"/><Relationship Id="rId10" Type="http://schemas.openxmlformats.org/officeDocument/2006/relationships/slideLayout" Target="../slideLayouts/slideLayout2.xml"/><Relationship Id="rId19" Type="http://schemas.openxmlformats.org/officeDocument/2006/relationships/image" Target="../media/image73.png"/><Relationship Id="rId4" Type="http://schemas.openxmlformats.org/officeDocument/2006/relationships/tags" Target="../tags/tag801.xml"/><Relationship Id="rId9" Type="http://schemas.openxmlformats.org/officeDocument/2006/relationships/tags" Target="../tags/tag806.xml"/><Relationship Id="rId14" Type="http://schemas.openxmlformats.org/officeDocument/2006/relationships/hyperlink" Target="https://openaccess.thecvf.com/content/ICCV2021/papers/Zhao_3DVG-Transformer_Relation_Modeling_for_Visual_Grounding_on_Point_Clouds_ICCV_2021_paper.pdf" TargetMode="Externa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75.png"/><Relationship Id="rId3" Type="http://schemas.openxmlformats.org/officeDocument/2006/relationships/tags" Target="../tags/tag809.xml"/><Relationship Id="rId7" Type="http://schemas.openxmlformats.org/officeDocument/2006/relationships/slideLayout" Target="../slideLayouts/slideLayout2.xml"/><Relationship Id="rId12" Type="http://schemas.openxmlformats.org/officeDocument/2006/relationships/hyperlink" Target="https://arxiv.org/pdf/2211.14241" TargetMode="External"/><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tags" Target="../tags/tag812.xml"/><Relationship Id="rId11" Type="http://schemas.openxmlformats.org/officeDocument/2006/relationships/hyperlink" Target="https://arxiv.org/pdf/2105.11450" TargetMode="External"/><Relationship Id="rId5" Type="http://schemas.openxmlformats.org/officeDocument/2006/relationships/tags" Target="../tags/tag811.xml"/><Relationship Id="rId10" Type="http://schemas.openxmlformats.org/officeDocument/2006/relationships/hyperlink" Target="https://arxiv.org/pdf/2204.02174" TargetMode="External"/><Relationship Id="rId4" Type="http://schemas.openxmlformats.org/officeDocument/2006/relationships/tags" Target="../tags/tag810.xml"/><Relationship Id="rId9" Type="http://schemas.openxmlformats.org/officeDocument/2006/relationships/image" Target="../media/image18.emf"/><Relationship Id="rId14" Type="http://schemas.openxmlformats.org/officeDocument/2006/relationships/image" Target="../media/image76.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8.png"/><Relationship Id="rId3" Type="http://schemas.openxmlformats.org/officeDocument/2006/relationships/tags" Target="../tags/tag815.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tags" Target="../tags/tag818.xml"/><Relationship Id="rId11" Type="http://schemas.openxmlformats.org/officeDocument/2006/relationships/hyperlink" Target="https://arxiv.org/pdf/2311.15383" TargetMode="External"/><Relationship Id="rId5" Type="http://schemas.openxmlformats.org/officeDocument/2006/relationships/tags" Target="../tags/tag817.xml"/><Relationship Id="rId10" Type="http://schemas.openxmlformats.org/officeDocument/2006/relationships/hyperlink" Target="https://arxiv.org/pdf/2309.12311" TargetMode="External"/><Relationship Id="rId4" Type="http://schemas.openxmlformats.org/officeDocument/2006/relationships/tags" Target="../tags/tag816.xml"/><Relationship Id="rId9" Type="http://schemas.openxmlformats.org/officeDocument/2006/relationships/image" Target="../media/image18.emf"/></Relationships>
</file>

<file path=ppt/slides/_rels/slide7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821.xml"/><Relationship Id="rId7" Type="http://schemas.openxmlformats.org/officeDocument/2006/relationships/oleObject" Target="../embeddings/oleObject60.bin"/><Relationship Id="rId2" Type="http://schemas.openxmlformats.org/officeDocument/2006/relationships/tags" Target="../tags/tag820.xml"/><Relationship Id="rId1" Type="http://schemas.openxmlformats.org/officeDocument/2006/relationships/tags" Target="../tags/tag819.xml"/><Relationship Id="rId6" Type="http://schemas.openxmlformats.org/officeDocument/2006/relationships/slideLayout" Target="../slideLayouts/slideLayout2.xml"/><Relationship Id="rId5" Type="http://schemas.openxmlformats.org/officeDocument/2006/relationships/tags" Target="../tags/tag823.xml"/><Relationship Id="rId4" Type="http://schemas.openxmlformats.org/officeDocument/2006/relationships/tags" Target="../tags/tag822.xml"/></Relationships>
</file>

<file path=ppt/slides/_rels/slide76.xml.rels><?xml version="1.0" encoding="UTF-8" standalone="yes"?>
<Relationships xmlns="http://schemas.openxmlformats.org/package/2006/relationships"><Relationship Id="rId13" Type="http://schemas.openxmlformats.org/officeDocument/2006/relationships/tags" Target="../tags/tag836.xml"/><Relationship Id="rId18" Type="http://schemas.openxmlformats.org/officeDocument/2006/relationships/tags" Target="../tags/tag841.xml"/><Relationship Id="rId26" Type="http://schemas.openxmlformats.org/officeDocument/2006/relationships/tags" Target="../tags/tag849.xml"/><Relationship Id="rId3" Type="http://schemas.openxmlformats.org/officeDocument/2006/relationships/tags" Target="../tags/tag826.xml"/><Relationship Id="rId21" Type="http://schemas.openxmlformats.org/officeDocument/2006/relationships/tags" Target="../tags/tag844.xml"/><Relationship Id="rId34" Type="http://schemas.openxmlformats.org/officeDocument/2006/relationships/slide" Target="slide65.xml"/><Relationship Id="rId7" Type="http://schemas.openxmlformats.org/officeDocument/2006/relationships/tags" Target="../tags/tag830.xml"/><Relationship Id="rId12" Type="http://schemas.openxmlformats.org/officeDocument/2006/relationships/tags" Target="../tags/tag835.xml"/><Relationship Id="rId17" Type="http://schemas.openxmlformats.org/officeDocument/2006/relationships/tags" Target="../tags/tag840.xml"/><Relationship Id="rId25" Type="http://schemas.openxmlformats.org/officeDocument/2006/relationships/tags" Target="../tags/tag848.xml"/><Relationship Id="rId33" Type="http://schemas.openxmlformats.org/officeDocument/2006/relationships/slide" Target="slide67.xml"/><Relationship Id="rId2" Type="http://schemas.openxmlformats.org/officeDocument/2006/relationships/tags" Target="../tags/tag825.xml"/><Relationship Id="rId16" Type="http://schemas.openxmlformats.org/officeDocument/2006/relationships/tags" Target="../tags/tag839.xml"/><Relationship Id="rId20" Type="http://schemas.openxmlformats.org/officeDocument/2006/relationships/tags" Target="../tags/tag843.xml"/><Relationship Id="rId29" Type="http://schemas.openxmlformats.org/officeDocument/2006/relationships/slide" Target="slide104.xml"/><Relationship Id="rId1" Type="http://schemas.openxmlformats.org/officeDocument/2006/relationships/tags" Target="../tags/tag824.xml"/><Relationship Id="rId6" Type="http://schemas.openxmlformats.org/officeDocument/2006/relationships/tags" Target="../tags/tag829.xml"/><Relationship Id="rId11" Type="http://schemas.openxmlformats.org/officeDocument/2006/relationships/tags" Target="../tags/tag834.xml"/><Relationship Id="rId24" Type="http://schemas.openxmlformats.org/officeDocument/2006/relationships/tags" Target="../tags/tag847.xml"/><Relationship Id="rId32" Type="http://schemas.openxmlformats.org/officeDocument/2006/relationships/slide" Target="slide70.xml"/><Relationship Id="rId5" Type="http://schemas.openxmlformats.org/officeDocument/2006/relationships/tags" Target="../tags/tag828.xml"/><Relationship Id="rId15" Type="http://schemas.openxmlformats.org/officeDocument/2006/relationships/tags" Target="../tags/tag838.xml"/><Relationship Id="rId23" Type="http://schemas.openxmlformats.org/officeDocument/2006/relationships/tags" Target="../tags/tag84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33.xml"/><Relationship Id="rId19" Type="http://schemas.openxmlformats.org/officeDocument/2006/relationships/tags" Target="../tags/tag842.xml"/><Relationship Id="rId31" Type="http://schemas.openxmlformats.org/officeDocument/2006/relationships/slide" Target="slide76.xml"/><Relationship Id="rId4" Type="http://schemas.openxmlformats.org/officeDocument/2006/relationships/tags" Target="../tags/tag827.xml"/><Relationship Id="rId9" Type="http://schemas.openxmlformats.org/officeDocument/2006/relationships/tags" Target="../tags/tag832.xml"/><Relationship Id="rId14" Type="http://schemas.openxmlformats.org/officeDocument/2006/relationships/tags" Target="../tags/tag837.xml"/><Relationship Id="rId22" Type="http://schemas.openxmlformats.org/officeDocument/2006/relationships/tags" Target="../tags/tag845.xml"/><Relationship Id="rId27" Type="http://schemas.openxmlformats.org/officeDocument/2006/relationships/tags" Target="../tags/tag85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831.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80.jpeg"/><Relationship Id="rId3" Type="http://schemas.openxmlformats.org/officeDocument/2006/relationships/tags" Target="../tags/tag853.xml"/><Relationship Id="rId7" Type="http://schemas.openxmlformats.org/officeDocument/2006/relationships/slideLayout" Target="../slideLayouts/slideLayout2.xml"/><Relationship Id="rId12" Type="http://schemas.openxmlformats.org/officeDocument/2006/relationships/image" Target="../media/image79.png"/><Relationship Id="rId2" Type="http://schemas.openxmlformats.org/officeDocument/2006/relationships/tags" Target="../tags/tag852.xml"/><Relationship Id="rId1" Type="http://schemas.openxmlformats.org/officeDocument/2006/relationships/tags" Target="../tags/tag851.xml"/><Relationship Id="rId6" Type="http://schemas.openxmlformats.org/officeDocument/2006/relationships/tags" Target="../tags/tag856.xml"/><Relationship Id="rId11" Type="http://schemas.openxmlformats.org/officeDocument/2006/relationships/hyperlink" Target="https://arxiv.org/pdf/2112.08879" TargetMode="External"/><Relationship Id="rId5" Type="http://schemas.openxmlformats.org/officeDocument/2006/relationships/tags" Target="../tags/tag855.xml"/><Relationship Id="rId10" Type="http://schemas.openxmlformats.org/officeDocument/2006/relationships/hyperlink" Target="https://arxiv.org/pdf/2204.06272" TargetMode="External"/><Relationship Id="rId4" Type="http://schemas.openxmlformats.org/officeDocument/2006/relationships/tags" Target="../tags/tag854.xml"/><Relationship Id="rId9" Type="http://schemas.openxmlformats.org/officeDocument/2006/relationships/image" Target="../media/image18.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82.png"/><Relationship Id="rId3" Type="http://schemas.openxmlformats.org/officeDocument/2006/relationships/tags" Target="../tags/tag859.xml"/><Relationship Id="rId7" Type="http://schemas.openxmlformats.org/officeDocument/2006/relationships/slideLayout" Target="../slideLayouts/slideLayout2.xml"/><Relationship Id="rId12" Type="http://schemas.openxmlformats.org/officeDocument/2006/relationships/image" Target="../media/image81.jpeg"/><Relationship Id="rId2" Type="http://schemas.openxmlformats.org/officeDocument/2006/relationships/tags" Target="../tags/tag858.xml"/><Relationship Id="rId1" Type="http://schemas.openxmlformats.org/officeDocument/2006/relationships/tags" Target="../tags/tag857.xml"/><Relationship Id="rId6" Type="http://schemas.openxmlformats.org/officeDocument/2006/relationships/tags" Target="../tags/tag862.xml"/><Relationship Id="rId11" Type="http://schemas.openxmlformats.org/officeDocument/2006/relationships/hyperlink" Target="https://arxiv.org/pdf/2407.01525" TargetMode="External"/><Relationship Id="rId5" Type="http://schemas.openxmlformats.org/officeDocument/2006/relationships/tags" Target="../tags/tag861.xml"/><Relationship Id="rId10" Type="http://schemas.openxmlformats.org/officeDocument/2006/relationships/hyperlink" Target="https://arxiv.org/pdf/2209.14941" TargetMode="External"/><Relationship Id="rId4" Type="http://schemas.openxmlformats.org/officeDocument/2006/relationships/tags" Target="../tags/tag860.xml"/><Relationship Id="rId9" Type="http://schemas.openxmlformats.org/officeDocument/2006/relationships/image" Target="../media/image18.emf"/></Relationships>
</file>

<file path=ppt/slides/_rels/slide79.xml.rels><?xml version="1.0" encoding="UTF-8" standalone="yes"?>
<Relationships xmlns="http://schemas.openxmlformats.org/package/2006/relationships"><Relationship Id="rId13" Type="http://schemas.openxmlformats.org/officeDocument/2006/relationships/tags" Target="../tags/tag875.xml"/><Relationship Id="rId18" Type="http://schemas.openxmlformats.org/officeDocument/2006/relationships/tags" Target="../tags/tag880.xml"/><Relationship Id="rId26" Type="http://schemas.openxmlformats.org/officeDocument/2006/relationships/tags" Target="../tags/tag888.xml"/><Relationship Id="rId3" Type="http://schemas.openxmlformats.org/officeDocument/2006/relationships/tags" Target="../tags/tag865.xml"/><Relationship Id="rId21" Type="http://schemas.openxmlformats.org/officeDocument/2006/relationships/tags" Target="../tags/tag883.xml"/><Relationship Id="rId34" Type="http://schemas.openxmlformats.org/officeDocument/2006/relationships/slide" Target="slide65.xml"/><Relationship Id="rId7" Type="http://schemas.openxmlformats.org/officeDocument/2006/relationships/tags" Target="../tags/tag869.xml"/><Relationship Id="rId12" Type="http://schemas.openxmlformats.org/officeDocument/2006/relationships/tags" Target="../tags/tag874.xml"/><Relationship Id="rId17" Type="http://schemas.openxmlformats.org/officeDocument/2006/relationships/tags" Target="../tags/tag879.xml"/><Relationship Id="rId25" Type="http://schemas.openxmlformats.org/officeDocument/2006/relationships/tags" Target="../tags/tag887.xml"/><Relationship Id="rId33" Type="http://schemas.openxmlformats.org/officeDocument/2006/relationships/slide" Target="slide79.xml"/><Relationship Id="rId2" Type="http://schemas.openxmlformats.org/officeDocument/2006/relationships/tags" Target="../tags/tag864.xml"/><Relationship Id="rId16" Type="http://schemas.openxmlformats.org/officeDocument/2006/relationships/tags" Target="../tags/tag878.xml"/><Relationship Id="rId20" Type="http://schemas.openxmlformats.org/officeDocument/2006/relationships/tags" Target="../tags/tag882.xml"/><Relationship Id="rId29" Type="http://schemas.openxmlformats.org/officeDocument/2006/relationships/slide" Target="slide104.xml"/><Relationship Id="rId1" Type="http://schemas.openxmlformats.org/officeDocument/2006/relationships/tags" Target="../tags/tag863.xml"/><Relationship Id="rId6" Type="http://schemas.openxmlformats.org/officeDocument/2006/relationships/tags" Target="../tags/tag868.xml"/><Relationship Id="rId11" Type="http://schemas.openxmlformats.org/officeDocument/2006/relationships/tags" Target="../tags/tag873.xml"/><Relationship Id="rId24" Type="http://schemas.openxmlformats.org/officeDocument/2006/relationships/tags" Target="../tags/tag886.xml"/><Relationship Id="rId32" Type="http://schemas.openxmlformats.org/officeDocument/2006/relationships/slide" Target="slide81.xml"/><Relationship Id="rId5" Type="http://schemas.openxmlformats.org/officeDocument/2006/relationships/tags" Target="../tags/tag867.xml"/><Relationship Id="rId15" Type="http://schemas.openxmlformats.org/officeDocument/2006/relationships/tags" Target="../tags/tag877.xml"/><Relationship Id="rId23" Type="http://schemas.openxmlformats.org/officeDocument/2006/relationships/tags" Target="../tags/tag88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72.xml"/><Relationship Id="rId19" Type="http://schemas.openxmlformats.org/officeDocument/2006/relationships/tags" Target="../tags/tag881.xml"/><Relationship Id="rId31" Type="http://schemas.openxmlformats.org/officeDocument/2006/relationships/slide" Target="slide84.xml"/><Relationship Id="rId4" Type="http://schemas.openxmlformats.org/officeDocument/2006/relationships/tags" Target="../tags/tag866.xml"/><Relationship Id="rId9" Type="http://schemas.openxmlformats.org/officeDocument/2006/relationships/tags" Target="../tags/tag871.xml"/><Relationship Id="rId14" Type="http://schemas.openxmlformats.org/officeDocument/2006/relationships/tags" Target="../tags/tag876.xml"/><Relationship Id="rId22" Type="http://schemas.openxmlformats.org/officeDocument/2006/relationships/tags" Target="../tags/tag884.xml"/><Relationship Id="rId27" Type="http://schemas.openxmlformats.org/officeDocument/2006/relationships/tags" Target="../tags/tag88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70.xml"/></Relationships>
</file>

<file path=ppt/slides/_rels/slide8.xml.rels><?xml version="1.0" encoding="UTF-8" standalone="yes"?>
<Relationships xmlns="http://schemas.openxmlformats.org/package/2006/relationships"><Relationship Id="rId13" Type="http://schemas.openxmlformats.org/officeDocument/2006/relationships/tags" Target="../tags/tag75.xml"/><Relationship Id="rId18" Type="http://schemas.openxmlformats.org/officeDocument/2006/relationships/tags" Target="../tags/tag80.xml"/><Relationship Id="rId26" Type="http://schemas.openxmlformats.org/officeDocument/2006/relationships/tags" Target="../tags/tag88.xml"/><Relationship Id="rId39" Type="http://schemas.openxmlformats.org/officeDocument/2006/relationships/image" Target="../media/image1.emf"/><Relationship Id="rId21" Type="http://schemas.openxmlformats.org/officeDocument/2006/relationships/tags" Target="../tags/tag83.xml"/><Relationship Id="rId34" Type="http://schemas.openxmlformats.org/officeDocument/2006/relationships/slide" Target="slide4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tags" Target="../tags/tag87.xml"/><Relationship Id="rId33" Type="http://schemas.openxmlformats.org/officeDocument/2006/relationships/slide" Target="slide125.xml"/><Relationship Id="rId38" Type="http://schemas.openxmlformats.org/officeDocument/2006/relationships/oleObject" Target="../embeddings/oleObject7.bin"/><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29"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tags" Target="../tags/tag86.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tags" Target="../tags/tag90.xml"/><Relationship Id="rId36" Type="http://schemas.openxmlformats.org/officeDocument/2006/relationships/slide" Target="slide8.xml"/><Relationship Id="rId10" Type="http://schemas.openxmlformats.org/officeDocument/2006/relationships/tags" Target="../tags/tag72.xml"/><Relationship Id="rId19" Type="http://schemas.openxmlformats.org/officeDocument/2006/relationships/tags" Target="../tags/tag81.xml"/><Relationship Id="rId31" Type="http://schemas.openxmlformats.org/officeDocument/2006/relationships/slide" Target="slide217.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tags" Target="../tags/tag84.xml"/><Relationship Id="rId27" Type="http://schemas.openxmlformats.org/officeDocument/2006/relationships/tags" Target="../tags/tag89.xml"/><Relationship Id="rId30" Type="http://schemas.openxmlformats.org/officeDocument/2006/relationships/slide" Target="slide273.xml"/><Relationship Id="rId35" Type="http://schemas.openxmlformats.org/officeDocument/2006/relationships/slide" Target="slide24.xml"/><Relationship Id="rId8" Type="http://schemas.openxmlformats.org/officeDocument/2006/relationships/tags" Target="../tags/tag70.xml"/><Relationship Id="rId3" Type="http://schemas.openxmlformats.org/officeDocument/2006/relationships/tags" Target="../tags/tag65.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890.xml"/><Relationship Id="rId5" Type="http://schemas.openxmlformats.org/officeDocument/2006/relationships/image" Target="../media/image83.png"/><Relationship Id="rId4" Type="http://schemas.openxmlformats.org/officeDocument/2006/relationships/image" Target="../media/image18.emf"/></Relationships>
</file>

<file path=ppt/slides/_rels/slide81.xml.rels><?xml version="1.0" encoding="UTF-8" standalone="yes"?>
<Relationships xmlns="http://schemas.openxmlformats.org/package/2006/relationships"><Relationship Id="rId13" Type="http://schemas.openxmlformats.org/officeDocument/2006/relationships/tags" Target="../tags/tag903.xml"/><Relationship Id="rId18" Type="http://schemas.openxmlformats.org/officeDocument/2006/relationships/tags" Target="../tags/tag908.xml"/><Relationship Id="rId26" Type="http://schemas.openxmlformats.org/officeDocument/2006/relationships/tags" Target="../tags/tag916.xml"/><Relationship Id="rId3" Type="http://schemas.openxmlformats.org/officeDocument/2006/relationships/tags" Target="../tags/tag893.xml"/><Relationship Id="rId21" Type="http://schemas.openxmlformats.org/officeDocument/2006/relationships/tags" Target="../tags/tag911.xml"/><Relationship Id="rId34" Type="http://schemas.openxmlformats.org/officeDocument/2006/relationships/slide" Target="slide65.xml"/><Relationship Id="rId7" Type="http://schemas.openxmlformats.org/officeDocument/2006/relationships/tags" Target="../tags/tag897.xml"/><Relationship Id="rId12" Type="http://schemas.openxmlformats.org/officeDocument/2006/relationships/tags" Target="../tags/tag902.xml"/><Relationship Id="rId17" Type="http://schemas.openxmlformats.org/officeDocument/2006/relationships/tags" Target="../tags/tag907.xml"/><Relationship Id="rId25" Type="http://schemas.openxmlformats.org/officeDocument/2006/relationships/tags" Target="../tags/tag915.xml"/><Relationship Id="rId33" Type="http://schemas.openxmlformats.org/officeDocument/2006/relationships/slide" Target="slide79.xml"/><Relationship Id="rId2" Type="http://schemas.openxmlformats.org/officeDocument/2006/relationships/tags" Target="../tags/tag892.xml"/><Relationship Id="rId16" Type="http://schemas.openxmlformats.org/officeDocument/2006/relationships/tags" Target="../tags/tag906.xml"/><Relationship Id="rId20" Type="http://schemas.openxmlformats.org/officeDocument/2006/relationships/tags" Target="../tags/tag910.xml"/><Relationship Id="rId29" Type="http://schemas.openxmlformats.org/officeDocument/2006/relationships/slide" Target="slide104.xml"/><Relationship Id="rId1" Type="http://schemas.openxmlformats.org/officeDocument/2006/relationships/tags" Target="../tags/tag891.xml"/><Relationship Id="rId6" Type="http://schemas.openxmlformats.org/officeDocument/2006/relationships/tags" Target="../tags/tag896.xml"/><Relationship Id="rId11" Type="http://schemas.openxmlformats.org/officeDocument/2006/relationships/tags" Target="../tags/tag901.xml"/><Relationship Id="rId24" Type="http://schemas.openxmlformats.org/officeDocument/2006/relationships/tags" Target="../tags/tag914.xml"/><Relationship Id="rId32" Type="http://schemas.openxmlformats.org/officeDocument/2006/relationships/slide" Target="slide81.xml"/><Relationship Id="rId5" Type="http://schemas.openxmlformats.org/officeDocument/2006/relationships/tags" Target="../tags/tag895.xml"/><Relationship Id="rId15" Type="http://schemas.openxmlformats.org/officeDocument/2006/relationships/tags" Target="../tags/tag905.xml"/><Relationship Id="rId23" Type="http://schemas.openxmlformats.org/officeDocument/2006/relationships/tags" Target="../tags/tag913.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00.xml"/><Relationship Id="rId19" Type="http://schemas.openxmlformats.org/officeDocument/2006/relationships/tags" Target="../tags/tag909.xml"/><Relationship Id="rId31" Type="http://schemas.openxmlformats.org/officeDocument/2006/relationships/slide" Target="slide84.xml"/><Relationship Id="rId4" Type="http://schemas.openxmlformats.org/officeDocument/2006/relationships/tags" Target="../tags/tag894.xml"/><Relationship Id="rId9" Type="http://schemas.openxmlformats.org/officeDocument/2006/relationships/tags" Target="../tags/tag899.xml"/><Relationship Id="rId14" Type="http://schemas.openxmlformats.org/officeDocument/2006/relationships/tags" Target="../tags/tag904.xml"/><Relationship Id="rId22" Type="http://schemas.openxmlformats.org/officeDocument/2006/relationships/tags" Target="../tags/tag912.xml"/><Relationship Id="rId27" Type="http://schemas.openxmlformats.org/officeDocument/2006/relationships/tags" Target="../tags/tag917.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98.xml"/></Relationships>
</file>

<file path=ppt/slides/_rels/slide8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tags" Target="../tags/tag920.xml"/><Relationship Id="rId7" Type="http://schemas.openxmlformats.org/officeDocument/2006/relationships/tags" Target="../tags/tag919.xml"/><Relationship Id="rId2" Type="http://schemas.openxmlformats.org/officeDocument/2006/relationships/tags" Target="../tags/tag919.xml"/><Relationship Id="rId1" Type="http://schemas.openxmlformats.org/officeDocument/2006/relationships/tags" Target="../tags/tag918.xml"/><Relationship Id="rId6" Type="http://schemas.openxmlformats.org/officeDocument/2006/relationships/image" Target="../media/image18.emf"/><Relationship Id="rId5" Type="http://schemas.openxmlformats.org/officeDocument/2006/relationships/oleObject" Target="../embeddings/oleObject64.bin"/><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2.xml"/><Relationship Id="rId1" Type="http://schemas.openxmlformats.org/officeDocument/2006/relationships/tags" Target="../tags/tag921.xml"/><Relationship Id="rId6" Type="http://schemas.openxmlformats.org/officeDocument/2006/relationships/image" Target="../media/image84.png"/><Relationship Id="rId5" Type="http://schemas.openxmlformats.org/officeDocument/2006/relationships/image" Target="../media/image18.emf"/><Relationship Id="rId4" Type="http://schemas.openxmlformats.org/officeDocument/2006/relationships/oleObject" Target="../embeddings/oleObject65.bin"/></Relationships>
</file>

<file path=ppt/slides/_rels/slide84.xml.rels><?xml version="1.0" encoding="UTF-8" standalone="yes"?>
<Relationships xmlns="http://schemas.openxmlformats.org/package/2006/relationships"><Relationship Id="rId13" Type="http://schemas.openxmlformats.org/officeDocument/2006/relationships/tags" Target="../tags/tag935.xml"/><Relationship Id="rId18" Type="http://schemas.openxmlformats.org/officeDocument/2006/relationships/tags" Target="../tags/tag940.xml"/><Relationship Id="rId26" Type="http://schemas.openxmlformats.org/officeDocument/2006/relationships/tags" Target="../tags/tag948.xml"/><Relationship Id="rId3" Type="http://schemas.openxmlformats.org/officeDocument/2006/relationships/tags" Target="../tags/tag925.xml"/><Relationship Id="rId21" Type="http://schemas.openxmlformats.org/officeDocument/2006/relationships/tags" Target="../tags/tag943.xml"/><Relationship Id="rId34" Type="http://schemas.openxmlformats.org/officeDocument/2006/relationships/slide" Target="slide65.xml"/><Relationship Id="rId7" Type="http://schemas.openxmlformats.org/officeDocument/2006/relationships/tags" Target="../tags/tag929.xml"/><Relationship Id="rId12" Type="http://schemas.openxmlformats.org/officeDocument/2006/relationships/tags" Target="../tags/tag934.xml"/><Relationship Id="rId17" Type="http://schemas.openxmlformats.org/officeDocument/2006/relationships/tags" Target="../tags/tag939.xml"/><Relationship Id="rId25" Type="http://schemas.openxmlformats.org/officeDocument/2006/relationships/tags" Target="../tags/tag947.xml"/><Relationship Id="rId33" Type="http://schemas.openxmlformats.org/officeDocument/2006/relationships/slide" Target="slide79.xml"/><Relationship Id="rId2" Type="http://schemas.openxmlformats.org/officeDocument/2006/relationships/tags" Target="../tags/tag924.xml"/><Relationship Id="rId16" Type="http://schemas.openxmlformats.org/officeDocument/2006/relationships/tags" Target="../tags/tag938.xml"/><Relationship Id="rId20" Type="http://schemas.openxmlformats.org/officeDocument/2006/relationships/tags" Target="../tags/tag942.xml"/><Relationship Id="rId29" Type="http://schemas.openxmlformats.org/officeDocument/2006/relationships/slide" Target="slide104.xml"/><Relationship Id="rId1" Type="http://schemas.openxmlformats.org/officeDocument/2006/relationships/tags" Target="../tags/tag923.xml"/><Relationship Id="rId6" Type="http://schemas.openxmlformats.org/officeDocument/2006/relationships/tags" Target="../tags/tag928.xml"/><Relationship Id="rId11" Type="http://schemas.openxmlformats.org/officeDocument/2006/relationships/tags" Target="../tags/tag933.xml"/><Relationship Id="rId24" Type="http://schemas.openxmlformats.org/officeDocument/2006/relationships/tags" Target="../tags/tag946.xml"/><Relationship Id="rId32" Type="http://schemas.openxmlformats.org/officeDocument/2006/relationships/slide" Target="slide81.xml"/><Relationship Id="rId5" Type="http://schemas.openxmlformats.org/officeDocument/2006/relationships/tags" Target="../tags/tag927.xml"/><Relationship Id="rId15" Type="http://schemas.openxmlformats.org/officeDocument/2006/relationships/tags" Target="../tags/tag937.xml"/><Relationship Id="rId23" Type="http://schemas.openxmlformats.org/officeDocument/2006/relationships/tags" Target="../tags/tag94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32.xml"/><Relationship Id="rId19" Type="http://schemas.openxmlformats.org/officeDocument/2006/relationships/tags" Target="../tags/tag941.xml"/><Relationship Id="rId31" Type="http://schemas.openxmlformats.org/officeDocument/2006/relationships/slide" Target="slide84.xml"/><Relationship Id="rId4" Type="http://schemas.openxmlformats.org/officeDocument/2006/relationships/tags" Target="../tags/tag926.xml"/><Relationship Id="rId9" Type="http://schemas.openxmlformats.org/officeDocument/2006/relationships/tags" Target="../tags/tag931.xml"/><Relationship Id="rId14" Type="http://schemas.openxmlformats.org/officeDocument/2006/relationships/tags" Target="../tags/tag936.xml"/><Relationship Id="rId22" Type="http://schemas.openxmlformats.org/officeDocument/2006/relationships/tags" Target="../tags/tag944.xml"/><Relationship Id="rId27" Type="http://schemas.openxmlformats.org/officeDocument/2006/relationships/tags" Target="../tags/tag94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3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1.xml"/><Relationship Id="rId1" Type="http://schemas.openxmlformats.org/officeDocument/2006/relationships/tags" Target="../tags/tag950.xml"/><Relationship Id="rId6" Type="http://schemas.openxmlformats.org/officeDocument/2006/relationships/image" Target="../media/image85.png"/><Relationship Id="rId5" Type="http://schemas.openxmlformats.org/officeDocument/2006/relationships/image" Target="../media/image18.emf"/><Relationship Id="rId4" Type="http://schemas.openxmlformats.org/officeDocument/2006/relationships/oleObject" Target="../embeddings/oleObject66.bin"/></Relationships>
</file>

<file path=ppt/slides/_rels/slide8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4.xml"/><Relationship Id="rId7" Type="http://schemas.openxmlformats.org/officeDocument/2006/relationships/oleObject" Target="../embeddings/oleObject67.bin"/><Relationship Id="rId12" Type="http://schemas.openxmlformats.org/officeDocument/2006/relationships/image" Target="../media/image87.png"/><Relationship Id="rId2" Type="http://schemas.openxmlformats.org/officeDocument/2006/relationships/tags" Target="../tags/tag953.xml"/><Relationship Id="rId1" Type="http://schemas.openxmlformats.org/officeDocument/2006/relationships/tags" Target="../tags/tag9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956.xml"/><Relationship Id="rId10" Type="http://schemas.openxmlformats.org/officeDocument/2006/relationships/hyperlink" Target="https://arxiv.org/pdf/1905.12255" TargetMode="External"/><Relationship Id="rId4" Type="http://schemas.openxmlformats.org/officeDocument/2006/relationships/tags" Target="../tags/tag955.xml"/><Relationship Id="rId9" Type="http://schemas.openxmlformats.org/officeDocument/2006/relationships/hyperlink" Target="https://arxiv.org/pdf/1711.07280"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9.xml"/><Relationship Id="rId7" Type="http://schemas.openxmlformats.org/officeDocument/2006/relationships/oleObject" Target="../embeddings/oleObject68.bin"/><Relationship Id="rId12" Type="http://schemas.openxmlformats.org/officeDocument/2006/relationships/image" Target="../media/image89.png"/><Relationship Id="rId2" Type="http://schemas.openxmlformats.org/officeDocument/2006/relationships/tags" Target="../tags/tag958.xml"/><Relationship Id="rId1" Type="http://schemas.openxmlformats.org/officeDocument/2006/relationships/tags" Target="../tags/tag957.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961.xml"/><Relationship Id="rId10" Type="http://schemas.openxmlformats.org/officeDocument/2006/relationships/hyperlink" Target="https://arxiv.org/pdf/1811.12354" TargetMode="External"/><Relationship Id="rId4" Type="http://schemas.openxmlformats.org/officeDocument/2006/relationships/tags" Target="../tags/tag960.xml"/><Relationship Id="rId9" Type="http://schemas.openxmlformats.org/officeDocument/2006/relationships/hyperlink" Target="https://arxiv.org/pdf/2004.02857"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4.xml"/><Relationship Id="rId7" Type="http://schemas.openxmlformats.org/officeDocument/2006/relationships/oleObject" Target="../embeddings/oleObject69.bin"/><Relationship Id="rId12" Type="http://schemas.openxmlformats.org/officeDocument/2006/relationships/image" Target="../media/image91.png"/><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966.xml"/><Relationship Id="rId10" Type="http://schemas.openxmlformats.org/officeDocument/2006/relationships/hyperlink" Target="https://arxiv.org/pdf/2103.17138" TargetMode="External"/><Relationship Id="rId4" Type="http://schemas.openxmlformats.org/officeDocument/2006/relationships/tags" Target="../tags/tag965.xml"/><Relationship Id="rId9" Type="http://schemas.openxmlformats.org/officeDocument/2006/relationships/hyperlink" Target="https://arxiv.org/pdf/1904.10151"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9.xml"/><Relationship Id="rId7" Type="http://schemas.openxmlformats.org/officeDocument/2006/relationships/oleObject" Target="../embeddings/oleObject70.bin"/><Relationship Id="rId12" Type="http://schemas.openxmlformats.org/officeDocument/2006/relationships/image" Target="../media/image93.png"/><Relationship Id="rId2" Type="http://schemas.openxmlformats.org/officeDocument/2006/relationships/tags" Target="../tags/tag968.xml"/><Relationship Id="rId1" Type="http://schemas.openxmlformats.org/officeDocument/2006/relationships/tags" Target="../tags/tag967.xml"/><Relationship Id="rId6"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tags" Target="../tags/tag971.xml"/><Relationship Id="rId10" Type="http://schemas.openxmlformats.org/officeDocument/2006/relationships/hyperlink" Target="https://arxiv.org/pdf/1912.01734" TargetMode="External"/><Relationship Id="rId4" Type="http://schemas.openxmlformats.org/officeDocument/2006/relationships/tags" Target="../tags/tag970.xml"/><Relationship Id="rId9" Type="http://schemas.openxmlformats.org/officeDocument/2006/relationships/hyperlink" Target="https://arxiv.org/pdf/2309.08138" TargetMode="Externa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9.png"/><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4.xml"/><Relationship Id="rId7" Type="http://schemas.openxmlformats.org/officeDocument/2006/relationships/oleObject" Target="../embeddings/oleObject71.bin"/><Relationship Id="rId12" Type="http://schemas.openxmlformats.org/officeDocument/2006/relationships/image" Target="../media/image95.jpeg"/><Relationship Id="rId2" Type="http://schemas.openxmlformats.org/officeDocument/2006/relationships/tags" Target="../tags/tag973.xml"/><Relationship Id="rId1" Type="http://schemas.openxmlformats.org/officeDocument/2006/relationships/tags" Target="../tags/tag972.xml"/><Relationship Id="rId6" Type="http://schemas.openxmlformats.org/officeDocument/2006/relationships/slideLayout" Target="../slideLayouts/slideLayout2.xml"/><Relationship Id="rId11" Type="http://schemas.openxmlformats.org/officeDocument/2006/relationships/image" Target="../media/image94.jpeg"/><Relationship Id="rId5" Type="http://schemas.openxmlformats.org/officeDocument/2006/relationships/tags" Target="../tags/tag976.xml"/><Relationship Id="rId10" Type="http://schemas.openxmlformats.org/officeDocument/2006/relationships/hyperlink" Target="https://arxiv.org/pdf/2403.09227" TargetMode="External"/><Relationship Id="rId4" Type="http://schemas.openxmlformats.org/officeDocument/2006/relationships/tags" Target="../tags/tag975.xml"/><Relationship Id="rId9" Type="http://schemas.openxmlformats.org/officeDocument/2006/relationships/hyperlink" Target="https://arxiv.org/pdf/2306.11565"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9.xml"/><Relationship Id="rId7" Type="http://schemas.openxmlformats.org/officeDocument/2006/relationships/oleObject" Target="../embeddings/oleObject72.bin"/><Relationship Id="rId12" Type="http://schemas.openxmlformats.org/officeDocument/2006/relationships/image" Target="../media/image97.png"/><Relationship Id="rId2" Type="http://schemas.openxmlformats.org/officeDocument/2006/relationships/tags" Target="../tags/tag978.xml"/><Relationship Id="rId1" Type="http://schemas.openxmlformats.org/officeDocument/2006/relationships/tags" Target="../tags/tag977.xml"/><Relationship Id="rId6" Type="http://schemas.openxmlformats.org/officeDocument/2006/relationships/slideLayout" Target="../slideLayouts/slideLayout2.xml"/><Relationship Id="rId11" Type="http://schemas.openxmlformats.org/officeDocument/2006/relationships/image" Target="../media/image96.png"/><Relationship Id="rId5" Type="http://schemas.openxmlformats.org/officeDocument/2006/relationships/tags" Target="../tags/tag981.xml"/><Relationship Id="rId10" Type="http://schemas.openxmlformats.org/officeDocument/2006/relationships/hyperlink" Target="https://arxiv.org/pdf/2202.13330" TargetMode="External"/><Relationship Id="rId4" Type="http://schemas.openxmlformats.org/officeDocument/2006/relationships/tags" Target="../tags/tag980.xml"/><Relationship Id="rId9" Type="http://schemas.openxmlformats.org/officeDocument/2006/relationships/hyperlink" Target="https://arxiv.org/pdf/1907.04957" TargetMode="External"/></Relationships>
</file>

<file path=ppt/slides/_rels/slide92.xml.rels><?xml version="1.0" encoding="UTF-8" standalone="yes"?>
<Relationships xmlns="http://schemas.openxmlformats.org/package/2006/relationships"><Relationship Id="rId13" Type="http://schemas.openxmlformats.org/officeDocument/2006/relationships/tags" Target="../tags/tag994.xml"/><Relationship Id="rId18" Type="http://schemas.openxmlformats.org/officeDocument/2006/relationships/tags" Target="../tags/tag999.xml"/><Relationship Id="rId26" Type="http://schemas.openxmlformats.org/officeDocument/2006/relationships/tags" Target="../tags/tag1007.xml"/><Relationship Id="rId3" Type="http://schemas.openxmlformats.org/officeDocument/2006/relationships/tags" Target="../tags/tag984.xml"/><Relationship Id="rId21" Type="http://schemas.openxmlformats.org/officeDocument/2006/relationships/tags" Target="../tags/tag1002.xml"/><Relationship Id="rId34" Type="http://schemas.openxmlformats.org/officeDocument/2006/relationships/slide" Target="slide65.xml"/><Relationship Id="rId7" Type="http://schemas.openxmlformats.org/officeDocument/2006/relationships/tags" Target="../tags/tag988.xml"/><Relationship Id="rId12" Type="http://schemas.openxmlformats.org/officeDocument/2006/relationships/tags" Target="../tags/tag993.xml"/><Relationship Id="rId17" Type="http://schemas.openxmlformats.org/officeDocument/2006/relationships/tags" Target="../tags/tag998.xml"/><Relationship Id="rId25" Type="http://schemas.openxmlformats.org/officeDocument/2006/relationships/tags" Target="../tags/tag1006.xml"/><Relationship Id="rId33" Type="http://schemas.openxmlformats.org/officeDocument/2006/relationships/slide" Target="slide79.xml"/><Relationship Id="rId2" Type="http://schemas.openxmlformats.org/officeDocument/2006/relationships/tags" Target="../tags/tag983.xml"/><Relationship Id="rId16" Type="http://schemas.openxmlformats.org/officeDocument/2006/relationships/tags" Target="../tags/tag997.xml"/><Relationship Id="rId20" Type="http://schemas.openxmlformats.org/officeDocument/2006/relationships/tags" Target="../tags/tag1001.xml"/><Relationship Id="rId29" Type="http://schemas.openxmlformats.org/officeDocument/2006/relationships/slide" Target="slide104.xml"/><Relationship Id="rId1" Type="http://schemas.openxmlformats.org/officeDocument/2006/relationships/tags" Target="../tags/tag982.xml"/><Relationship Id="rId6" Type="http://schemas.openxmlformats.org/officeDocument/2006/relationships/tags" Target="../tags/tag987.xml"/><Relationship Id="rId11" Type="http://schemas.openxmlformats.org/officeDocument/2006/relationships/tags" Target="../tags/tag992.xml"/><Relationship Id="rId24" Type="http://schemas.openxmlformats.org/officeDocument/2006/relationships/tags" Target="../tags/tag1005.xml"/><Relationship Id="rId32" Type="http://schemas.openxmlformats.org/officeDocument/2006/relationships/slide" Target="slide81.xml"/><Relationship Id="rId5" Type="http://schemas.openxmlformats.org/officeDocument/2006/relationships/tags" Target="../tags/tag986.xml"/><Relationship Id="rId15" Type="http://schemas.openxmlformats.org/officeDocument/2006/relationships/tags" Target="../tags/tag996.xml"/><Relationship Id="rId23" Type="http://schemas.openxmlformats.org/officeDocument/2006/relationships/tags" Target="../tags/tag1004.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91.xml"/><Relationship Id="rId19" Type="http://schemas.openxmlformats.org/officeDocument/2006/relationships/tags" Target="../tags/tag1000.xml"/><Relationship Id="rId31" Type="http://schemas.openxmlformats.org/officeDocument/2006/relationships/slide" Target="slide84.xml"/><Relationship Id="rId4" Type="http://schemas.openxmlformats.org/officeDocument/2006/relationships/tags" Target="../tags/tag985.xml"/><Relationship Id="rId9" Type="http://schemas.openxmlformats.org/officeDocument/2006/relationships/tags" Target="../tags/tag990.xml"/><Relationship Id="rId14" Type="http://schemas.openxmlformats.org/officeDocument/2006/relationships/tags" Target="../tags/tag995.xml"/><Relationship Id="rId22" Type="http://schemas.openxmlformats.org/officeDocument/2006/relationships/tags" Target="../tags/tag1003.xml"/><Relationship Id="rId27" Type="http://schemas.openxmlformats.org/officeDocument/2006/relationships/tags" Target="../tags/tag1008.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89.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1009.xml"/><Relationship Id="rId5" Type="http://schemas.openxmlformats.org/officeDocument/2006/relationships/image" Target="../media/image98.png"/><Relationship Id="rId4" Type="http://schemas.openxmlformats.org/officeDocument/2006/relationships/image" Target="../media/image18.emf"/></Relationships>
</file>

<file path=ppt/slides/_rels/slide94.xml.rels><?xml version="1.0" encoding="UTF-8" standalone="yes"?>
<Relationships xmlns="http://schemas.openxmlformats.org/package/2006/relationships"><Relationship Id="rId3" Type="http://schemas.openxmlformats.org/officeDocument/2006/relationships/tags" Target="../tags/tag1012.xml"/><Relationship Id="rId2" Type="http://schemas.openxmlformats.org/officeDocument/2006/relationships/tags" Target="../tags/tag1011.xml"/><Relationship Id="rId1" Type="http://schemas.openxmlformats.org/officeDocument/2006/relationships/tags" Target="../tags/tag1010.xml"/><Relationship Id="rId6" Type="http://schemas.openxmlformats.org/officeDocument/2006/relationships/image" Target="../media/image18.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tags" Target="../tags/tag1020.xml"/><Relationship Id="rId13" Type="http://schemas.openxmlformats.org/officeDocument/2006/relationships/hyperlink" Target="https://arxiv.org/pdf/2207.04429" TargetMode="External"/><Relationship Id="rId3" Type="http://schemas.openxmlformats.org/officeDocument/2006/relationships/tags" Target="../tags/tag1015.xml"/><Relationship Id="rId7" Type="http://schemas.openxmlformats.org/officeDocument/2006/relationships/tags" Target="../tags/tag1019.xml"/><Relationship Id="rId12" Type="http://schemas.openxmlformats.org/officeDocument/2006/relationships/hyperlink" Target="https://arxiv.org/pdf/2010.09304" TargetMode="External"/><Relationship Id="rId17" Type="http://schemas.openxmlformats.org/officeDocument/2006/relationships/image" Target="../media/image101.png"/><Relationship Id="rId2" Type="http://schemas.openxmlformats.org/officeDocument/2006/relationships/tags" Target="../tags/tag1014.xml"/><Relationship Id="rId16" Type="http://schemas.openxmlformats.org/officeDocument/2006/relationships/image" Target="../media/image100.jpeg"/><Relationship Id="rId1" Type="http://schemas.openxmlformats.org/officeDocument/2006/relationships/tags" Target="../tags/tag1013.xml"/><Relationship Id="rId6" Type="http://schemas.openxmlformats.org/officeDocument/2006/relationships/tags" Target="../tags/tag1018.xml"/><Relationship Id="rId11" Type="http://schemas.openxmlformats.org/officeDocument/2006/relationships/image" Target="../media/image18.emf"/><Relationship Id="rId5" Type="http://schemas.openxmlformats.org/officeDocument/2006/relationships/tags" Target="../tags/tag1017.xml"/><Relationship Id="rId15" Type="http://schemas.openxmlformats.org/officeDocument/2006/relationships/image" Target="../media/image99.png"/><Relationship Id="rId10" Type="http://schemas.openxmlformats.org/officeDocument/2006/relationships/oleObject" Target="../embeddings/oleObject75.bin"/><Relationship Id="rId4" Type="http://schemas.openxmlformats.org/officeDocument/2006/relationships/tags" Target="../tags/tag1016.xml"/><Relationship Id="rId9" Type="http://schemas.openxmlformats.org/officeDocument/2006/relationships/slideLayout" Target="../slideLayouts/slideLayout2.xml"/><Relationship Id="rId14" Type="http://schemas.openxmlformats.org/officeDocument/2006/relationships/hyperlink" Target="https://arxiv.org/pdf/2203.11591" TargetMode="Externa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03.png"/><Relationship Id="rId3" Type="http://schemas.openxmlformats.org/officeDocument/2006/relationships/tags" Target="../tags/tag1023.xml"/><Relationship Id="rId7" Type="http://schemas.openxmlformats.org/officeDocument/2006/relationships/slideLayout" Target="../slideLayouts/slideLayout2.xml"/><Relationship Id="rId12" Type="http://schemas.openxmlformats.org/officeDocument/2006/relationships/image" Target="../media/image102.png"/><Relationship Id="rId2" Type="http://schemas.openxmlformats.org/officeDocument/2006/relationships/tags" Target="../tags/tag1022.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hyperlink" Target="https://arxiv.org/pdf/2403.14158" TargetMode="External"/><Relationship Id="rId5" Type="http://schemas.openxmlformats.org/officeDocument/2006/relationships/tags" Target="../tags/tag1025.xml"/><Relationship Id="rId10" Type="http://schemas.openxmlformats.org/officeDocument/2006/relationships/hyperlink" Target="https://arxiv.org/abs/2110.07342" TargetMode="External"/><Relationship Id="rId4" Type="http://schemas.openxmlformats.org/officeDocument/2006/relationships/tags" Target="../tags/tag1024.xml"/><Relationship Id="rId9" Type="http://schemas.openxmlformats.org/officeDocument/2006/relationships/image" Target="../media/image18.e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05.png"/><Relationship Id="rId3" Type="http://schemas.openxmlformats.org/officeDocument/2006/relationships/tags" Target="../tags/tag1029.xml"/><Relationship Id="rId7" Type="http://schemas.openxmlformats.org/officeDocument/2006/relationships/slideLayout" Target="../slideLayouts/slideLayout2.xml"/><Relationship Id="rId12" Type="http://schemas.openxmlformats.org/officeDocument/2006/relationships/image" Target="../media/image104.png"/><Relationship Id="rId2" Type="http://schemas.openxmlformats.org/officeDocument/2006/relationships/tags" Target="../tags/tag1028.xml"/><Relationship Id="rId1" Type="http://schemas.openxmlformats.org/officeDocument/2006/relationships/tags" Target="../tags/tag1027.xml"/><Relationship Id="rId6" Type="http://schemas.openxmlformats.org/officeDocument/2006/relationships/tags" Target="../tags/tag1032.xml"/><Relationship Id="rId11" Type="http://schemas.openxmlformats.org/officeDocument/2006/relationships/hyperlink" Target="https://arxiv.org/pdf/2404.10241" TargetMode="External"/><Relationship Id="rId5" Type="http://schemas.openxmlformats.org/officeDocument/2006/relationships/tags" Target="../tags/tag1031.xml"/><Relationship Id="rId10" Type="http://schemas.openxmlformats.org/officeDocument/2006/relationships/hyperlink" Target="https://arxiv.org/pdf/2011.10972" TargetMode="External"/><Relationship Id="rId4" Type="http://schemas.openxmlformats.org/officeDocument/2006/relationships/tags" Target="../tags/tag1030.xml"/><Relationship Id="rId9" Type="http://schemas.openxmlformats.org/officeDocument/2006/relationships/image" Target="../media/image18.e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07.png"/><Relationship Id="rId3" Type="http://schemas.openxmlformats.org/officeDocument/2006/relationships/tags" Target="../tags/tag1035.xml"/><Relationship Id="rId7" Type="http://schemas.openxmlformats.org/officeDocument/2006/relationships/slideLayout" Target="../slideLayouts/slideLayout2.xml"/><Relationship Id="rId12" Type="http://schemas.openxmlformats.org/officeDocument/2006/relationships/image" Target="../media/image106.png"/><Relationship Id="rId2" Type="http://schemas.openxmlformats.org/officeDocument/2006/relationships/tags" Target="../tags/tag1034.xml"/><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hyperlink" Target="https://arxiv.org/pdf/2311.13209" TargetMode="External"/><Relationship Id="rId5" Type="http://schemas.openxmlformats.org/officeDocument/2006/relationships/tags" Target="../tags/tag1037.xml"/><Relationship Id="rId10" Type="http://schemas.openxmlformats.org/officeDocument/2006/relationships/hyperlink" Target="https://ieeexplore.ieee.org/stamp/stamp.jsp?tp=&amp;arnumber=8986691" TargetMode="External"/><Relationship Id="rId4" Type="http://schemas.openxmlformats.org/officeDocument/2006/relationships/tags" Target="../tags/tag1036.xml"/><Relationship Id="rId9" Type="http://schemas.openxmlformats.org/officeDocument/2006/relationships/image" Target="../media/image18.emf"/></Relationships>
</file>

<file path=ppt/slides/_rels/slide99.xml.rels><?xml version="1.0" encoding="UTF-8" standalone="yes"?>
<Relationships xmlns="http://schemas.openxmlformats.org/package/2006/relationships"><Relationship Id="rId8" Type="http://schemas.openxmlformats.org/officeDocument/2006/relationships/tags" Target="../tags/tag1046.xml"/><Relationship Id="rId13" Type="http://schemas.openxmlformats.org/officeDocument/2006/relationships/hyperlink" Target="https://arxiv.org/pdf/2402.15852" TargetMode="External"/><Relationship Id="rId3" Type="http://schemas.openxmlformats.org/officeDocument/2006/relationships/tags" Target="../tags/tag1041.xml"/><Relationship Id="rId7" Type="http://schemas.openxmlformats.org/officeDocument/2006/relationships/tags" Target="../tags/tag1045.xml"/><Relationship Id="rId12" Type="http://schemas.openxmlformats.org/officeDocument/2006/relationships/hyperlink" Target="https://arxiv.org/pdf/2312.02010" TargetMode="External"/><Relationship Id="rId17" Type="http://schemas.openxmlformats.org/officeDocument/2006/relationships/image" Target="../media/image110.png"/><Relationship Id="rId2" Type="http://schemas.openxmlformats.org/officeDocument/2006/relationships/tags" Target="../tags/tag1040.xml"/><Relationship Id="rId16" Type="http://schemas.openxmlformats.org/officeDocument/2006/relationships/image" Target="../media/image109.png"/><Relationship Id="rId1" Type="http://schemas.openxmlformats.org/officeDocument/2006/relationships/tags" Target="../tags/tag1039.xml"/><Relationship Id="rId6" Type="http://schemas.openxmlformats.org/officeDocument/2006/relationships/tags" Target="../tags/tag1044.xml"/><Relationship Id="rId11" Type="http://schemas.openxmlformats.org/officeDocument/2006/relationships/image" Target="../media/image18.emf"/><Relationship Id="rId5" Type="http://schemas.openxmlformats.org/officeDocument/2006/relationships/tags" Target="../tags/tag1043.xml"/><Relationship Id="rId15" Type="http://schemas.openxmlformats.org/officeDocument/2006/relationships/image" Target="../media/image108.png"/><Relationship Id="rId10" Type="http://schemas.openxmlformats.org/officeDocument/2006/relationships/oleObject" Target="../embeddings/oleObject79.bin"/><Relationship Id="rId4" Type="http://schemas.openxmlformats.org/officeDocument/2006/relationships/tags" Target="../tags/tag1042.xml"/><Relationship Id="rId9" Type="http://schemas.openxmlformats.org/officeDocument/2006/relationships/slideLayout" Target="../slideLayouts/slideLayout2.xml"/><Relationship Id="rId14" Type="http://schemas.openxmlformats.org/officeDocument/2006/relationships/hyperlink" Target="https://arxiv.org/pdf/2309.113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475931" y="1803400"/>
            <a:ext cx="5268473" cy="3289300"/>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2" y="5006874"/>
            <a:ext cx="2398144" cy="276999"/>
          </a:xfrm>
          <a:prstGeom prst="rect">
            <a:avLst/>
          </a:prstGeom>
          <a:noFill/>
        </p:spPr>
        <p:txBody>
          <a:bodyPr wrap="square" rtlCol="0">
            <a:spAutoFit/>
          </a:bodyPr>
          <a:lstStyle/>
          <a:p>
            <a:r>
              <a:rPr lang="en-US" sz="1200" dirty="0"/>
              <a:t>https://arxiv.org/pdf/2407.06886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316285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BGBL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ETPNav</a:t>
            </a:r>
            <a:endParaRPr lang="en-US" sz="2000" b="1" dirty="0">
              <a:solidFill>
                <a:schemeClr val="bg1"/>
              </a:solidFill>
            </a:endParaRPr>
          </a:p>
        </p:txBody>
      </p:sp>
      <p:pic>
        <p:nvPicPr>
          <p:cNvPr id="3" name="图片 2">
            <a:extLst>
              <a:ext uri="{FF2B5EF4-FFF2-40B4-BE49-F238E27FC236}">
                <a16:creationId xmlns:a16="http://schemas.microsoft.com/office/drawing/2014/main" id="{1F6F106D-A96C-2179-6EF3-CC02550976BD}"/>
              </a:ext>
            </a:extLst>
          </p:cNvPr>
          <p:cNvPicPr>
            <a:picLocks noChangeAspect="1"/>
          </p:cNvPicPr>
          <p:nvPr/>
        </p:nvPicPr>
        <p:blipFill>
          <a:blip r:embed="rId12"/>
          <a:stretch>
            <a:fillRect/>
          </a:stretch>
        </p:blipFill>
        <p:spPr>
          <a:xfrm>
            <a:off x="893498" y="4339581"/>
            <a:ext cx="4905069" cy="1340488"/>
          </a:xfrm>
          <a:prstGeom prst="rect">
            <a:avLst/>
          </a:prstGeom>
        </p:spPr>
      </p:pic>
      <p:pic>
        <p:nvPicPr>
          <p:cNvPr id="4" name="图片 3">
            <a:extLst>
              <a:ext uri="{FF2B5EF4-FFF2-40B4-BE49-F238E27FC236}">
                <a16:creationId xmlns:a16="http://schemas.microsoft.com/office/drawing/2014/main" id="{2BA4B498-A1FF-884F-4DE6-1DB2F2767EC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17373" y="4521478"/>
            <a:ext cx="4857181" cy="976695"/>
          </a:xfrm>
          <a:prstGeom prst="rect">
            <a:avLst/>
          </a:prstGeom>
        </p:spPr>
      </p:pic>
    </p:spTree>
    <p:extLst>
      <p:ext uri="{BB962C8B-B14F-4D97-AF65-F5344CB8AC3E}">
        <p14:creationId xmlns:p14="http://schemas.microsoft.com/office/powerpoint/2010/main" val="39680444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591898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HNR</a:t>
            </a:r>
            <a:endParaRPr lang="en-US" sz="2000" b="1" dirty="0">
              <a:solidFill>
                <a:schemeClr val="bg1"/>
              </a:solidFill>
            </a:endParaRPr>
          </a:p>
        </p:txBody>
      </p:sp>
      <p:pic>
        <p:nvPicPr>
          <p:cNvPr id="3" name="图片 2">
            <a:extLst>
              <a:ext uri="{FF2B5EF4-FFF2-40B4-BE49-F238E27FC236}">
                <a16:creationId xmlns:a16="http://schemas.microsoft.com/office/drawing/2014/main" id="{47DC5120-2B9D-B71E-6025-45675CA3D6B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2580" y="4346788"/>
            <a:ext cx="4827284" cy="1948126"/>
          </a:xfrm>
          <a:prstGeom prst="rect">
            <a:avLst/>
          </a:prstGeom>
        </p:spPr>
      </p:pic>
      <p:pic>
        <p:nvPicPr>
          <p:cNvPr id="4" name="图片 3">
            <a:extLst>
              <a:ext uri="{FF2B5EF4-FFF2-40B4-BE49-F238E27FC236}">
                <a16:creationId xmlns:a16="http://schemas.microsoft.com/office/drawing/2014/main" id="{522B6431-EB26-E6A1-E416-48B131582A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91983" y="4460364"/>
            <a:ext cx="4907961" cy="1720973"/>
          </a:xfrm>
          <a:prstGeom prst="rect">
            <a:avLst/>
          </a:prstGeom>
        </p:spPr>
      </p:pic>
    </p:spTree>
    <p:extLst>
      <p:ext uri="{BB962C8B-B14F-4D97-AF65-F5344CB8AC3E}">
        <p14:creationId xmlns:p14="http://schemas.microsoft.com/office/powerpoint/2010/main" val="32740936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789646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MiC</a:t>
            </a:r>
            <a:endParaRPr lang="en-US" sz="2000" b="1" dirty="0">
              <a:solidFill>
                <a:schemeClr val="bg1"/>
              </a:solidFill>
            </a:endParaRPr>
          </a:p>
        </p:txBody>
      </p:sp>
      <p:pic>
        <p:nvPicPr>
          <p:cNvPr id="3" name="图片 2">
            <a:extLst>
              <a:ext uri="{FF2B5EF4-FFF2-40B4-BE49-F238E27FC236}">
                <a16:creationId xmlns:a16="http://schemas.microsoft.com/office/drawing/2014/main" id="{4FEAE3BF-9CEB-FB16-62D9-F051E4D7CC0C}"/>
              </a:ext>
            </a:extLst>
          </p:cNvPr>
          <p:cNvPicPr>
            <a:picLocks noChangeAspect="1"/>
          </p:cNvPicPr>
          <p:nvPr/>
        </p:nvPicPr>
        <p:blipFill>
          <a:blip r:embed="rId12"/>
          <a:stretch>
            <a:fillRect/>
          </a:stretch>
        </p:blipFill>
        <p:spPr>
          <a:xfrm>
            <a:off x="1257421" y="4055379"/>
            <a:ext cx="4177224" cy="2420404"/>
          </a:xfrm>
          <a:prstGeom prst="rect">
            <a:avLst/>
          </a:prstGeom>
        </p:spPr>
      </p:pic>
      <p:pic>
        <p:nvPicPr>
          <p:cNvPr id="4" name="图片 3">
            <a:extLst>
              <a:ext uri="{FF2B5EF4-FFF2-40B4-BE49-F238E27FC236}">
                <a16:creationId xmlns:a16="http://schemas.microsoft.com/office/drawing/2014/main" id="{328CECE9-218E-4542-9EA9-58352C7B0E9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86217" y="4411449"/>
            <a:ext cx="4919493" cy="1708264"/>
          </a:xfrm>
          <a:prstGeom prst="rect">
            <a:avLst/>
          </a:prstGeom>
        </p:spPr>
      </p:pic>
    </p:spTree>
    <p:extLst>
      <p:ext uri="{BB962C8B-B14F-4D97-AF65-F5344CB8AC3E}">
        <p14:creationId xmlns:p14="http://schemas.microsoft.com/office/powerpoint/2010/main" val="3807800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684387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MCR-Agent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OVLM</a:t>
            </a:r>
            <a:endParaRPr lang="en-US" sz="2000" b="1" dirty="0">
              <a:solidFill>
                <a:schemeClr val="bg1"/>
              </a:solidFill>
            </a:endParaRPr>
          </a:p>
        </p:txBody>
      </p:sp>
      <p:pic>
        <p:nvPicPr>
          <p:cNvPr id="3" name="图片 2">
            <a:extLst>
              <a:ext uri="{FF2B5EF4-FFF2-40B4-BE49-F238E27FC236}">
                <a16:creationId xmlns:a16="http://schemas.microsoft.com/office/drawing/2014/main" id="{984DC918-A555-1C72-2533-9DC53758604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2378" y="4263395"/>
            <a:ext cx="4927309" cy="1623630"/>
          </a:xfrm>
          <a:prstGeom prst="rect">
            <a:avLst/>
          </a:prstGeom>
        </p:spPr>
      </p:pic>
      <p:pic>
        <p:nvPicPr>
          <p:cNvPr id="4" name="图片 3">
            <a:extLst>
              <a:ext uri="{FF2B5EF4-FFF2-40B4-BE49-F238E27FC236}">
                <a16:creationId xmlns:a16="http://schemas.microsoft.com/office/drawing/2014/main" id="{A23EA98B-8801-2259-EC2B-6D5FBFA213F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13865" y="3754554"/>
            <a:ext cx="4864198" cy="2641312"/>
          </a:xfrm>
          <a:prstGeom prst="rect">
            <a:avLst/>
          </a:prstGeom>
        </p:spPr>
      </p:pic>
    </p:spTree>
    <p:extLst>
      <p:ext uri="{BB962C8B-B14F-4D97-AF65-F5344CB8AC3E}">
        <p14:creationId xmlns:p14="http://schemas.microsoft.com/office/powerpoint/2010/main" val="2276743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 Word&#10;&#10;描述已自动生成">
            <a:extLst>
              <a:ext uri="{FF2B5EF4-FFF2-40B4-BE49-F238E27FC236}">
                <a16:creationId xmlns:a16="http://schemas.microsoft.com/office/drawing/2014/main" id="{5EB39CC6-D8E2-30DC-6B7A-71A63FE52F4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4078"/>
            <a:ext cx="12192000" cy="6809844"/>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extLst>
              <p:ext uri="{D42A27DB-BD31-4B8C-83A1-F6EECF244321}">
                <p14:modId xmlns:p14="http://schemas.microsoft.com/office/powerpoint/2010/main" val="477361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extLst>
              <p:ext uri="{D42A27DB-BD31-4B8C-83A1-F6EECF244321}">
                <p14:modId xmlns:p14="http://schemas.microsoft.com/office/powerpoint/2010/main" val="2042937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95633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6"/>
          <a:stretch>
            <a:fillRect/>
          </a:stretch>
        </p:blipFill>
        <p:spPr>
          <a:xfrm>
            <a:off x="5222535" y="1690688"/>
            <a:ext cx="6408975" cy="4823878"/>
          </a:xfrm>
          <a:prstGeom prst="rect">
            <a:avLst/>
          </a:prstGeom>
        </p:spPr>
      </p:pic>
      <p:sp>
        <p:nvSpPr>
          <p:cNvPr id="3" name="ee4pContent1">
            <a:extLst>
              <a:ext uri="{FF2B5EF4-FFF2-40B4-BE49-F238E27FC236}">
                <a16:creationId xmlns:a16="http://schemas.microsoft.com/office/drawing/2014/main" id="{A144837E-C7EA-EDD4-1166-0B7DC161302D}"/>
              </a:ext>
            </a:extLst>
          </p:cNvPr>
          <p:cNvSpPr txBox="1">
            <a:spLocks/>
          </p:cNvSpPr>
          <p:nvPr>
            <p:custDataLst>
              <p:tags r:id="rId2"/>
            </p:custDataLst>
          </p:nvPr>
        </p:nvSpPr>
        <p:spPr>
          <a:xfrm>
            <a:off x="560490" y="1690688"/>
            <a:ext cx="4384336" cy="4823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具身智能体主动与物理环境交互，涵盖各种各样的具体形式，包括机器人、智能家电、智能眼镜、自动驾驶汽车等</a:t>
            </a:r>
          </a:p>
          <a:p>
            <a:pPr lvl="1"/>
            <a:endParaRPr lang="en-US" altLang="zh-CN" sz="2000" dirty="0">
              <a:latin typeface="+mn-lt"/>
            </a:endParaRPr>
          </a:p>
          <a:p>
            <a:pPr lvl="1"/>
            <a:r>
              <a:rPr lang="zh-CN" altLang="en-US" sz="2000" dirty="0">
                <a:latin typeface="+mn-lt"/>
              </a:rPr>
              <a:t>其中，机器人脱颖而出，成为最突出的体现之一</a:t>
            </a:r>
          </a:p>
          <a:p>
            <a:pPr lvl="1"/>
            <a:endParaRPr lang="en-US" altLang="zh-CN" sz="2000" dirty="0">
              <a:latin typeface="+mn-lt"/>
            </a:endParaRPr>
          </a:p>
          <a:p>
            <a:pPr lvl="1"/>
            <a:r>
              <a:rPr lang="zh-CN" altLang="en-US" sz="2000" dirty="0">
                <a:latin typeface="+mn-lt"/>
              </a:rPr>
              <a:t>根据应用的不同，机器人以各种形式设计，以利用其硬件特性来执行特定任务</a:t>
            </a:r>
          </a:p>
          <a:p>
            <a:pPr lvl="1"/>
            <a:endParaRPr lang="en-US" dirty="0">
              <a:latin typeface="+mn-lt"/>
            </a:endParaRPr>
          </a:p>
        </p:txBody>
      </p:sp>
    </p:spTree>
    <p:extLst>
      <p:ext uri="{BB962C8B-B14F-4D97-AF65-F5344CB8AC3E}">
        <p14:creationId xmlns:p14="http://schemas.microsoft.com/office/powerpoint/2010/main" val="282036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796113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pic>
        <p:nvPicPr>
          <p:cNvPr id="3" name="图片 2">
            <a:extLst>
              <a:ext uri="{FF2B5EF4-FFF2-40B4-BE49-F238E27FC236}">
                <a16:creationId xmlns:a16="http://schemas.microsoft.com/office/drawing/2014/main" id="{2ED8352E-5F14-A954-9A78-191917E8618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4357" y="4794191"/>
            <a:ext cx="3337083" cy="1636608"/>
          </a:xfrm>
          <a:prstGeom prst="rect">
            <a:avLst/>
          </a:prstGeom>
        </p:spPr>
      </p:pic>
      <p:pic>
        <p:nvPicPr>
          <p:cNvPr id="1026" name="Picture 2" descr="GelSight Mobile | Surface Metrology | Mobile Metrology">
            <a:extLst>
              <a:ext uri="{FF2B5EF4-FFF2-40B4-BE49-F238E27FC236}">
                <a16:creationId xmlns:a16="http://schemas.microsoft.com/office/drawing/2014/main" id="{F1F38279-34A7-8E1A-2236-AC35114EE219}"/>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797773" y="5002770"/>
            <a:ext cx="2596453" cy="1462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曲钧天团队综述触觉传感技术在软体机械手领域应用">
            <a:extLst>
              <a:ext uri="{FF2B5EF4-FFF2-40B4-BE49-F238E27FC236}">
                <a16:creationId xmlns:a16="http://schemas.microsoft.com/office/drawing/2014/main" id="{F707AB92-DD31-58E9-31F0-79F59323D9A0}"/>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8531106" y="4042653"/>
            <a:ext cx="2215983" cy="242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363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2244001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232849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93232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Visuotactile-RL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Rotateit</a:t>
            </a:r>
            <a:endParaRPr lang="en-US" sz="2000" b="1" dirty="0">
              <a:solidFill>
                <a:schemeClr val="bg1"/>
              </a:solidFill>
            </a:endParaRPr>
          </a:p>
        </p:txBody>
      </p:sp>
      <p:pic>
        <p:nvPicPr>
          <p:cNvPr id="3" name="图片 2">
            <a:extLst>
              <a:ext uri="{FF2B5EF4-FFF2-40B4-BE49-F238E27FC236}">
                <a16:creationId xmlns:a16="http://schemas.microsoft.com/office/drawing/2014/main" id="{CAB2F4E2-A6C3-47E3-76B4-DB5D69E1549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79299" y="4617650"/>
            <a:ext cx="4933468" cy="1559334"/>
          </a:xfrm>
          <a:prstGeom prst="rect">
            <a:avLst/>
          </a:prstGeom>
        </p:spPr>
      </p:pic>
      <p:pic>
        <p:nvPicPr>
          <p:cNvPr id="4" name="图片 3">
            <a:extLst>
              <a:ext uri="{FF2B5EF4-FFF2-40B4-BE49-F238E27FC236}">
                <a16:creationId xmlns:a16="http://schemas.microsoft.com/office/drawing/2014/main" id="{381B8BB3-17A0-5354-77CD-129E3618176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082998" y="4119072"/>
            <a:ext cx="3525932" cy="2356711"/>
          </a:xfrm>
          <a:prstGeom prst="rect">
            <a:avLst/>
          </a:prstGeom>
        </p:spPr>
      </p:pic>
    </p:spTree>
    <p:extLst>
      <p:ext uri="{BB962C8B-B14F-4D97-AF65-F5344CB8AC3E}">
        <p14:creationId xmlns:p14="http://schemas.microsoft.com/office/powerpoint/2010/main" val="35933714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61167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AnyRotate</a:t>
            </a:r>
            <a:endParaRPr lang="en-US" altLang="zh-CN" sz="2000" b="1" dirty="0">
              <a:solidFill>
                <a:schemeClr val="bg1"/>
              </a:solidFill>
            </a:endParaRPr>
          </a:p>
        </p:txBody>
      </p:sp>
      <p:pic>
        <p:nvPicPr>
          <p:cNvPr id="3" name="图片 2">
            <a:extLst>
              <a:ext uri="{FF2B5EF4-FFF2-40B4-BE49-F238E27FC236}">
                <a16:creationId xmlns:a16="http://schemas.microsoft.com/office/drawing/2014/main" id="{B98FA859-D8E1-612A-C05C-4271FAC9F39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2026" y="4175209"/>
            <a:ext cx="4948013" cy="1266048"/>
          </a:xfrm>
          <a:prstGeom prst="rect">
            <a:avLst/>
          </a:prstGeom>
        </p:spPr>
      </p:pic>
      <p:pic>
        <p:nvPicPr>
          <p:cNvPr id="4" name="图片 3">
            <a:extLst>
              <a:ext uri="{FF2B5EF4-FFF2-40B4-BE49-F238E27FC236}">
                <a16:creationId xmlns:a16="http://schemas.microsoft.com/office/drawing/2014/main" id="{4A9D6BD7-F6F4-9677-C9F1-533F5ECCEF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91896" y="3936714"/>
            <a:ext cx="4908135" cy="1743038"/>
          </a:xfrm>
          <a:prstGeom prst="rect">
            <a:avLst/>
          </a:prstGeom>
        </p:spPr>
      </p:pic>
    </p:spTree>
    <p:extLst>
      <p:ext uri="{BB962C8B-B14F-4D97-AF65-F5344CB8AC3E}">
        <p14:creationId xmlns:p14="http://schemas.microsoft.com/office/powerpoint/2010/main" val="2416560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5511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STR-Net</a:t>
            </a:r>
            <a:endParaRPr lang="en-US" altLang="zh-CN"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Tactile Gym 2.0</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0C36211-0305-99A3-21AC-BFF8BE3BDC6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03425" y="4452359"/>
            <a:ext cx="3298953" cy="1617067"/>
          </a:xfrm>
          <a:prstGeom prst="rect">
            <a:avLst/>
          </a:prstGeom>
        </p:spPr>
      </p:pic>
      <p:pic>
        <p:nvPicPr>
          <p:cNvPr id="4" name="图片 3">
            <a:extLst>
              <a:ext uri="{FF2B5EF4-FFF2-40B4-BE49-F238E27FC236}">
                <a16:creationId xmlns:a16="http://schemas.microsoft.com/office/drawing/2014/main" id="{ADDFFAED-A518-6061-5EE5-7540095653C6}"/>
              </a:ext>
            </a:extLst>
          </p:cNvPr>
          <p:cNvPicPr>
            <a:picLocks noChangeAspect="1"/>
          </p:cNvPicPr>
          <p:nvPr/>
        </p:nvPicPr>
        <p:blipFill>
          <a:blip r:embed="rId15"/>
          <a:stretch>
            <a:fillRect/>
          </a:stretch>
        </p:blipFill>
        <p:spPr>
          <a:xfrm>
            <a:off x="4465337" y="3257225"/>
            <a:ext cx="3261330" cy="3119715"/>
          </a:xfrm>
          <a:prstGeom prst="rect">
            <a:avLst/>
          </a:prstGeom>
        </p:spPr>
      </p:pic>
      <p:pic>
        <p:nvPicPr>
          <p:cNvPr id="6" name="图片 5">
            <a:extLst>
              <a:ext uri="{FF2B5EF4-FFF2-40B4-BE49-F238E27FC236}">
                <a16:creationId xmlns:a16="http://schemas.microsoft.com/office/drawing/2014/main" id="{5DA7C96D-4ACD-0779-D827-046805E2C788}"/>
              </a:ext>
            </a:extLst>
          </p:cNvPr>
          <p:cNvPicPr>
            <a:picLocks noChangeAspect="1"/>
          </p:cNvPicPr>
          <p:nvPr/>
        </p:nvPicPr>
        <p:blipFill>
          <a:blip r:embed="rId16"/>
          <a:stretch>
            <a:fillRect/>
          </a:stretch>
        </p:blipFill>
        <p:spPr>
          <a:xfrm>
            <a:off x="8532213" y="2746680"/>
            <a:ext cx="2213776" cy="3720557"/>
          </a:xfrm>
          <a:prstGeom prst="rect">
            <a:avLst/>
          </a:prstGeom>
        </p:spPr>
      </p:pic>
    </p:spTree>
    <p:extLst>
      <p:ext uri="{BB962C8B-B14F-4D97-AF65-F5344CB8AC3E}">
        <p14:creationId xmlns:p14="http://schemas.microsoft.com/office/powerpoint/2010/main" val="27758885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975859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Polic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Gao et al.</a:t>
            </a:r>
            <a:endParaRPr lang="en-US" sz="2000" b="1" dirty="0">
              <a:solidFill>
                <a:schemeClr val="bg1"/>
              </a:solidFill>
            </a:endParaRPr>
          </a:p>
        </p:txBody>
      </p:sp>
      <p:pic>
        <p:nvPicPr>
          <p:cNvPr id="3" name="图片 2">
            <a:extLst>
              <a:ext uri="{FF2B5EF4-FFF2-40B4-BE49-F238E27FC236}">
                <a16:creationId xmlns:a16="http://schemas.microsoft.com/office/drawing/2014/main" id="{D2B34266-35C0-7B66-5BF0-C91C16EA8F10}"/>
              </a:ext>
            </a:extLst>
          </p:cNvPr>
          <p:cNvPicPr>
            <a:picLocks noChangeAspect="1"/>
          </p:cNvPicPr>
          <p:nvPr/>
        </p:nvPicPr>
        <p:blipFill>
          <a:blip r:embed="rId12"/>
          <a:stretch>
            <a:fillRect/>
          </a:stretch>
        </p:blipFill>
        <p:spPr>
          <a:xfrm>
            <a:off x="2145475" y="3889881"/>
            <a:ext cx="2401116" cy="2554860"/>
          </a:xfrm>
          <a:prstGeom prst="rect">
            <a:avLst/>
          </a:prstGeom>
        </p:spPr>
      </p:pic>
      <p:pic>
        <p:nvPicPr>
          <p:cNvPr id="4" name="图片 3">
            <a:extLst>
              <a:ext uri="{FF2B5EF4-FFF2-40B4-BE49-F238E27FC236}">
                <a16:creationId xmlns:a16="http://schemas.microsoft.com/office/drawing/2014/main" id="{AAC6B5ED-DA11-2AEA-6E06-3F40546217AD}"/>
              </a:ext>
            </a:extLst>
          </p:cNvPr>
          <p:cNvPicPr>
            <a:picLocks noChangeAspect="1"/>
          </p:cNvPicPr>
          <p:nvPr/>
        </p:nvPicPr>
        <p:blipFill>
          <a:blip r:embed="rId13"/>
          <a:stretch>
            <a:fillRect/>
          </a:stretch>
        </p:blipFill>
        <p:spPr>
          <a:xfrm>
            <a:off x="6563822" y="3939699"/>
            <a:ext cx="4564198" cy="2455224"/>
          </a:xfrm>
          <a:prstGeom prst="rect">
            <a:avLst/>
          </a:prstGeom>
        </p:spPr>
      </p:pic>
    </p:spTree>
    <p:extLst>
      <p:ext uri="{BB962C8B-B14F-4D97-AF65-F5344CB8AC3E}">
        <p14:creationId xmlns:p14="http://schemas.microsoft.com/office/powerpoint/2010/main" val="28982084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91241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Cao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Zhang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551C0977-F1E2-4EE5-E02F-1D5942CCFDFD}"/>
              </a:ext>
            </a:extLst>
          </p:cNvPr>
          <p:cNvPicPr>
            <a:picLocks noChangeAspect="1"/>
          </p:cNvPicPr>
          <p:nvPr/>
        </p:nvPicPr>
        <p:blipFill>
          <a:blip r:embed="rId11"/>
          <a:stretch>
            <a:fillRect/>
          </a:stretch>
        </p:blipFill>
        <p:spPr>
          <a:xfrm>
            <a:off x="899319" y="3542907"/>
            <a:ext cx="4893427" cy="2325336"/>
          </a:xfrm>
          <a:prstGeom prst="rect">
            <a:avLst/>
          </a:prstGeom>
        </p:spPr>
      </p:pic>
      <p:pic>
        <p:nvPicPr>
          <p:cNvPr id="4" name="图片 3">
            <a:extLst>
              <a:ext uri="{FF2B5EF4-FFF2-40B4-BE49-F238E27FC236}">
                <a16:creationId xmlns:a16="http://schemas.microsoft.com/office/drawing/2014/main" id="{B6F8DEB3-992E-48CF-902E-19250304C02C}"/>
              </a:ext>
            </a:extLst>
          </p:cNvPr>
          <p:cNvPicPr>
            <a:picLocks noChangeAspect="1"/>
          </p:cNvPicPr>
          <p:nvPr/>
        </p:nvPicPr>
        <p:blipFill>
          <a:blip r:embed="rId12"/>
          <a:stretch>
            <a:fillRect/>
          </a:stretch>
        </p:blipFill>
        <p:spPr>
          <a:xfrm>
            <a:off x="6563171" y="3130829"/>
            <a:ext cx="4555870" cy="3149492"/>
          </a:xfrm>
          <a:prstGeom prst="rect">
            <a:avLst/>
          </a:prstGeom>
        </p:spPr>
      </p:pic>
    </p:spTree>
    <p:extLst>
      <p:ext uri="{BB962C8B-B14F-4D97-AF65-F5344CB8AC3E}">
        <p14:creationId xmlns:p14="http://schemas.microsoft.com/office/powerpoint/2010/main" val="769668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230059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Yuan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Lee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D4688CC-833D-D491-022F-540E13AF8227}"/>
              </a:ext>
            </a:extLst>
          </p:cNvPr>
          <p:cNvPicPr>
            <a:picLocks noChangeAspect="1"/>
          </p:cNvPicPr>
          <p:nvPr/>
        </p:nvPicPr>
        <p:blipFill>
          <a:blip r:embed="rId11"/>
          <a:stretch>
            <a:fillRect/>
          </a:stretch>
        </p:blipFill>
        <p:spPr>
          <a:xfrm>
            <a:off x="921887" y="3702071"/>
            <a:ext cx="4852841" cy="2007008"/>
          </a:xfrm>
          <a:prstGeom prst="rect">
            <a:avLst/>
          </a:prstGeom>
        </p:spPr>
      </p:pic>
      <p:pic>
        <p:nvPicPr>
          <p:cNvPr id="4" name="图片 3">
            <a:extLst>
              <a:ext uri="{FF2B5EF4-FFF2-40B4-BE49-F238E27FC236}">
                <a16:creationId xmlns:a16="http://schemas.microsoft.com/office/drawing/2014/main" id="{CF0D71D2-910F-0319-4877-5473ADC56445}"/>
              </a:ext>
            </a:extLst>
          </p:cNvPr>
          <p:cNvPicPr>
            <a:picLocks noChangeAspect="1"/>
          </p:cNvPicPr>
          <p:nvPr/>
        </p:nvPicPr>
        <p:blipFill>
          <a:blip r:embed="rId12"/>
          <a:stretch>
            <a:fillRect/>
          </a:stretch>
        </p:blipFill>
        <p:spPr>
          <a:xfrm>
            <a:off x="6389880" y="3300761"/>
            <a:ext cx="4912167" cy="2809628"/>
          </a:xfrm>
          <a:prstGeom prst="rect">
            <a:avLst/>
          </a:prstGeom>
        </p:spPr>
      </p:pic>
    </p:spTree>
    <p:extLst>
      <p:ext uri="{BB962C8B-B14F-4D97-AF65-F5344CB8AC3E}">
        <p14:creationId xmlns:p14="http://schemas.microsoft.com/office/powerpoint/2010/main" val="3528154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0873115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Lin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Yang et al.</a:t>
            </a:r>
            <a:endParaRPr lang="en-US" sz="2000" b="1" dirty="0">
              <a:solidFill>
                <a:schemeClr val="bg1"/>
              </a:solidFill>
            </a:endParaRPr>
          </a:p>
        </p:txBody>
      </p:sp>
      <p:pic>
        <p:nvPicPr>
          <p:cNvPr id="3" name="图片 2">
            <a:extLst>
              <a:ext uri="{FF2B5EF4-FFF2-40B4-BE49-F238E27FC236}">
                <a16:creationId xmlns:a16="http://schemas.microsoft.com/office/drawing/2014/main" id="{9C6B80CE-84B7-FE70-5CAC-BBCAA4FBE1D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61965" y="3899135"/>
            <a:ext cx="4772262" cy="2023497"/>
          </a:xfrm>
          <a:prstGeom prst="rect">
            <a:avLst/>
          </a:prstGeom>
        </p:spPr>
      </p:pic>
      <p:pic>
        <p:nvPicPr>
          <p:cNvPr id="4" name="图片 3">
            <a:extLst>
              <a:ext uri="{FF2B5EF4-FFF2-40B4-BE49-F238E27FC236}">
                <a16:creationId xmlns:a16="http://schemas.microsoft.com/office/drawing/2014/main" id="{661A60DB-EFCA-1B24-F481-DBBFAC0630EE}"/>
              </a:ext>
            </a:extLst>
          </p:cNvPr>
          <p:cNvPicPr>
            <a:picLocks noChangeAspect="1"/>
          </p:cNvPicPr>
          <p:nvPr/>
        </p:nvPicPr>
        <p:blipFill>
          <a:blip r:embed="rId13"/>
          <a:stretch>
            <a:fillRect/>
          </a:stretch>
        </p:blipFill>
        <p:spPr>
          <a:xfrm>
            <a:off x="6428813" y="3684621"/>
            <a:ext cx="4834302" cy="2452524"/>
          </a:xfrm>
          <a:prstGeom prst="rect">
            <a:avLst/>
          </a:prstGeom>
        </p:spPr>
      </p:pic>
    </p:spTree>
    <p:extLst>
      <p:ext uri="{BB962C8B-B14F-4D97-AF65-F5344CB8AC3E}">
        <p14:creationId xmlns:p14="http://schemas.microsoft.com/office/powerpoint/2010/main" val="2985253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404859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Guzey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Kerr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Guzey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CACF625-23A4-DC10-0127-F4A014DBB2DB}"/>
              </a:ext>
            </a:extLst>
          </p:cNvPr>
          <p:cNvPicPr>
            <a:picLocks noChangeAspect="1"/>
          </p:cNvPicPr>
          <p:nvPr/>
        </p:nvPicPr>
        <p:blipFill>
          <a:blip r:embed="rId11"/>
          <a:stretch>
            <a:fillRect/>
          </a:stretch>
        </p:blipFill>
        <p:spPr>
          <a:xfrm>
            <a:off x="1277640" y="2520594"/>
            <a:ext cx="4136785" cy="3841749"/>
          </a:xfrm>
          <a:prstGeom prst="rect">
            <a:avLst/>
          </a:prstGeom>
        </p:spPr>
      </p:pic>
      <p:pic>
        <p:nvPicPr>
          <p:cNvPr id="4" name="图片 3">
            <a:extLst>
              <a:ext uri="{FF2B5EF4-FFF2-40B4-BE49-F238E27FC236}">
                <a16:creationId xmlns:a16="http://schemas.microsoft.com/office/drawing/2014/main" id="{1DB79C2C-5FE3-A8B9-B3AA-E495D8C99DE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412204" y="3811703"/>
            <a:ext cx="4867520" cy="1259530"/>
          </a:xfrm>
          <a:prstGeom prst="rect">
            <a:avLst/>
          </a:prstGeom>
        </p:spPr>
      </p:pic>
    </p:spTree>
    <p:extLst>
      <p:ext uri="{BB962C8B-B14F-4D97-AF65-F5344CB8AC3E}">
        <p14:creationId xmlns:p14="http://schemas.microsoft.com/office/powerpoint/2010/main" val="30719883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79264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t>Methods——Recognition——</a:t>
            </a:r>
            <a:r>
              <a:rPr lang="en-US" altLang="zh-CN" sz="3600" dirty="0" err="1"/>
              <a:t>LLMs&amp;VLMs</a:t>
            </a:r>
            <a:r>
              <a:rPr lang="en-US" altLang="zh-CN" sz="3600" dirty="0"/>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Yang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pic>
        <p:nvPicPr>
          <p:cNvPr id="3" name="图片 2">
            <a:extLst>
              <a:ext uri="{FF2B5EF4-FFF2-40B4-BE49-F238E27FC236}">
                <a16:creationId xmlns:a16="http://schemas.microsoft.com/office/drawing/2014/main" id="{D1DBE68D-C030-9642-CC1E-3D3ECE1FC763}"/>
              </a:ext>
            </a:extLst>
          </p:cNvPr>
          <p:cNvPicPr>
            <a:picLocks noChangeAspect="1"/>
          </p:cNvPicPr>
          <p:nvPr/>
        </p:nvPicPr>
        <p:blipFill>
          <a:blip r:embed="rId15"/>
          <a:stretch>
            <a:fillRect/>
          </a:stretch>
        </p:blipFill>
        <p:spPr>
          <a:xfrm>
            <a:off x="915851" y="3824774"/>
            <a:ext cx="3274101" cy="2230648"/>
          </a:xfrm>
          <a:prstGeom prst="rect">
            <a:avLst/>
          </a:prstGeom>
        </p:spPr>
      </p:pic>
      <p:pic>
        <p:nvPicPr>
          <p:cNvPr id="4" name="图片 3">
            <a:extLst>
              <a:ext uri="{FF2B5EF4-FFF2-40B4-BE49-F238E27FC236}">
                <a16:creationId xmlns:a16="http://schemas.microsoft.com/office/drawing/2014/main" id="{E9154A76-027C-31E8-A959-594A2867309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58949" y="4538304"/>
            <a:ext cx="3274101" cy="779303"/>
          </a:xfrm>
          <a:prstGeom prst="rect">
            <a:avLst/>
          </a:prstGeom>
        </p:spPr>
      </p:pic>
      <p:pic>
        <p:nvPicPr>
          <p:cNvPr id="8" name="图片 7">
            <a:extLst>
              <a:ext uri="{FF2B5EF4-FFF2-40B4-BE49-F238E27FC236}">
                <a16:creationId xmlns:a16="http://schemas.microsoft.com/office/drawing/2014/main" id="{6CBD4ADE-21A2-4C1E-B1AA-5488E963159B}"/>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986964" y="4093835"/>
            <a:ext cx="3304273" cy="1668239"/>
          </a:xfrm>
          <a:prstGeom prst="rect">
            <a:avLst/>
          </a:prstGeom>
        </p:spPr>
      </p:pic>
    </p:spTree>
    <p:extLst>
      <p:ext uri="{BB962C8B-B14F-4D97-AF65-F5344CB8AC3E}">
        <p14:creationId xmlns:p14="http://schemas.microsoft.com/office/powerpoint/2010/main" val="2885685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3095536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3600" dirty="0"/>
              <a:t>Methods——Difficulties</a:t>
            </a:r>
            <a:endParaRPr lang="en-US" sz="3600"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6844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a:t>
            </a:r>
            <a:endParaRPr lang="en-US" altLang="zh-CN" sz="2400" dirty="0">
              <a:latin typeface="+mn-lt"/>
            </a:endParaRPr>
          </a:p>
          <a:p>
            <a:pPr lvl="2"/>
            <a:r>
              <a:rPr lang="zh-CN" altLang="en-US" sz="2400" dirty="0">
                <a:latin typeface="+mn-lt"/>
              </a:rPr>
              <a:t>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a:t>
            </a:r>
            <a:endParaRPr lang="en-US" altLang="zh-CN" sz="2400" dirty="0">
              <a:latin typeface="+mn-lt"/>
            </a:endParaRPr>
          </a:p>
          <a:p>
            <a:pPr lvl="2"/>
            <a:r>
              <a:rPr lang="zh-CN" altLang="en-US" sz="2400" dirty="0">
                <a:latin typeface="+mn-lt"/>
              </a:rPr>
              <a:t>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文本, 应用程序&#10;&#10;描述已自动生成">
            <a:extLst>
              <a:ext uri="{FF2B5EF4-FFF2-40B4-BE49-F238E27FC236}">
                <a16:creationId xmlns:a16="http://schemas.microsoft.com/office/drawing/2014/main" id="{E09FD2C3-45B0-2880-1EEC-79142A3F123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472469"/>
            <a:ext cx="12192000" cy="5913061"/>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dirty="0"/>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extLst>
              <p:ext uri="{D42A27DB-BD31-4B8C-83A1-F6EECF244321}">
                <p14:modId xmlns:p14="http://schemas.microsoft.com/office/powerpoint/2010/main" val="2485172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a:extLst>
              <a:ext uri="{FF2B5EF4-FFF2-40B4-BE49-F238E27FC236}">
                <a16:creationId xmlns:a16="http://schemas.microsoft.com/office/drawing/2014/main" id="{E562FCC4-5CE8-28DB-8952-AD3D429A9B2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ffectLst>
            <a:outerShdw dist="50800" dir="5400000" algn="ctr" rotWithShape="0">
              <a:srgbClr val="000000">
                <a:alpha val="0"/>
              </a:srgbClr>
            </a:outerShdw>
            <a:softEdge rad="38100"/>
          </a:effectLst>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bg1"/>
                </a:solidFill>
              </a:rPr>
              <a:t>Introduction</a:t>
            </a:r>
            <a:endParaRPr lang="en-US" dirty="0">
              <a:solidFill>
                <a:schemeClr val="bg1"/>
              </a:solidFill>
            </a:endParaRPr>
          </a:p>
        </p:txBody>
      </p:sp>
      <p:sp>
        <p:nvSpPr>
          <p:cNvPr id="8" name="文本框 7">
            <a:extLst>
              <a:ext uri="{FF2B5EF4-FFF2-40B4-BE49-F238E27FC236}">
                <a16:creationId xmlns:a16="http://schemas.microsoft.com/office/drawing/2014/main" id="{B36975CE-2803-752E-C474-0FDF1EF06B23}"/>
              </a:ext>
            </a:extLst>
          </p:cNvPr>
          <p:cNvSpPr txBox="1"/>
          <p:nvPr/>
        </p:nvSpPr>
        <p:spPr>
          <a:xfrm>
            <a:off x="96852" y="2406190"/>
            <a:ext cx="11998295" cy="2554545"/>
          </a:xfrm>
          <a:prstGeom prst="rect">
            <a:avLst/>
          </a:prstGeom>
          <a:noFill/>
        </p:spPr>
        <p:txBody>
          <a:bodyPr wrap="square" rtlCol="0">
            <a:spAutoFit/>
          </a:bodyPr>
          <a:lstStyle/>
          <a:p>
            <a:pPr algn="ctr"/>
            <a:r>
              <a:rPr lang="zh-CN" altLang="en-US" sz="4000" dirty="0">
                <a:solidFill>
                  <a:schemeClr val="bg1"/>
                </a:solidFill>
              </a:rPr>
              <a:t>具身交互任务是指代理在物理或模拟空间中与人类和环境进行交互的场景</a:t>
            </a:r>
          </a:p>
          <a:p>
            <a:pPr algn="ctr"/>
            <a:endParaRPr lang="en-US" altLang="zh-CN" sz="4000" dirty="0">
              <a:solidFill>
                <a:schemeClr val="bg1"/>
              </a:solidFill>
            </a:endParaRPr>
          </a:p>
          <a:p>
            <a:pPr algn="ctr"/>
            <a:r>
              <a:rPr lang="zh-CN" altLang="en-US" sz="4000" dirty="0">
                <a:solidFill>
                  <a:schemeClr val="bg1"/>
                </a:solidFill>
              </a:rPr>
              <a:t>典型的具身交互任务包括具身问答 </a:t>
            </a:r>
            <a:r>
              <a:rPr lang="en-US" altLang="zh-CN" sz="4000" dirty="0">
                <a:solidFill>
                  <a:schemeClr val="bg1"/>
                </a:solidFill>
              </a:rPr>
              <a:t>(EQA) </a:t>
            </a:r>
            <a:r>
              <a:rPr lang="zh-CN" altLang="en-US" sz="4000" dirty="0">
                <a:solidFill>
                  <a:schemeClr val="bg1"/>
                </a:solidFill>
              </a:rPr>
              <a:t>和具身抓取</a:t>
            </a:r>
          </a:p>
        </p:txBody>
      </p:sp>
    </p:spTree>
    <p:extLst>
      <p:ext uri="{BB962C8B-B14F-4D97-AF65-F5344CB8AC3E}">
        <p14:creationId xmlns:p14="http://schemas.microsoft.com/office/powerpoint/2010/main" val="8025402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extLst>
              <p:ext uri="{D42A27DB-BD31-4B8C-83A1-F6EECF244321}">
                <p14:modId xmlns:p14="http://schemas.microsoft.com/office/powerpoint/2010/main" val="4361653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pPr>
              <a:spcAft>
                <a:spcPct val="0"/>
              </a:spcAft>
            </a:pPr>
            <a:r>
              <a:rPr lang="en-US" altLang="zh-CN" dirty="0"/>
              <a:t>Fixed-base Robots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8"/>
          <a:stretch>
            <a:fillRect/>
          </a:stretch>
        </p:blipFill>
        <p:spPr>
          <a:xfrm>
            <a:off x="838200" y="1690688"/>
            <a:ext cx="2584508" cy="4535559"/>
          </a:xfrm>
          <a:prstGeom prst="rect">
            <a:avLst/>
          </a:prstGeom>
        </p:spPr>
      </p:pic>
      <p:sp>
        <p:nvSpPr>
          <p:cNvPr id="4" name="ee4pContent1">
            <a:extLst>
              <a:ext uri="{FF2B5EF4-FFF2-40B4-BE49-F238E27FC236}">
                <a16:creationId xmlns:a16="http://schemas.microsoft.com/office/drawing/2014/main" id="{F9EA0F48-2B1B-90C8-91C2-BFA05E3BCA78}"/>
              </a:ext>
            </a:extLst>
          </p:cNvPr>
          <p:cNvSpPr txBox="1">
            <a:spLocks/>
          </p:cNvSpPr>
          <p:nvPr>
            <p:custDataLst>
              <p:tags r:id="rId2"/>
            </p:custDataLst>
          </p:nvPr>
        </p:nvSpPr>
        <p:spPr>
          <a:xfrm>
            <a:off x="3676650" y="1690688"/>
            <a:ext cx="7677150" cy="19161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因其紧凑性和高精度操作，被广泛应用于实验室自动化、教育培训和工业制造</a:t>
            </a:r>
            <a:endParaRPr lang="en-US" altLang="zh-CN" dirty="0">
              <a:latin typeface="+mn-lt"/>
            </a:endParaRPr>
          </a:p>
          <a:p>
            <a:pPr lvl="2"/>
            <a:r>
              <a:rPr lang="zh-CN" altLang="en-US" dirty="0">
                <a:latin typeface="+mn-lt"/>
              </a:rPr>
              <a:t>拥有坚固的底座和结构，确保在操作过程中稳定性和高精度</a:t>
            </a:r>
            <a:endParaRPr lang="en-US" altLang="zh-CN" dirty="0">
              <a:latin typeface="+mn-lt"/>
            </a:endParaRPr>
          </a:p>
          <a:p>
            <a:pPr lvl="2"/>
            <a:r>
              <a:rPr lang="zh-CN" altLang="en-US" dirty="0">
                <a:latin typeface="+mn-lt"/>
              </a:rPr>
              <a:t>配备高精度传感器和执行器，可实现微米级的精度，使其适用于需要高精度和重复性的任务</a:t>
            </a:r>
            <a:endParaRPr lang="en-US" altLang="zh-CN" dirty="0">
              <a:latin typeface="+mn-lt"/>
            </a:endParaRPr>
          </a:p>
          <a:p>
            <a:pPr lvl="2"/>
            <a:r>
              <a:rPr lang="zh-CN" altLang="en-US" dirty="0">
                <a:latin typeface="+mn-lt"/>
              </a:rPr>
              <a:t>高度可编程，允许用户将其适应各种任务场景</a:t>
            </a:r>
          </a:p>
          <a:p>
            <a:pPr lvl="1"/>
            <a:endParaRPr lang="en-US" dirty="0">
              <a:latin typeface="+mn-lt"/>
            </a:endParaRPr>
          </a:p>
        </p:txBody>
      </p:sp>
      <p:sp>
        <p:nvSpPr>
          <p:cNvPr id="7" name="ee4pContent1">
            <a:extLst>
              <a:ext uri="{FF2B5EF4-FFF2-40B4-BE49-F238E27FC236}">
                <a16:creationId xmlns:a16="http://schemas.microsoft.com/office/drawing/2014/main" id="{E84D9960-AE1A-1B1B-F3AB-4529E94E7DB3}"/>
              </a:ext>
            </a:extLst>
          </p:cNvPr>
          <p:cNvSpPr txBox="1">
            <a:spLocks/>
          </p:cNvSpPr>
          <p:nvPr>
            <p:custDataLst>
              <p:tags r:id="rId3"/>
            </p:custDataLst>
          </p:nvPr>
        </p:nvSpPr>
        <p:spPr>
          <a:xfrm>
            <a:off x="3676648" y="3750691"/>
            <a:ext cx="7677150" cy="10054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固定式设计限制了其操作范围和灵活性，使其无法在较大区域内移动或调整位置，从而影响其与人类和其他机器人的协作</a:t>
            </a:r>
          </a:p>
        </p:txBody>
      </p:sp>
      <p:sp>
        <p:nvSpPr>
          <p:cNvPr id="8" name="ee4pContent1">
            <a:extLst>
              <a:ext uri="{FF2B5EF4-FFF2-40B4-BE49-F238E27FC236}">
                <a16:creationId xmlns:a16="http://schemas.microsoft.com/office/drawing/2014/main" id="{0EB72868-BE3A-E28D-B1FC-C52DA112F22A}"/>
              </a:ext>
            </a:extLst>
          </p:cNvPr>
          <p:cNvSpPr txBox="1">
            <a:spLocks/>
          </p:cNvSpPr>
          <p:nvPr>
            <p:custDataLst>
              <p:tags r:id="rId4"/>
            </p:custDataLst>
          </p:nvPr>
        </p:nvSpPr>
        <p:spPr>
          <a:xfrm>
            <a:off x="3676648" y="4900040"/>
            <a:ext cx="7677150" cy="136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Franka</a:t>
            </a:r>
            <a:r>
              <a:rPr lang="en-US" dirty="0">
                <a:latin typeface="+mn-lt"/>
              </a:rPr>
              <a:t> (Franka </a:t>
            </a:r>
            <a:r>
              <a:rPr lang="en-US" dirty="0" err="1">
                <a:latin typeface="+mn-lt"/>
              </a:rPr>
              <a:t>Emika</a:t>
            </a:r>
            <a:r>
              <a:rPr lang="en-US" dirty="0">
                <a:latin typeface="+mn-lt"/>
              </a:rPr>
              <a:t> panda) </a:t>
            </a:r>
          </a:p>
          <a:p>
            <a:pPr lvl="2"/>
            <a:r>
              <a:rPr lang="en-US" dirty="0">
                <a:latin typeface="+mn-lt"/>
                <a:hlinkClick r:id="rId10"/>
              </a:rPr>
              <a:t>Kuka </a:t>
            </a:r>
            <a:r>
              <a:rPr lang="en-US" dirty="0" err="1">
                <a:latin typeface="+mn-lt"/>
                <a:hlinkClick r:id="rId10"/>
              </a:rPr>
              <a:t>iiwa</a:t>
            </a:r>
            <a:r>
              <a:rPr lang="en-US" dirty="0">
                <a:latin typeface="+mn-lt"/>
              </a:rPr>
              <a:t> (KUKA)</a:t>
            </a:r>
          </a:p>
          <a:p>
            <a:pPr lvl="2"/>
            <a:r>
              <a:rPr lang="en-US" dirty="0">
                <a:latin typeface="+mn-lt"/>
              </a:rPr>
              <a:t>Sawyer (</a:t>
            </a:r>
            <a:r>
              <a:rPr lang="en-US" dirty="0">
                <a:latin typeface="+mn-lt"/>
                <a:hlinkClick r:id="rId11"/>
              </a:rPr>
              <a:t>Rethink Robotics</a:t>
            </a:r>
            <a:r>
              <a:rPr lang="en-US" dirty="0">
                <a:latin typeface="+mn-lt"/>
              </a:rPr>
              <a:t>)</a:t>
            </a:r>
          </a:p>
        </p:txBody>
      </p:sp>
    </p:spTree>
    <p:extLst>
      <p:ext uri="{BB962C8B-B14F-4D97-AF65-F5344CB8AC3E}">
        <p14:creationId xmlns:p14="http://schemas.microsoft.com/office/powerpoint/2010/main" val="1148712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中度可信度描述已自动生成">
            <a:extLst>
              <a:ext uri="{FF2B5EF4-FFF2-40B4-BE49-F238E27FC236}">
                <a16:creationId xmlns:a16="http://schemas.microsoft.com/office/drawing/2014/main" id="{529B9CF9-C488-1E5F-E0C9-61E5B60DCF8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25576" y="0"/>
            <a:ext cx="6740847"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extLst>
              <p:ext uri="{D42A27DB-BD31-4B8C-83A1-F6EECF244321}">
                <p14:modId xmlns:p14="http://schemas.microsoft.com/office/powerpoint/2010/main" val="2716299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92244" y="1340646"/>
            <a:ext cx="8807510" cy="4365636"/>
          </a:xfrm>
          <a:prstGeom prst="rect">
            <a:avLst/>
          </a:prstGeom>
        </p:spPr>
      </p:pic>
      <p:sp>
        <p:nvSpPr>
          <p:cNvPr id="5" name="ee4pContent1">
            <a:extLst>
              <a:ext uri="{FF2B5EF4-FFF2-40B4-BE49-F238E27FC236}">
                <a16:creationId xmlns:a16="http://schemas.microsoft.com/office/drawing/2014/main" id="{D1E6F6F1-EE30-87B2-EF76-4388260F8459}"/>
              </a:ext>
            </a:extLst>
          </p:cNvPr>
          <p:cNvSpPr txBox="1">
            <a:spLocks/>
          </p:cNvSpPr>
          <p:nvPr>
            <p:custDataLst>
              <p:tags r:id="rId2"/>
            </p:custDataLst>
          </p:nvPr>
        </p:nvSpPr>
        <p:spPr>
          <a:xfrm>
            <a:off x="1692244" y="5740465"/>
            <a:ext cx="8807510" cy="10796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灰色框显示代理在探索过程中观察到的场景</a:t>
            </a:r>
            <a:endParaRPr lang="en-US" altLang="zh-CN" dirty="0">
              <a:latin typeface="+mn-lt"/>
            </a:endParaRPr>
          </a:p>
          <a:p>
            <a:pPr lvl="1"/>
            <a:r>
              <a:rPr lang="zh-CN" altLang="en-US" dirty="0">
                <a:latin typeface="+mn-lt"/>
              </a:rPr>
              <a:t>其他框显示了各种类型的问题解答任务</a:t>
            </a:r>
            <a:endParaRPr lang="en-US" altLang="zh-CN" dirty="0">
              <a:latin typeface="+mn-lt"/>
            </a:endParaRPr>
          </a:p>
          <a:p>
            <a:pPr lvl="1"/>
            <a:r>
              <a:rPr lang="zh-CN" altLang="en-US" dirty="0">
                <a:latin typeface="+mn-lt"/>
              </a:rPr>
              <a:t>除了根据情景记忆回答问题的任务外，代理一旦收集到足够的信息来回答问题，就会停止探索</a:t>
            </a:r>
          </a:p>
          <a:p>
            <a:pPr lvl="1"/>
            <a:endParaRPr lang="en-US" dirty="0">
              <a:latin typeface="+mn-lt"/>
            </a:endParaRPr>
          </a:p>
        </p:txBody>
      </p:sp>
    </p:spTree>
    <p:extLst>
      <p:ext uri="{BB962C8B-B14F-4D97-AF65-F5344CB8AC3E}">
        <p14:creationId xmlns:p14="http://schemas.microsoft.com/office/powerpoint/2010/main" val="525586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extLst>
              <p:ext uri="{D42A27DB-BD31-4B8C-83A1-F6EECF244321}">
                <p14:modId xmlns:p14="http://schemas.microsoft.com/office/powerpoint/2010/main" val="602104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5" name="ee4pContent1">
            <a:extLst>
              <a:ext uri="{FF2B5EF4-FFF2-40B4-BE49-F238E27FC236}">
                <a16:creationId xmlns:a16="http://schemas.microsoft.com/office/drawing/2014/main" id="{189144C4-D0E1-8D42-6F7A-04550528DBB6}"/>
              </a:ext>
            </a:extLst>
          </p:cNvPr>
          <p:cNvSpPr txBox="1">
            <a:spLocks/>
          </p:cNvSpPr>
          <p:nvPr>
            <p:custDataLst>
              <p:tags r:id="rId2"/>
            </p:custDataLst>
          </p:nvPr>
        </p:nvSpPr>
        <p:spPr>
          <a:xfrm>
            <a:off x="838199" y="1717676"/>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对于 </a:t>
            </a:r>
            <a:r>
              <a:rPr lang="en-US" altLang="zh-CN" sz="2000" dirty="0">
                <a:latin typeface="+mn-lt"/>
              </a:rPr>
              <a:t>EQA </a:t>
            </a:r>
            <a:r>
              <a:rPr lang="zh-CN" altLang="en-US" sz="2000" dirty="0">
                <a:latin typeface="+mn-lt"/>
              </a:rPr>
              <a:t>任务，代理需要从第一人称视角探索环境，以收集回答给定问题所需的信息</a:t>
            </a:r>
          </a:p>
        </p:txBody>
      </p:sp>
      <p:sp>
        <p:nvSpPr>
          <p:cNvPr id="6" name="ee4pContent1">
            <a:extLst>
              <a:ext uri="{FF2B5EF4-FFF2-40B4-BE49-F238E27FC236}">
                <a16:creationId xmlns:a16="http://schemas.microsoft.com/office/drawing/2014/main" id="{6F5052AB-4486-149D-54ED-2F67C7F5F46A}"/>
              </a:ext>
            </a:extLst>
          </p:cNvPr>
          <p:cNvSpPr txBox="1">
            <a:spLocks/>
          </p:cNvSpPr>
          <p:nvPr>
            <p:custDataLst>
              <p:tags r:id="rId3"/>
            </p:custDataLst>
          </p:nvPr>
        </p:nvSpPr>
        <p:spPr>
          <a:xfrm>
            <a:off x="838199" y="3256194"/>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具有自主探索和决策能力的代理不仅要考虑采取哪些行动来探索环境</a:t>
            </a:r>
            <a:endParaRPr lang="en-US" altLang="zh-CN" sz="2000" dirty="0">
              <a:latin typeface="+mn-lt"/>
            </a:endParaRPr>
          </a:p>
          <a:p>
            <a:pPr lvl="1"/>
            <a:r>
              <a:rPr lang="zh-CN" altLang="en-US" sz="2000" dirty="0">
                <a:latin typeface="+mn-lt"/>
              </a:rPr>
              <a:t>还要确定何时停止探索以回答问题</a:t>
            </a:r>
            <a:endParaRPr lang="en-US" sz="2000" dirty="0">
              <a:latin typeface="+mn-lt"/>
            </a:endParaRPr>
          </a:p>
        </p:txBody>
      </p:sp>
      <p:sp>
        <p:nvSpPr>
          <p:cNvPr id="7" name="ee4pContent1">
            <a:extLst>
              <a:ext uri="{FF2B5EF4-FFF2-40B4-BE49-F238E27FC236}">
                <a16:creationId xmlns:a16="http://schemas.microsoft.com/office/drawing/2014/main" id="{EA0DC294-9534-8986-27D4-53F34CEFE634}"/>
              </a:ext>
            </a:extLst>
          </p:cNvPr>
          <p:cNvSpPr txBox="1">
            <a:spLocks/>
          </p:cNvSpPr>
          <p:nvPr>
            <p:custDataLst>
              <p:tags r:id="rId4"/>
            </p:custDataLst>
          </p:nvPr>
        </p:nvSpPr>
        <p:spPr>
          <a:xfrm>
            <a:off x="838199" y="4794711"/>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现有工作侧重于不同类型的问题</a:t>
            </a:r>
            <a:endParaRPr lang="en-US" sz="2000" dirty="0">
              <a:latin typeface="+mn-lt"/>
            </a:endParaRPr>
          </a:p>
        </p:txBody>
      </p:sp>
    </p:spTree>
    <p:extLst>
      <p:ext uri="{BB962C8B-B14F-4D97-AF65-F5344CB8AC3E}">
        <p14:creationId xmlns:p14="http://schemas.microsoft.com/office/powerpoint/2010/main" val="23792879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70611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6"/>
          <a:stretch>
            <a:fillRect/>
          </a:stretch>
        </p:blipFill>
        <p:spPr>
          <a:xfrm>
            <a:off x="0" y="1952433"/>
            <a:ext cx="12192000" cy="2162649"/>
          </a:xfrm>
          <a:prstGeom prst="rect">
            <a:avLst/>
          </a:prstGeom>
        </p:spPr>
      </p:pic>
      <p:sp>
        <p:nvSpPr>
          <p:cNvPr id="5" name="ee4pContent1">
            <a:extLst>
              <a:ext uri="{FF2B5EF4-FFF2-40B4-BE49-F238E27FC236}">
                <a16:creationId xmlns:a16="http://schemas.microsoft.com/office/drawing/2014/main" id="{B054379E-1E69-1312-9E01-9166218DAF18}"/>
              </a:ext>
            </a:extLst>
          </p:cNvPr>
          <p:cNvSpPr txBox="1">
            <a:spLocks/>
          </p:cNvSpPr>
          <p:nvPr>
            <p:custDataLst>
              <p:tags r:id="rId2"/>
            </p:custDataLst>
          </p:nvPr>
        </p:nvSpPr>
        <p:spPr>
          <a:xfrm>
            <a:off x="838200" y="4376827"/>
            <a:ext cx="10515600" cy="15809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在真实环境中进行机器人实验通常受到场景和机器人硬件的限制</a:t>
            </a:r>
            <a:endParaRPr lang="en-US" altLang="zh-CN" sz="2000" dirty="0">
              <a:latin typeface="+mn-lt"/>
            </a:endParaRPr>
          </a:p>
          <a:p>
            <a:pPr lvl="1"/>
            <a:r>
              <a:rPr lang="zh-CN" altLang="en-US" sz="2000" dirty="0">
                <a:latin typeface="+mn-lt"/>
              </a:rPr>
              <a:t>作为虚拟实验平台，模拟器为构建具身问答数据集提供了合适的环境条件</a:t>
            </a:r>
            <a:endParaRPr lang="en-US" altLang="zh-CN" sz="2000" dirty="0">
              <a:latin typeface="+mn-lt"/>
            </a:endParaRPr>
          </a:p>
          <a:p>
            <a:pPr lvl="1"/>
            <a:r>
              <a:rPr lang="zh-CN" altLang="en-US" sz="2000" dirty="0">
                <a:latin typeface="+mn-lt"/>
              </a:rPr>
              <a:t>在模拟器中创建的数据集上训练和测试模型可以显著降低实验成本，并提高在真实机器上部署模型的成功率</a:t>
            </a:r>
          </a:p>
        </p:txBody>
      </p:sp>
    </p:spTree>
    <p:extLst>
      <p:ext uri="{BB962C8B-B14F-4D97-AF65-F5344CB8AC3E}">
        <p14:creationId xmlns:p14="http://schemas.microsoft.com/office/powerpoint/2010/main" val="16806966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195662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v1 </a:t>
            </a:r>
            <a:r>
              <a:rPr lang="zh-CN" altLang="en-US" dirty="0">
                <a:latin typeface="+mn-lt"/>
              </a:rPr>
              <a:t>是第一个为 </a:t>
            </a:r>
            <a:r>
              <a:rPr lang="en-US" altLang="zh-CN" dirty="0">
                <a:latin typeface="+mn-lt"/>
              </a:rPr>
              <a:t>EQA </a:t>
            </a:r>
            <a:r>
              <a:rPr lang="zh-CN" altLang="en-US" dirty="0">
                <a:latin typeface="+mn-lt"/>
              </a:rPr>
              <a:t>设计的数据集。</a:t>
            </a:r>
            <a:r>
              <a:rPr lang="en-US" altLang="zh-CN" dirty="0">
                <a:latin typeface="+mn-lt"/>
              </a:rPr>
              <a:t>EQA v1 </a:t>
            </a:r>
            <a:r>
              <a:rPr lang="zh-CN" altLang="en-US" dirty="0">
                <a:latin typeface="+mn-lt"/>
              </a:rPr>
              <a:t>建立在 </a:t>
            </a:r>
            <a:r>
              <a:rPr lang="en-US" altLang="zh-CN" dirty="0">
                <a:latin typeface="+mn-lt"/>
              </a:rPr>
              <a:t>House3D </a:t>
            </a:r>
            <a:r>
              <a:rPr lang="zh-CN" altLang="en-US" dirty="0">
                <a:latin typeface="+mn-lt"/>
              </a:rPr>
              <a:t>模拟器中来自 </a:t>
            </a:r>
            <a:r>
              <a:rPr lang="en-US" altLang="zh-CN" dirty="0">
                <a:latin typeface="+mn-lt"/>
              </a:rPr>
              <a:t>SUNCG </a:t>
            </a:r>
            <a:r>
              <a:rPr lang="zh-CN" altLang="en-US" dirty="0">
                <a:latin typeface="+mn-lt"/>
              </a:rPr>
              <a:t>数据集的合成 </a:t>
            </a:r>
            <a:r>
              <a:rPr lang="en-US" altLang="zh-CN" dirty="0">
                <a:latin typeface="+mn-lt"/>
              </a:rPr>
              <a:t>3D </a:t>
            </a:r>
            <a:r>
              <a:rPr lang="zh-CN" altLang="en-US" dirty="0">
                <a:latin typeface="+mn-lt"/>
              </a:rPr>
              <a:t>室内场景之上，包括四种类型的问题：位置、颜色、颜色房间和介词。它拥有超过 </a:t>
            </a:r>
            <a:r>
              <a:rPr lang="en-US" altLang="zh-CN" dirty="0">
                <a:latin typeface="+mn-lt"/>
              </a:rPr>
              <a:t>5,000 </a:t>
            </a:r>
            <a:r>
              <a:rPr lang="zh-CN" altLang="en-US" dirty="0">
                <a:latin typeface="+mn-lt"/>
              </a:rPr>
              <a:t>个问题，分布在 </a:t>
            </a:r>
            <a:r>
              <a:rPr lang="en-US" altLang="zh-CN" dirty="0">
                <a:latin typeface="+mn-lt"/>
              </a:rPr>
              <a:t>750 </a:t>
            </a:r>
            <a:r>
              <a:rPr lang="zh-CN" altLang="en-US" dirty="0">
                <a:latin typeface="+mn-lt"/>
              </a:rPr>
              <a:t>多个环境中。这些问题是通过功能程序执行构建的，使用模板来选择和组合基本操作</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 </a:t>
            </a:r>
            <a:r>
              <a:rPr lang="en-US" altLang="zh-CN" dirty="0">
                <a:latin typeface="+mn-lt"/>
              </a:rPr>
              <a:t>EQA v1 </a:t>
            </a:r>
            <a:r>
              <a:rPr lang="zh-CN" altLang="en-US" dirty="0">
                <a:latin typeface="+mn-lt"/>
              </a:rPr>
              <a:t>类似，</a:t>
            </a:r>
            <a:r>
              <a:rPr lang="en-US" altLang="zh-CN" dirty="0">
                <a:latin typeface="+mn-lt"/>
              </a:rPr>
              <a:t>MT-EQA </a:t>
            </a:r>
            <a:r>
              <a:rPr lang="zh-CN" altLang="en-US" dirty="0">
                <a:latin typeface="+mn-lt"/>
              </a:rPr>
              <a:t>是在 </a:t>
            </a:r>
            <a:r>
              <a:rPr lang="en-US" altLang="zh-CN" dirty="0">
                <a:latin typeface="+mn-lt"/>
              </a:rPr>
              <a:t>House3D </a:t>
            </a:r>
            <a:r>
              <a:rPr lang="zh-CN" altLang="en-US" dirty="0">
                <a:latin typeface="+mn-lt"/>
              </a:rPr>
              <a:t>中使用 </a:t>
            </a:r>
            <a:r>
              <a:rPr lang="en-US" altLang="zh-CN" dirty="0">
                <a:latin typeface="+mn-lt"/>
              </a:rPr>
              <a:t>SUNCG </a:t>
            </a:r>
            <a:r>
              <a:rPr lang="zh-CN" altLang="en-US" dirty="0">
                <a:latin typeface="+mn-lt"/>
              </a:rPr>
              <a:t>通过执行包含一些基本操作的功能程序构建的。然而，它进一步将单一对象问答任务扩展到多对象设置。设计了六种类型的问题，涉及多个对象之间颜色、距离和大小的比较。该数据集包含 </a:t>
            </a:r>
            <a:r>
              <a:rPr lang="en-US" altLang="zh-CN" dirty="0">
                <a:latin typeface="+mn-lt"/>
              </a:rPr>
              <a:t>588 </a:t>
            </a:r>
            <a:r>
              <a:rPr lang="zh-CN" altLang="en-US" dirty="0">
                <a:latin typeface="+mn-lt"/>
              </a:rPr>
              <a:t>个环境中的 </a:t>
            </a:r>
            <a:r>
              <a:rPr lang="en-US" altLang="zh-CN" dirty="0">
                <a:latin typeface="+mn-lt"/>
              </a:rPr>
              <a:t>19,287 </a:t>
            </a:r>
            <a:r>
              <a:rPr lang="zh-CN" altLang="en-US" dirty="0">
                <a:latin typeface="+mn-lt"/>
              </a:rPr>
              <a:t>个问题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pic>
        <p:nvPicPr>
          <p:cNvPr id="11" name="图片 10">
            <a:extLst>
              <a:ext uri="{FF2B5EF4-FFF2-40B4-BE49-F238E27FC236}">
                <a16:creationId xmlns:a16="http://schemas.microsoft.com/office/drawing/2014/main" id="{5934277E-4C60-4743-9D27-C97EC8F303CC}"/>
              </a:ext>
            </a:extLst>
          </p:cNvPr>
          <p:cNvPicPr>
            <a:picLocks noChangeAspect="1"/>
          </p:cNvPicPr>
          <p:nvPr/>
        </p:nvPicPr>
        <p:blipFill>
          <a:blip r:embed="rId11"/>
          <a:stretch>
            <a:fillRect/>
          </a:stretch>
        </p:blipFill>
        <p:spPr>
          <a:xfrm>
            <a:off x="1025873" y="3757619"/>
            <a:ext cx="4785814" cy="2348411"/>
          </a:xfrm>
          <a:prstGeom prst="rect">
            <a:avLst/>
          </a:prstGeom>
        </p:spPr>
      </p:pic>
      <p:pic>
        <p:nvPicPr>
          <p:cNvPr id="12" name="图片 11">
            <a:extLst>
              <a:ext uri="{FF2B5EF4-FFF2-40B4-BE49-F238E27FC236}">
                <a16:creationId xmlns:a16="http://schemas.microsoft.com/office/drawing/2014/main" id="{324B450A-7CEF-E7B5-0B4C-60F49878D622}"/>
              </a:ext>
            </a:extLst>
          </p:cNvPr>
          <p:cNvPicPr>
            <a:picLocks noChangeAspect="1"/>
          </p:cNvPicPr>
          <p:nvPr/>
        </p:nvPicPr>
        <p:blipFill>
          <a:blip r:embed="rId12"/>
          <a:stretch>
            <a:fillRect/>
          </a:stretch>
        </p:blipFill>
        <p:spPr>
          <a:xfrm>
            <a:off x="6628200" y="3757619"/>
            <a:ext cx="4293467" cy="2348410"/>
          </a:xfrm>
          <a:prstGeom prst="rect">
            <a:avLst/>
          </a:prstGeom>
        </p:spPr>
      </p:pic>
    </p:spTree>
    <p:extLst>
      <p:ext uri="{BB962C8B-B14F-4D97-AF65-F5344CB8AC3E}">
        <p14:creationId xmlns:p14="http://schemas.microsoft.com/office/powerpoint/2010/main" val="25460053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302196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是基于 </a:t>
            </a:r>
            <a:r>
              <a:rPr lang="en-US" altLang="zh-CN" dirty="0">
                <a:latin typeface="+mn-lt"/>
              </a:rPr>
              <a:t>MINOS </a:t>
            </a:r>
            <a:r>
              <a:rPr lang="zh-CN" altLang="en-US" dirty="0">
                <a:latin typeface="+mn-lt"/>
              </a:rPr>
              <a:t>开发的模拟器构建的，使用 </a:t>
            </a:r>
            <a:r>
              <a:rPr lang="en-US" altLang="zh-CN" dirty="0">
                <a:latin typeface="+mn-lt"/>
              </a:rPr>
              <a:t>Matterport3D </a:t>
            </a:r>
            <a:r>
              <a:rPr lang="zh-CN" altLang="en-US" dirty="0">
                <a:latin typeface="+mn-lt"/>
              </a:rPr>
              <a:t>数据集，将问答任务扩展到逼真的 </a:t>
            </a:r>
            <a:r>
              <a:rPr lang="en-US" altLang="zh-CN" dirty="0">
                <a:latin typeface="+mn-lt"/>
              </a:rPr>
              <a:t>3D </a:t>
            </a:r>
            <a:r>
              <a:rPr lang="zh-CN" altLang="en-US" dirty="0">
                <a:latin typeface="+mn-lt"/>
              </a:rPr>
              <a:t>环境。参考 </a:t>
            </a:r>
            <a:r>
              <a:rPr lang="en-US" altLang="zh-CN" dirty="0">
                <a:latin typeface="+mn-lt"/>
              </a:rPr>
              <a:t>EQA v1</a:t>
            </a:r>
            <a:r>
              <a:rPr lang="zh-CN" altLang="en-US" dirty="0">
                <a:latin typeface="+mn-lt"/>
              </a:rPr>
              <a:t>，</a:t>
            </a:r>
            <a:r>
              <a:rPr lang="en-US" altLang="zh-CN" dirty="0">
                <a:latin typeface="+mn-lt"/>
              </a:rPr>
              <a:t>MP3D-EQA </a:t>
            </a:r>
            <a:r>
              <a:rPr lang="zh-CN" altLang="en-US" dirty="0">
                <a:latin typeface="+mn-lt"/>
              </a:rPr>
              <a:t>利用了三种类型的模板：位置、颜色和颜色房间，总共生成了 </a:t>
            </a:r>
            <a:r>
              <a:rPr lang="en-US" altLang="zh-CN" dirty="0">
                <a:latin typeface="+mn-lt"/>
              </a:rPr>
              <a:t>83 </a:t>
            </a:r>
            <a:r>
              <a:rPr lang="zh-CN" altLang="en-US" dirty="0">
                <a:latin typeface="+mn-lt"/>
              </a:rPr>
              <a:t>个家庭环境中的 </a:t>
            </a:r>
            <a:r>
              <a:rPr lang="en-US" altLang="zh-CN" dirty="0">
                <a:latin typeface="+mn-lt"/>
              </a:rPr>
              <a:t>1,136 </a:t>
            </a:r>
            <a:r>
              <a:rPr lang="zh-CN" altLang="en-US" dirty="0">
                <a:latin typeface="+mn-lt"/>
              </a:rPr>
              <a:t>个问题</a:t>
            </a:r>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是建立在 </a:t>
            </a:r>
            <a:r>
              <a:rPr lang="en-US" altLang="zh-CN" dirty="0">
                <a:latin typeface="+mn-lt"/>
              </a:rPr>
              <a:t>AI2-THOR </a:t>
            </a:r>
            <a:r>
              <a:rPr lang="zh-CN" altLang="en-US" dirty="0">
                <a:latin typeface="+mn-lt"/>
              </a:rPr>
              <a:t>之上的，包括三种类型的问题：存在、计数和空间关系。它使用一组先验写下的模板来生成超过 </a:t>
            </a:r>
            <a:r>
              <a:rPr lang="en-US" altLang="zh-CN" dirty="0">
                <a:latin typeface="+mn-lt"/>
              </a:rPr>
              <a:t>75,000 </a:t>
            </a:r>
            <a:r>
              <a:rPr lang="zh-CN" altLang="en-US" dirty="0">
                <a:latin typeface="+mn-lt"/>
              </a:rPr>
              <a:t>个多项选择题，每个题目都伴随着一个独特的场景配置。与其他数据集不同，回答 </a:t>
            </a:r>
            <a:r>
              <a:rPr lang="en-US" altLang="zh-CN" dirty="0">
                <a:latin typeface="+mn-lt"/>
              </a:rPr>
              <a:t>IQUAD V1 </a:t>
            </a:r>
            <a:r>
              <a:rPr lang="zh-CN" altLang="en-US" dirty="0">
                <a:latin typeface="+mn-lt"/>
              </a:rPr>
              <a:t>问题需要代理对可供性有很好的理解，并与动态环境进行交互</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MP3D-EQA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sz="2000" b="1" dirty="0">
              <a:solidFill>
                <a:schemeClr val="bg1"/>
              </a:solidFill>
            </a:endParaRPr>
          </a:p>
        </p:txBody>
      </p:sp>
      <p:pic>
        <p:nvPicPr>
          <p:cNvPr id="5" name="图片 4">
            <a:extLst>
              <a:ext uri="{FF2B5EF4-FFF2-40B4-BE49-F238E27FC236}">
                <a16:creationId xmlns:a16="http://schemas.microsoft.com/office/drawing/2014/main" id="{38BE539D-1112-89DD-27D9-954ADA9E35B6}"/>
              </a:ext>
            </a:extLst>
          </p:cNvPr>
          <p:cNvPicPr>
            <a:picLocks noChangeAspect="1"/>
          </p:cNvPicPr>
          <p:nvPr/>
        </p:nvPicPr>
        <p:blipFill>
          <a:blip r:embed="rId11"/>
          <a:stretch>
            <a:fillRect/>
          </a:stretch>
        </p:blipFill>
        <p:spPr>
          <a:xfrm>
            <a:off x="1695340" y="3497366"/>
            <a:ext cx="3446879" cy="2602362"/>
          </a:xfrm>
          <a:prstGeom prst="rect">
            <a:avLst/>
          </a:prstGeom>
        </p:spPr>
      </p:pic>
      <p:pic>
        <p:nvPicPr>
          <p:cNvPr id="6" name="图片 5">
            <a:extLst>
              <a:ext uri="{FF2B5EF4-FFF2-40B4-BE49-F238E27FC236}">
                <a16:creationId xmlns:a16="http://schemas.microsoft.com/office/drawing/2014/main" id="{4E62AD2C-41CA-7F7E-F2D2-FBBD2D331782}"/>
              </a:ext>
            </a:extLst>
          </p:cNvPr>
          <p:cNvPicPr>
            <a:picLocks noChangeAspect="1"/>
          </p:cNvPicPr>
          <p:nvPr/>
        </p:nvPicPr>
        <p:blipFill>
          <a:blip r:embed="rId12"/>
          <a:stretch>
            <a:fillRect/>
          </a:stretch>
        </p:blipFill>
        <p:spPr>
          <a:xfrm>
            <a:off x="7135755" y="3734063"/>
            <a:ext cx="3270163" cy="2414695"/>
          </a:xfrm>
          <a:prstGeom prst="rect">
            <a:avLst/>
          </a:prstGeom>
        </p:spPr>
      </p:pic>
    </p:spTree>
    <p:extLst>
      <p:ext uri="{BB962C8B-B14F-4D97-AF65-F5344CB8AC3E}">
        <p14:creationId xmlns:p14="http://schemas.microsoft.com/office/powerpoint/2010/main" val="28182270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656196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将 </a:t>
            </a:r>
            <a:r>
              <a:rPr lang="en-US" altLang="zh-CN" dirty="0">
                <a:latin typeface="+mn-lt"/>
              </a:rPr>
              <a:t>EQA </a:t>
            </a:r>
            <a:r>
              <a:rPr lang="zh-CN" altLang="en-US" dirty="0">
                <a:latin typeface="+mn-lt"/>
              </a:rPr>
              <a:t>问题的视觉推理与导航方面分离。在这项任务中，代理访问与探索轨迹相对应的视频，这些视频包含足够的信息来回答问题。仍然参考 </a:t>
            </a:r>
            <a:r>
              <a:rPr lang="en-US" altLang="zh-CN" dirty="0">
                <a:latin typeface="+mn-lt"/>
              </a:rPr>
              <a:t>EQA v1</a:t>
            </a:r>
            <a:r>
              <a:rPr lang="zh-CN" altLang="en-US" dirty="0">
                <a:latin typeface="+mn-lt"/>
              </a:rPr>
              <a:t>，</a:t>
            </a:r>
            <a:r>
              <a:rPr lang="en-US" altLang="zh-CN" dirty="0">
                <a:latin typeface="+mn-lt"/>
              </a:rPr>
              <a:t>VideoNavQA </a:t>
            </a:r>
            <a:r>
              <a:rPr lang="zh-CN" altLang="en-US" dirty="0">
                <a:latin typeface="+mn-lt"/>
              </a:rPr>
              <a:t>根据功能性、模板式表示生成问题。它还渲染最短的轨迹来模拟接近最佳的导航路径，创建与代理探索环境时所看到的视频相对应的视频。</a:t>
            </a:r>
            <a:r>
              <a:rPr lang="en-US" altLang="zh-CN" dirty="0">
                <a:latin typeface="+mn-lt"/>
              </a:rPr>
              <a:t>VideoNavQA </a:t>
            </a:r>
            <a:r>
              <a:rPr lang="zh-CN" altLang="en-US" dirty="0">
                <a:latin typeface="+mn-lt"/>
              </a:rPr>
              <a:t>使用 </a:t>
            </a:r>
            <a:r>
              <a:rPr lang="en-US" altLang="zh-CN" dirty="0">
                <a:latin typeface="+mn-lt"/>
              </a:rPr>
              <a:t>SUNCG </a:t>
            </a:r>
            <a:r>
              <a:rPr lang="zh-CN" altLang="en-US" dirty="0">
                <a:latin typeface="+mn-lt"/>
              </a:rPr>
              <a:t>在 </a:t>
            </a:r>
            <a:r>
              <a:rPr lang="en-US" altLang="zh-CN" dirty="0">
                <a:latin typeface="+mn-lt"/>
              </a:rPr>
              <a:t>House3D </a:t>
            </a:r>
            <a:r>
              <a:rPr lang="zh-CN" altLang="en-US" dirty="0">
                <a:latin typeface="+mn-lt"/>
              </a:rPr>
              <a:t>环境中生成约 </a:t>
            </a:r>
            <a:r>
              <a:rPr lang="en-US" altLang="zh-CN" dirty="0">
                <a:latin typeface="+mn-lt"/>
              </a:rPr>
              <a:t>101,000 </a:t>
            </a:r>
            <a:r>
              <a:rPr lang="zh-CN" altLang="en-US" dirty="0">
                <a:latin typeface="+mn-lt"/>
              </a:rPr>
              <a:t>对视频和问题，涵盖了 </a:t>
            </a:r>
            <a:r>
              <a:rPr lang="en-US" altLang="zh-CN" dirty="0">
                <a:latin typeface="+mn-lt"/>
              </a:rPr>
              <a:t>28 </a:t>
            </a:r>
            <a:r>
              <a:rPr lang="zh-CN" altLang="en-US" dirty="0">
                <a:latin typeface="+mn-lt"/>
              </a:rPr>
              <a:t>种类型的问题，这些问题属于 </a:t>
            </a:r>
            <a:r>
              <a:rPr lang="en-US" altLang="zh-CN" dirty="0">
                <a:latin typeface="+mn-lt"/>
              </a:rPr>
              <a:t>8 </a:t>
            </a:r>
            <a:r>
              <a:rPr lang="zh-CN" altLang="en-US" dirty="0">
                <a:latin typeface="+mn-lt"/>
              </a:rPr>
              <a:t>个类别，例如存在、计数和定位</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简化了协议（仅 </a:t>
            </a:r>
            <a:r>
              <a:rPr lang="en-US" altLang="zh-CN" dirty="0">
                <a:latin typeface="+mn-lt"/>
              </a:rPr>
              <a:t>QA</a:t>
            </a:r>
            <a:r>
              <a:rPr lang="zh-CN" altLang="en-US" dirty="0">
                <a:latin typeface="+mn-lt"/>
              </a:rPr>
              <a:t>），同时仍然保留了基准化具体场景理解的功能，从而能够提出更复杂、更依赖知识的问题，并收集更大规模的数据。具体而言，</a:t>
            </a:r>
            <a:r>
              <a:rPr lang="en-US" altLang="zh-CN" dirty="0">
                <a:latin typeface="+mn-lt"/>
              </a:rPr>
              <a:t>SQA3D </a:t>
            </a:r>
            <a:r>
              <a:rPr lang="zh-CN" altLang="en-US" dirty="0">
                <a:latin typeface="+mn-lt"/>
              </a:rPr>
              <a:t>提供了一个数据集，其中包含约 </a:t>
            </a:r>
            <a:r>
              <a:rPr lang="en-US" altLang="zh-CN" dirty="0">
                <a:latin typeface="+mn-lt"/>
              </a:rPr>
              <a:t>6,800 </a:t>
            </a:r>
            <a:r>
              <a:rPr lang="zh-CN" altLang="en-US" dirty="0">
                <a:latin typeface="+mn-lt"/>
              </a:rPr>
              <a:t>个独特场景、</a:t>
            </a:r>
            <a:r>
              <a:rPr lang="en-US" altLang="zh-CN" dirty="0">
                <a:latin typeface="+mn-lt"/>
              </a:rPr>
              <a:t>20,400 </a:t>
            </a:r>
            <a:r>
              <a:rPr lang="zh-CN" altLang="en-US" dirty="0">
                <a:latin typeface="+mn-lt"/>
              </a:rPr>
              <a:t>个描述以及针对这些场景的 </a:t>
            </a:r>
            <a:r>
              <a:rPr lang="en-US" altLang="zh-CN" dirty="0">
                <a:latin typeface="+mn-lt"/>
              </a:rPr>
              <a:t>33,400 </a:t>
            </a:r>
            <a:r>
              <a:rPr lang="zh-CN" altLang="en-US" dirty="0">
                <a:latin typeface="+mn-lt"/>
              </a:rPr>
              <a:t>个不同推理问题，这些问题基于 </a:t>
            </a:r>
            <a:r>
              <a:rPr lang="en-US" altLang="zh-CN" dirty="0">
                <a:latin typeface="+mn-lt"/>
              </a:rPr>
              <a:t>ScanNet </a:t>
            </a:r>
            <a:r>
              <a:rPr lang="zh-CN" altLang="en-US" dirty="0">
                <a:latin typeface="+mn-lt"/>
              </a:rPr>
              <a:t>场景</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VideoNavQA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SQA3D</a:t>
            </a:r>
            <a:endParaRPr lang="en-US" sz="2000" b="1" dirty="0">
              <a:solidFill>
                <a:schemeClr val="bg1"/>
              </a:solidFill>
            </a:endParaRPr>
          </a:p>
        </p:txBody>
      </p:sp>
      <p:pic>
        <p:nvPicPr>
          <p:cNvPr id="3" name="图片 2">
            <a:extLst>
              <a:ext uri="{FF2B5EF4-FFF2-40B4-BE49-F238E27FC236}">
                <a16:creationId xmlns:a16="http://schemas.microsoft.com/office/drawing/2014/main" id="{5E99BDDA-13FF-115F-4FD7-7F1AADF43F6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89580" y="4678586"/>
            <a:ext cx="5058400" cy="1180976"/>
          </a:xfrm>
          <a:prstGeom prst="rect">
            <a:avLst/>
          </a:prstGeom>
        </p:spPr>
      </p:pic>
      <p:pic>
        <p:nvPicPr>
          <p:cNvPr id="5" name="图片 4">
            <a:extLst>
              <a:ext uri="{FF2B5EF4-FFF2-40B4-BE49-F238E27FC236}">
                <a16:creationId xmlns:a16="http://schemas.microsoft.com/office/drawing/2014/main" id="{D49EEDCB-BA87-9A1F-4ECA-F89A07DF108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1762" y="4229304"/>
            <a:ext cx="4998150" cy="1763139"/>
          </a:xfrm>
          <a:prstGeom prst="rect">
            <a:avLst/>
          </a:prstGeom>
        </p:spPr>
      </p:pic>
    </p:spTree>
    <p:extLst>
      <p:ext uri="{BB962C8B-B14F-4D97-AF65-F5344CB8AC3E}">
        <p14:creationId xmlns:p14="http://schemas.microsoft.com/office/powerpoint/2010/main" val="38229770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391375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与以前在问题中明确指定目标对象的 </a:t>
            </a:r>
            <a:r>
              <a:rPr lang="en-US" altLang="zh-CN" dirty="0">
                <a:latin typeface="+mn-lt"/>
              </a:rPr>
              <a:t>dataset </a:t>
            </a:r>
            <a:r>
              <a:rPr lang="zh-CN" altLang="en-US" dirty="0">
                <a:latin typeface="+mn-lt"/>
              </a:rPr>
              <a:t>不同，</a:t>
            </a:r>
            <a:r>
              <a:rPr lang="en-US" altLang="zh-CN" dirty="0">
                <a:latin typeface="+mn-lt"/>
              </a:rPr>
              <a:t>K-EQA </a:t>
            </a:r>
            <a:r>
              <a:rPr lang="zh-CN" altLang="en-US" dirty="0">
                <a:latin typeface="+mn-lt"/>
              </a:rPr>
              <a:t>具有包含逻辑子句和与知识相关的短语的复杂问题，需要先验知识才能回答。它是在 </a:t>
            </a:r>
            <a:r>
              <a:rPr lang="en-US" altLang="zh-CN" dirty="0">
                <a:latin typeface="+mn-lt"/>
              </a:rPr>
              <a:t>AI2Thor </a:t>
            </a:r>
            <a:r>
              <a:rPr lang="zh-CN" altLang="en-US" dirty="0">
                <a:latin typeface="+mn-lt"/>
              </a:rPr>
              <a:t>中构建的，包括四种类型的问题：存在、计数、枚举和比较。每个实体都映射到一个知识库，并进一步构建一个知识图。在这项工作中，</a:t>
            </a:r>
            <a:r>
              <a:rPr lang="en-US" altLang="zh-CN" dirty="0">
                <a:latin typeface="+mn-lt"/>
              </a:rPr>
              <a:t>IQA </a:t>
            </a:r>
            <a:r>
              <a:rPr lang="zh-CN" altLang="en-US" dirty="0">
                <a:latin typeface="+mn-lt"/>
              </a:rPr>
              <a:t>和 </a:t>
            </a:r>
            <a:r>
              <a:rPr lang="en-US" altLang="zh-CN" dirty="0">
                <a:latin typeface="+mn-lt"/>
              </a:rPr>
              <a:t>MT-EQA </a:t>
            </a:r>
            <a:r>
              <a:rPr lang="zh-CN" altLang="en-US" dirty="0">
                <a:latin typeface="+mn-lt"/>
              </a:rPr>
              <a:t>中提供的模板被扩展到一组语法。在指定对象和逻辑关系之后，引入了知识图、场景图等来生成问题并计算真实答案。最终的 </a:t>
            </a:r>
            <a:r>
              <a:rPr lang="en-US" altLang="zh-CN" dirty="0">
                <a:latin typeface="+mn-lt"/>
              </a:rPr>
              <a:t>K-EQA </a:t>
            </a:r>
            <a:r>
              <a:rPr lang="zh-CN" altLang="en-US" dirty="0">
                <a:latin typeface="+mn-lt"/>
              </a:rPr>
              <a:t>数据集包含 </a:t>
            </a:r>
            <a:r>
              <a:rPr lang="en-US" altLang="zh-CN" dirty="0">
                <a:latin typeface="+mn-lt"/>
              </a:rPr>
              <a:t>6000 </a:t>
            </a:r>
            <a:r>
              <a:rPr lang="zh-CN" altLang="en-US" dirty="0">
                <a:latin typeface="+mn-lt"/>
              </a:rPr>
              <a:t>个不同环境设置下的 </a:t>
            </a:r>
            <a:r>
              <a:rPr lang="en-US" altLang="zh-CN" dirty="0">
                <a:latin typeface="+mn-lt"/>
              </a:rPr>
              <a:t>60,000 </a:t>
            </a:r>
            <a:r>
              <a:rPr lang="zh-CN" altLang="en-US" dirty="0">
                <a:latin typeface="+mn-lt"/>
              </a:rPr>
              <a:t>个问题</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OpenEQA </a:t>
            </a:r>
            <a:r>
              <a:rPr lang="zh-CN" altLang="en-US" dirty="0">
                <a:latin typeface="+mn-lt"/>
              </a:rPr>
              <a:t>是第一个用于 </a:t>
            </a:r>
            <a:r>
              <a:rPr lang="en-US" altLang="zh-CN" dirty="0">
                <a:latin typeface="+mn-lt"/>
              </a:rPr>
              <a:t>EQA </a:t>
            </a:r>
            <a:r>
              <a:rPr lang="zh-CN" altLang="en-US" dirty="0">
                <a:latin typeface="+mn-lt"/>
              </a:rPr>
              <a:t>的开放词汇量数据集，支持情景记忆和主动探索案例。情景记忆 </a:t>
            </a:r>
            <a:r>
              <a:rPr lang="en-US" altLang="zh-CN" dirty="0">
                <a:latin typeface="+mn-lt"/>
              </a:rPr>
              <a:t>EQA</a:t>
            </a:r>
            <a:r>
              <a:rPr lang="zh-CN" altLang="en-US" dirty="0">
                <a:latin typeface="+mn-lt"/>
              </a:rPr>
              <a:t>（</a:t>
            </a:r>
            <a:r>
              <a:rPr lang="en-US" altLang="zh-CN" dirty="0">
                <a:latin typeface="+mn-lt"/>
              </a:rPr>
              <a:t>EM-EQA</a:t>
            </a:r>
            <a:r>
              <a:rPr lang="zh-CN" altLang="en-US" dirty="0">
                <a:latin typeface="+mn-lt"/>
              </a:rPr>
              <a:t>）任务涉及代理从其情景记忆中发展对环境的理解以回答问题，类似于 </a:t>
            </a:r>
            <a:r>
              <a:rPr lang="en-US" altLang="zh-CN" dirty="0">
                <a:latin typeface="+mn-lt"/>
              </a:rPr>
              <a:t>VideoNavQA</a:t>
            </a:r>
            <a:r>
              <a:rPr lang="zh-CN" altLang="en-US" dirty="0">
                <a:latin typeface="+mn-lt"/>
              </a:rPr>
              <a:t>。在主动式 </a:t>
            </a:r>
            <a:r>
              <a:rPr lang="en-US" altLang="zh-CN" dirty="0">
                <a:latin typeface="+mn-lt"/>
              </a:rPr>
              <a:t>EQA (A-EQA) </a:t>
            </a:r>
            <a:r>
              <a:rPr lang="zh-CN" altLang="en-US" dirty="0">
                <a:latin typeface="+mn-lt"/>
              </a:rPr>
              <a:t>任务中，智能体通过采取探索性行动来收集必要的信息来回答问题。使用 </a:t>
            </a:r>
            <a:r>
              <a:rPr lang="en-US" altLang="zh-CN" dirty="0">
                <a:latin typeface="+mn-lt"/>
              </a:rPr>
              <a:t>ScanNet </a:t>
            </a:r>
            <a:r>
              <a:rPr lang="zh-CN" altLang="en-US" dirty="0">
                <a:latin typeface="+mn-lt"/>
              </a:rPr>
              <a:t>和 </a:t>
            </a:r>
            <a:r>
              <a:rPr lang="en-US" altLang="zh-CN" dirty="0">
                <a:latin typeface="+mn-lt"/>
              </a:rPr>
              <a:t>HM3D</a:t>
            </a:r>
            <a:r>
              <a:rPr lang="zh-CN" altLang="en-US" dirty="0">
                <a:latin typeface="+mn-lt"/>
              </a:rPr>
              <a:t>，人类标注者从 </a:t>
            </a:r>
            <a:r>
              <a:rPr lang="en-US" altLang="zh-CN" dirty="0">
                <a:latin typeface="+mn-lt"/>
              </a:rPr>
              <a:t>Habitat </a:t>
            </a:r>
            <a:r>
              <a:rPr lang="zh-CN" altLang="en-US" dirty="0">
                <a:latin typeface="+mn-lt"/>
              </a:rPr>
              <a:t>中超过 </a:t>
            </a:r>
            <a:r>
              <a:rPr lang="en-US" altLang="zh-CN" dirty="0">
                <a:latin typeface="+mn-lt"/>
              </a:rPr>
              <a:t>180 </a:t>
            </a:r>
            <a:r>
              <a:rPr lang="zh-CN" altLang="en-US" dirty="0">
                <a:latin typeface="+mn-lt"/>
              </a:rPr>
              <a:t>个现实世界环境中构建了超过 </a:t>
            </a:r>
            <a:r>
              <a:rPr lang="en-US" altLang="zh-CN" dirty="0">
                <a:latin typeface="+mn-lt"/>
              </a:rPr>
              <a:t>1600 </a:t>
            </a:r>
            <a:r>
              <a:rPr lang="zh-CN" altLang="en-US" dirty="0">
                <a:latin typeface="+mn-lt"/>
              </a:rPr>
              <a:t>个高质量问题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sz="2000" b="1" dirty="0">
              <a:solidFill>
                <a:schemeClr val="bg1"/>
              </a:solidFill>
            </a:endParaRPr>
          </a:p>
        </p:txBody>
      </p:sp>
      <p:pic>
        <p:nvPicPr>
          <p:cNvPr id="3" name="图片 2">
            <a:extLst>
              <a:ext uri="{FF2B5EF4-FFF2-40B4-BE49-F238E27FC236}">
                <a16:creationId xmlns:a16="http://schemas.microsoft.com/office/drawing/2014/main" id="{870B7627-740D-DE07-4CD8-A4E32283E85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292134" y="4754408"/>
            <a:ext cx="2253292" cy="1377258"/>
          </a:xfrm>
          <a:prstGeom prst="rect">
            <a:avLst/>
          </a:prstGeom>
        </p:spPr>
      </p:pic>
      <p:pic>
        <p:nvPicPr>
          <p:cNvPr id="5" name="图片 4">
            <a:extLst>
              <a:ext uri="{FF2B5EF4-FFF2-40B4-BE49-F238E27FC236}">
                <a16:creationId xmlns:a16="http://schemas.microsoft.com/office/drawing/2014/main" id="{7C57062E-D07F-5F81-DA27-4E888BF342F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12838" y="4302540"/>
            <a:ext cx="4924881" cy="1829126"/>
          </a:xfrm>
          <a:prstGeom prst="rect">
            <a:avLst/>
          </a:prstGeom>
        </p:spPr>
      </p:pic>
    </p:spTree>
    <p:extLst>
      <p:ext uri="{BB962C8B-B14F-4D97-AF65-F5344CB8AC3E}">
        <p14:creationId xmlns:p14="http://schemas.microsoft.com/office/powerpoint/2010/main" val="259619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92520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GPT4-V</a:t>
            </a:r>
            <a:r>
              <a:rPr lang="zh-CN" altLang="en-US" dirty="0">
                <a:latin typeface="+mn-lt"/>
              </a:rPr>
              <a:t>，</a:t>
            </a:r>
            <a:r>
              <a:rPr lang="en-US" altLang="zh-CN" dirty="0">
                <a:latin typeface="+mn-lt"/>
              </a:rPr>
              <a:t>HM-EQA </a:t>
            </a:r>
            <a:r>
              <a:rPr lang="zh-CN" altLang="en-US" dirty="0">
                <a:latin typeface="+mn-lt"/>
              </a:rPr>
              <a:t>在 </a:t>
            </a:r>
            <a:r>
              <a:rPr lang="en-US" altLang="zh-CN" dirty="0">
                <a:latin typeface="+mn-lt"/>
              </a:rPr>
              <a:t>Habitat </a:t>
            </a:r>
            <a:r>
              <a:rPr lang="zh-CN" altLang="en-US" dirty="0">
                <a:latin typeface="+mn-lt"/>
              </a:rPr>
              <a:t>模拟器中使用 </a:t>
            </a:r>
            <a:r>
              <a:rPr lang="en-US" altLang="zh-CN" dirty="0">
                <a:latin typeface="+mn-lt"/>
              </a:rPr>
              <a:t>HM3D </a:t>
            </a:r>
            <a:r>
              <a:rPr lang="zh-CN" altLang="en-US" dirty="0">
                <a:latin typeface="+mn-lt"/>
              </a:rPr>
              <a:t>构建。它包含了 </a:t>
            </a:r>
            <a:r>
              <a:rPr lang="en-US" altLang="zh-CN" dirty="0">
                <a:latin typeface="+mn-lt"/>
              </a:rPr>
              <a:t>267 </a:t>
            </a:r>
            <a:r>
              <a:rPr lang="zh-CN" altLang="en-US" dirty="0">
                <a:latin typeface="+mn-lt"/>
              </a:rPr>
              <a:t>个不同场景的 </a:t>
            </a:r>
            <a:r>
              <a:rPr lang="en-US" altLang="zh-CN" dirty="0">
                <a:latin typeface="+mn-lt"/>
              </a:rPr>
              <a:t>500 </a:t>
            </a:r>
            <a:r>
              <a:rPr lang="zh-CN" altLang="en-US" dirty="0">
                <a:latin typeface="+mn-lt"/>
              </a:rPr>
              <a:t>个问题，这些问题可以大致分为识别、计数、存在、状态和位置。为了保持一致性，每个问题都有四个多项选择</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 </a:t>
            </a:r>
            <a:r>
              <a:rPr lang="zh-CN" altLang="en-US" dirty="0">
                <a:latin typeface="+mn-lt"/>
              </a:rPr>
              <a:t>在 </a:t>
            </a:r>
            <a:r>
              <a:rPr lang="en-US" altLang="zh-CN" dirty="0">
                <a:latin typeface="+mn-lt"/>
              </a:rPr>
              <a:t>VirtualHome </a:t>
            </a:r>
            <a:r>
              <a:rPr lang="zh-CN" altLang="en-US" dirty="0">
                <a:latin typeface="+mn-lt"/>
              </a:rPr>
              <a:t>中进行数据生成，并采用余弦相似度计算来决定是否保留生成的数据，从而提高数据集的多样性。在 </a:t>
            </a:r>
            <a:r>
              <a:rPr lang="en-US" altLang="zh-CN" dirty="0">
                <a:latin typeface="+mn-lt"/>
              </a:rPr>
              <a:t>S-EQA </a:t>
            </a:r>
            <a:r>
              <a:rPr lang="zh-CN" altLang="en-US" dirty="0">
                <a:latin typeface="+mn-lt"/>
              </a:rPr>
              <a:t>中，回答问题需要评估一系列共识对象和状态，以得出存在性的“是</a:t>
            </a:r>
            <a:r>
              <a:rPr lang="en-US" altLang="zh-CN" dirty="0">
                <a:latin typeface="+mn-lt"/>
              </a:rPr>
              <a:t>/</a:t>
            </a:r>
            <a:r>
              <a:rPr lang="zh-CN" altLang="en-US" dirty="0">
                <a:latin typeface="+mn-lt"/>
              </a:rPr>
              <a:t>否”答案</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HM-EQA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S-EQA</a:t>
            </a:r>
            <a:endParaRPr lang="en-US" sz="2000" b="1" dirty="0">
              <a:solidFill>
                <a:schemeClr val="bg1"/>
              </a:solidFill>
            </a:endParaRPr>
          </a:p>
        </p:txBody>
      </p:sp>
      <p:pic>
        <p:nvPicPr>
          <p:cNvPr id="3" name="图片 2">
            <a:extLst>
              <a:ext uri="{FF2B5EF4-FFF2-40B4-BE49-F238E27FC236}">
                <a16:creationId xmlns:a16="http://schemas.microsoft.com/office/drawing/2014/main" id="{C0C6033A-D25F-E53E-A680-8CF91CBB2B83}"/>
              </a:ext>
            </a:extLst>
          </p:cNvPr>
          <p:cNvPicPr>
            <a:picLocks noChangeAspect="1"/>
          </p:cNvPicPr>
          <p:nvPr/>
        </p:nvPicPr>
        <p:blipFill>
          <a:blip r:embed="rId11"/>
          <a:stretch>
            <a:fillRect/>
          </a:stretch>
        </p:blipFill>
        <p:spPr>
          <a:xfrm>
            <a:off x="1906609" y="3264784"/>
            <a:ext cx="3024341" cy="2861788"/>
          </a:xfrm>
          <a:prstGeom prst="rect">
            <a:avLst/>
          </a:prstGeom>
        </p:spPr>
      </p:pic>
      <p:pic>
        <p:nvPicPr>
          <p:cNvPr id="5" name="图片 4">
            <a:extLst>
              <a:ext uri="{FF2B5EF4-FFF2-40B4-BE49-F238E27FC236}">
                <a16:creationId xmlns:a16="http://schemas.microsoft.com/office/drawing/2014/main" id="{C331786A-9D30-EC49-AF02-DAA1A5B6F47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93727" y="3264784"/>
            <a:ext cx="2349954" cy="2861788"/>
          </a:xfrm>
          <a:prstGeom prst="rect">
            <a:avLst/>
          </a:prstGeom>
        </p:spPr>
      </p:pic>
    </p:spTree>
    <p:extLst>
      <p:ext uri="{BB962C8B-B14F-4D97-AF65-F5344CB8AC3E}">
        <p14:creationId xmlns:p14="http://schemas.microsoft.com/office/powerpoint/2010/main" val="40814236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98796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65E98404-0A59-422E-C644-3C1884BD006C}"/>
              </a:ext>
            </a:extLst>
          </p:cNvPr>
          <p:cNvSpPr txBox="1">
            <a:spLocks/>
          </p:cNvSpPr>
          <p:nvPr>
            <p:custDataLst>
              <p:tags r:id="rId2"/>
            </p:custDataLst>
          </p:nvPr>
        </p:nvSpPr>
        <p:spPr>
          <a:xfrm>
            <a:off x="838200" y="1690689"/>
            <a:ext cx="10515600" cy="23087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a:t>
            </a:r>
            <a:r>
              <a:rPr lang="zh-CN" altLang="en-US" dirty="0">
                <a:latin typeface="+mn-lt"/>
              </a:rPr>
              <a:t>任务最初由 </a:t>
            </a:r>
            <a:r>
              <a:rPr lang="en-US" altLang="zh-CN" dirty="0">
                <a:latin typeface="+mn-lt"/>
              </a:rPr>
              <a:t>Das </a:t>
            </a:r>
            <a:r>
              <a:rPr lang="zh-CN" altLang="en-US" dirty="0">
                <a:latin typeface="+mn-lt"/>
              </a:rPr>
              <a:t>等人提出</a:t>
            </a:r>
            <a:endParaRPr lang="en-US" altLang="zh-CN" dirty="0">
              <a:latin typeface="+mn-lt"/>
            </a:endParaRPr>
          </a:p>
          <a:p>
            <a:pPr lvl="1"/>
            <a:r>
              <a:rPr lang="zh-CN" altLang="en-US" dirty="0">
                <a:latin typeface="+mn-lt"/>
              </a:rPr>
              <a:t>智能体由四个主要模块组成：视觉、语言、导航和回答</a:t>
            </a:r>
            <a:endParaRPr lang="en-US" altLang="zh-CN" dirty="0">
              <a:latin typeface="+mn-lt"/>
            </a:endParaRPr>
          </a:p>
          <a:p>
            <a:pPr lvl="1"/>
            <a:r>
              <a:rPr lang="zh-CN" altLang="en-US" dirty="0">
                <a:latin typeface="+mn-lt"/>
              </a:rPr>
              <a:t>这些模块主要使用传统的基于神经网络的构建模块构建：卷积神经网络 </a:t>
            </a:r>
            <a:r>
              <a:rPr lang="en-US" altLang="zh-CN" dirty="0">
                <a:latin typeface="+mn-lt"/>
              </a:rPr>
              <a:t>(CNN) </a:t>
            </a:r>
            <a:r>
              <a:rPr lang="zh-CN" altLang="en-US" dirty="0">
                <a:latin typeface="+mn-lt"/>
              </a:rPr>
              <a:t>和循环神经网络 </a:t>
            </a:r>
            <a:r>
              <a:rPr lang="en-US" altLang="zh-CN" dirty="0">
                <a:latin typeface="+mn-lt"/>
              </a:rPr>
              <a:t>(RNN)</a:t>
            </a:r>
          </a:p>
          <a:p>
            <a:pPr lvl="1"/>
            <a:r>
              <a:rPr lang="zh-CN" altLang="en-US" dirty="0">
                <a:latin typeface="+mn-lt"/>
              </a:rPr>
              <a:t>它们经历了两个阶段的训练</a:t>
            </a:r>
            <a:endParaRPr lang="en-US" altLang="zh-CN" dirty="0">
              <a:latin typeface="+mn-lt"/>
            </a:endParaRPr>
          </a:p>
          <a:p>
            <a:pPr lvl="2"/>
            <a:r>
              <a:rPr lang="zh-CN" altLang="en-US" dirty="0">
                <a:latin typeface="+mn-lt"/>
              </a:rPr>
              <a:t>最初，导航和响应模块在使用模仿或监督学习的自动生成的专家导航演示上独立训练</a:t>
            </a:r>
            <a:endParaRPr lang="en-US" altLang="zh-CN" dirty="0">
              <a:latin typeface="+mn-lt"/>
            </a:endParaRPr>
          </a:p>
          <a:p>
            <a:pPr lvl="2"/>
            <a:r>
              <a:rPr lang="zh-CN" altLang="en-US" dirty="0">
                <a:latin typeface="+mn-lt"/>
              </a:rPr>
              <a:t>随后，在第二阶段，导航架构使用策略梯度进行微调</a:t>
            </a:r>
            <a:endParaRPr lang="en-US" altLang="zh-CN" dirty="0">
              <a:latin typeface="+mn-lt"/>
            </a:endParaRPr>
          </a:p>
          <a:p>
            <a:pPr lvl="1"/>
            <a:r>
              <a:rPr lang="zh-CN" altLang="en-US" dirty="0">
                <a:latin typeface="+mn-lt"/>
              </a:rPr>
              <a:t>一些后续工作保留了 </a:t>
            </a:r>
            <a:r>
              <a:rPr lang="en-US" altLang="zh-CN" dirty="0">
                <a:latin typeface="+mn-lt"/>
              </a:rPr>
              <a:t>Das </a:t>
            </a:r>
            <a:r>
              <a:rPr lang="zh-CN" altLang="en-US" dirty="0">
                <a:latin typeface="+mn-lt"/>
              </a:rPr>
              <a:t>等人提出的问答模块，并改进了模型</a:t>
            </a:r>
          </a:p>
          <a:p>
            <a:pPr lvl="1"/>
            <a:endParaRPr lang="en-US" dirty="0">
              <a:latin typeface="+mn-lt"/>
            </a:endParaRPr>
          </a:p>
        </p:txBody>
      </p:sp>
      <p:sp>
        <p:nvSpPr>
          <p:cNvPr id="8" name="ee4pContent1">
            <a:extLst>
              <a:ext uri="{FF2B5EF4-FFF2-40B4-BE49-F238E27FC236}">
                <a16:creationId xmlns:a16="http://schemas.microsoft.com/office/drawing/2014/main" id="{F8B6EA47-7D2D-48B5-18EE-2170F0A609A8}"/>
              </a:ext>
            </a:extLst>
          </p:cNvPr>
          <p:cNvSpPr txBox="1">
            <a:spLocks/>
          </p:cNvSpPr>
          <p:nvPr>
            <p:custDataLst>
              <p:tags r:id="rId3"/>
            </p:custDataLst>
          </p:nvPr>
        </p:nvSpPr>
        <p:spPr>
          <a:xfrm>
            <a:off x="838199"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9" name="ee4pContent1">
            <a:extLst>
              <a:ext uri="{FF2B5EF4-FFF2-40B4-BE49-F238E27FC236}">
                <a16:creationId xmlns:a16="http://schemas.microsoft.com/office/drawing/2014/main" id="{9023F59F-F350-64A8-0A4F-9A67A7C062C7}"/>
              </a:ext>
            </a:extLst>
          </p:cNvPr>
          <p:cNvSpPr txBox="1">
            <a:spLocks/>
          </p:cNvSpPr>
          <p:nvPr>
            <p:custDataLst>
              <p:tags r:id="rId4"/>
            </p:custDataLst>
          </p:nvPr>
        </p:nvSpPr>
        <p:spPr>
          <a:xfrm>
            <a:off x="6326040"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Header1">
            <a:extLst>
              <a:ext uri="{FF2B5EF4-FFF2-40B4-BE49-F238E27FC236}">
                <a16:creationId xmlns:a16="http://schemas.microsoft.com/office/drawing/2014/main" id="{F1C626C4-B98C-929E-760B-B1551D0D6910}"/>
              </a:ext>
            </a:extLst>
          </p:cNvPr>
          <p:cNvSpPr/>
          <p:nvPr>
            <p:custDataLst>
              <p:tags r:id="rId5"/>
            </p:custDataLst>
          </p:nvPr>
        </p:nvSpPr>
        <p:spPr bwMode="auto">
          <a:xfrm>
            <a:off x="838199"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sp>
        <p:nvSpPr>
          <p:cNvPr id="12" name="ee4pHeader1">
            <a:extLst>
              <a:ext uri="{FF2B5EF4-FFF2-40B4-BE49-F238E27FC236}">
                <a16:creationId xmlns:a16="http://schemas.microsoft.com/office/drawing/2014/main" id="{A7FDD9EE-6B89-8530-F78A-BBD249774D81}"/>
              </a:ext>
            </a:extLst>
          </p:cNvPr>
          <p:cNvSpPr/>
          <p:nvPr>
            <p:custDataLst>
              <p:tags r:id="rId6"/>
            </p:custDataLst>
          </p:nvPr>
        </p:nvSpPr>
        <p:spPr bwMode="auto">
          <a:xfrm>
            <a:off x="6326040"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Das et al.</a:t>
            </a:r>
            <a:endParaRPr lang="en-US" sz="2000" b="1" dirty="0">
              <a:solidFill>
                <a:schemeClr val="bg1"/>
              </a:solidFill>
            </a:endParaRPr>
          </a:p>
        </p:txBody>
      </p:sp>
      <p:pic>
        <p:nvPicPr>
          <p:cNvPr id="14" name="图片 13">
            <a:extLst>
              <a:ext uri="{FF2B5EF4-FFF2-40B4-BE49-F238E27FC236}">
                <a16:creationId xmlns:a16="http://schemas.microsoft.com/office/drawing/2014/main" id="{D48F0841-2C3D-5C89-6C08-D3569D56805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11513" y="4633116"/>
            <a:ext cx="3681134" cy="1806342"/>
          </a:xfrm>
          <a:prstGeom prst="rect">
            <a:avLst/>
          </a:prstGeom>
        </p:spPr>
      </p:pic>
      <p:pic>
        <p:nvPicPr>
          <p:cNvPr id="15" name="图片 14">
            <a:extLst>
              <a:ext uri="{FF2B5EF4-FFF2-40B4-BE49-F238E27FC236}">
                <a16:creationId xmlns:a16="http://schemas.microsoft.com/office/drawing/2014/main" id="{884879AD-9631-B00F-6A5E-4C72AD46FFA7}"/>
              </a:ext>
            </a:extLst>
          </p:cNvPr>
          <p:cNvPicPr>
            <a:picLocks noChangeAspect="1"/>
          </p:cNvPicPr>
          <p:nvPr/>
        </p:nvPicPr>
        <p:blipFill>
          <a:blip r:embed="rId13"/>
          <a:stretch>
            <a:fillRect/>
          </a:stretch>
        </p:blipFill>
        <p:spPr>
          <a:xfrm>
            <a:off x="6420930" y="4908430"/>
            <a:ext cx="4849242" cy="1261064"/>
          </a:xfrm>
          <a:prstGeom prst="rect">
            <a:avLst/>
          </a:prstGeom>
        </p:spPr>
      </p:pic>
    </p:spTree>
    <p:extLst>
      <p:ext uri="{BB962C8B-B14F-4D97-AF65-F5344CB8AC3E}">
        <p14:creationId xmlns:p14="http://schemas.microsoft.com/office/powerpoint/2010/main" val="28488944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3765383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3" name="ee4pContent1">
            <a:extLst>
              <a:ext uri="{FF2B5EF4-FFF2-40B4-BE49-F238E27FC236}">
                <a16:creationId xmlns:a16="http://schemas.microsoft.com/office/drawing/2014/main" id="{6F99FB20-7BCD-9451-4E0D-CA533FEEC71F}"/>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Wu </a:t>
            </a:r>
            <a:r>
              <a:rPr lang="zh-CN" altLang="en-US" dirty="0">
                <a:latin typeface="+mn-lt"/>
              </a:rPr>
              <a:t>等人提议将导航和问答模块集成到一个统一的 </a:t>
            </a:r>
            <a:r>
              <a:rPr lang="en-US" altLang="zh-CN" dirty="0">
                <a:latin typeface="+mn-lt"/>
              </a:rPr>
              <a:t>SGD </a:t>
            </a:r>
            <a:r>
              <a:rPr lang="zh-CN" altLang="en-US" dirty="0">
                <a:latin typeface="+mn-lt"/>
              </a:rPr>
              <a:t>训练管道中进行联合训练，从而避免使用深度强化学习来同时训练分别训练的导航和问答模块</a:t>
            </a:r>
            <a:endParaRPr lang="en-US" dirty="0">
              <a:latin typeface="+mn-lt"/>
            </a:endParaRPr>
          </a:p>
        </p:txBody>
      </p:sp>
      <p:sp>
        <p:nvSpPr>
          <p:cNvPr id="5" name="ee4pHeader1">
            <a:extLst>
              <a:ext uri="{FF2B5EF4-FFF2-40B4-BE49-F238E27FC236}">
                <a16:creationId xmlns:a16="http://schemas.microsoft.com/office/drawing/2014/main" id="{6CB28A6E-3B9A-E519-0995-D99AA8D4BF3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Wu et al.</a:t>
            </a:r>
            <a:endParaRPr lang="en-US" sz="2000" b="1" dirty="0">
              <a:solidFill>
                <a:schemeClr val="bg1"/>
              </a:solidFill>
            </a:endParaRPr>
          </a:p>
        </p:txBody>
      </p:sp>
      <p:pic>
        <p:nvPicPr>
          <p:cNvPr id="6" name="图片 5">
            <a:extLst>
              <a:ext uri="{FF2B5EF4-FFF2-40B4-BE49-F238E27FC236}">
                <a16:creationId xmlns:a16="http://schemas.microsoft.com/office/drawing/2014/main" id="{39E815D3-8273-7370-1A3A-E14104EA1D0A}"/>
              </a:ext>
            </a:extLst>
          </p:cNvPr>
          <p:cNvPicPr>
            <a:picLocks noChangeAspect="1"/>
          </p:cNvPicPr>
          <p:nvPr/>
        </p:nvPicPr>
        <p:blipFill>
          <a:blip r:embed="rId8"/>
          <a:stretch>
            <a:fillRect/>
          </a:stretch>
        </p:blipFill>
        <p:spPr>
          <a:xfrm>
            <a:off x="1123017" y="2847884"/>
            <a:ext cx="3709543" cy="3063875"/>
          </a:xfrm>
          <a:prstGeom prst="rect">
            <a:avLst/>
          </a:prstGeom>
        </p:spPr>
      </p:pic>
      <p:pic>
        <p:nvPicPr>
          <p:cNvPr id="10" name="图片 9">
            <a:extLst>
              <a:ext uri="{FF2B5EF4-FFF2-40B4-BE49-F238E27FC236}">
                <a16:creationId xmlns:a16="http://schemas.microsoft.com/office/drawing/2014/main" id="{2482F299-994C-66C5-F67F-A0C0F0C2B8DB}"/>
              </a:ext>
            </a:extLst>
          </p:cNvPr>
          <p:cNvPicPr>
            <a:picLocks noChangeAspect="1"/>
          </p:cNvPicPr>
          <p:nvPr/>
        </p:nvPicPr>
        <p:blipFill>
          <a:blip r:embed="rId9"/>
          <a:stretch>
            <a:fillRect/>
          </a:stretch>
        </p:blipFill>
        <p:spPr>
          <a:xfrm>
            <a:off x="5085757" y="2847885"/>
            <a:ext cx="5983226" cy="3063874"/>
          </a:xfrm>
          <a:prstGeom prst="rect">
            <a:avLst/>
          </a:prstGeom>
        </p:spPr>
      </p:pic>
    </p:spTree>
    <p:extLst>
      <p:ext uri="{BB962C8B-B14F-4D97-AF65-F5344CB8AC3E}">
        <p14:creationId xmlns:p14="http://schemas.microsoft.com/office/powerpoint/2010/main" val="3142395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035887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9841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从任务奇点的角度来看，一些工作将任务扩展到包括多个目标和多智能体，分别需要模型存储和整合代理通过特征提取和场景重建等方法获得的信息</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199"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58"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7"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6"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Tan et al.</a:t>
            </a:r>
            <a:endParaRPr lang="en-US" sz="2000" b="1" dirty="0">
              <a:solidFill>
                <a:schemeClr val="bg1"/>
              </a:solidFill>
            </a:endParaRPr>
          </a:p>
        </p:txBody>
      </p:sp>
      <p:pic>
        <p:nvPicPr>
          <p:cNvPr id="12" name="图片 11">
            <a:extLst>
              <a:ext uri="{FF2B5EF4-FFF2-40B4-BE49-F238E27FC236}">
                <a16:creationId xmlns:a16="http://schemas.microsoft.com/office/drawing/2014/main" id="{32F08F4E-CFED-77BB-D027-3EF6E2C478B8}"/>
              </a:ext>
            </a:extLst>
          </p:cNvPr>
          <p:cNvPicPr>
            <a:picLocks noChangeAspect="1"/>
          </p:cNvPicPr>
          <p:nvPr/>
        </p:nvPicPr>
        <p:blipFill>
          <a:blip r:embed="rId12"/>
          <a:stretch>
            <a:fillRect/>
          </a:stretch>
        </p:blipFill>
        <p:spPr>
          <a:xfrm>
            <a:off x="940094" y="3523030"/>
            <a:ext cx="4957372" cy="2711548"/>
          </a:xfrm>
          <a:prstGeom prst="rect">
            <a:avLst/>
          </a:prstGeom>
        </p:spPr>
      </p:pic>
      <p:pic>
        <p:nvPicPr>
          <p:cNvPr id="13" name="图片 12">
            <a:extLst>
              <a:ext uri="{FF2B5EF4-FFF2-40B4-BE49-F238E27FC236}">
                <a16:creationId xmlns:a16="http://schemas.microsoft.com/office/drawing/2014/main" id="{A19F1EA0-602C-CF7E-3A40-CD7410EE867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47871" y="3629678"/>
            <a:ext cx="5045936" cy="2498252"/>
          </a:xfrm>
          <a:prstGeom prst="rect">
            <a:avLst/>
          </a:prstGeom>
        </p:spPr>
      </p:pic>
    </p:spTree>
    <p:extLst>
      <p:ext uri="{BB962C8B-B14F-4D97-AF65-F5344CB8AC3E}">
        <p14:creationId xmlns:p14="http://schemas.microsoft.com/office/powerpoint/2010/main" val="31633756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783806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9"/>
            <a:ext cx="10513225" cy="3859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考虑到代理和动态环境之间的交互，</a:t>
            </a:r>
            <a:r>
              <a:rPr lang="en-US" altLang="zh-CN" dirty="0">
                <a:latin typeface="+mn-lt"/>
              </a:rPr>
              <a:t>Gordon </a:t>
            </a:r>
            <a:r>
              <a:rPr lang="zh-CN" altLang="en-US" dirty="0">
                <a:latin typeface="+mn-lt"/>
              </a:rPr>
              <a:t>等人引入了分层交互式记忆网络。控制在负责任务选择的规划器和执行任务执行的低级控制器之间交替进行。在此过程中，使用自我中心空间 </a:t>
            </a:r>
            <a:r>
              <a:rPr lang="en-US" altLang="zh-CN" dirty="0">
                <a:latin typeface="+mn-lt"/>
              </a:rPr>
              <a:t>GRU (</a:t>
            </a:r>
            <a:r>
              <a:rPr lang="en-US" altLang="zh-CN" dirty="0" err="1">
                <a:latin typeface="+mn-lt"/>
              </a:rPr>
              <a:t>esGRU</a:t>
            </a:r>
            <a:r>
              <a:rPr lang="en-US" altLang="zh-CN" dirty="0">
                <a:latin typeface="+mn-lt"/>
              </a:rPr>
              <a:t>) </a:t>
            </a:r>
            <a:r>
              <a:rPr lang="zh-CN" altLang="en-US" dirty="0">
                <a:latin typeface="+mn-lt"/>
              </a:rPr>
              <a:t>来存储空间记忆，使代理能够导航并提供答案</a:t>
            </a: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altLang="zh-CN" sz="2000" b="1" dirty="0">
              <a:solidFill>
                <a:schemeClr val="bg1"/>
              </a:solidFill>
            </a:endParaRPr>
          </a:p>
        </p:txBody>
      </p:sp>
      <p:pic>
        <p:nvPicPr>
          <p:cNvPr id="3" name="图片 2">
            <a:extLst>
              <a:ext uri="{FF2B5EF4-FFF2-40B4-BE49-F238E27FC236}">
                <a16:creationId xmlns:a16="http://schemas.microsoft.com/office/drawing/2014/main" id="{9E107AAC-C1CF-C4D7-928C-0F5F9749235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77887" y="4077512"/>
            <a:ext cx="3213203" cy="2372635"/>
          </a:xfrm>
          <a:prstGeom prst="rect">
            <a:avLst/>
          </a:prstGeom>
        </p:spPr>
      </p:pic>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在先前的工作中也存在一个限制，即代理无法使用外部知识来回答复杂问题，并且缺乏对场景探索部分的了解。为了解决这个问题，</a:t>
            </a:r>
            <a:r>
              <a:rPr lang="en-US" altLang="zh-CN" dirty="0">
                <a:latin typeface="+mn-lt"/>
              </a:rPr>
              <a:t>Tan </a:t>
            </a:r>
            <a:r>
              <a:rPr lang="zh-CN" altLang="en-US" dirty="0">
                <a:latin typeface="+mn-lt"/>
              </a:rPr>
              <a:t>等人提出了一个框架，该框架利用神经程序合成方法和从知识和 </a:t>
            </a:r>
            <a:r>
              <a:rPr lang="en-US" altLang="zh-CN" dirty="0">
                <a:latin typeface="+mn-lt"/>
              </a:rPr>
              <a:t>3D </a:t>
            </a:r>
            <a:r>
              <a:rPr lang="zh-CN" altLang="en-US" dirty="0">
                <a:latin typeface="+mn-lt"/>
              </a:rPr>
              <a:t>场景图转换而来的表格，使动作规划器能够访问与对象相关的信息。此外，还使用基于蒙特卡洛树搜索 </a:t>
            </a:r>
            <a:r>
              <a:rPr lang="en-US" altLang="zh-CN" dirty="0">
                <a:latin typeface="+mn-lt"/>
              </a:rPr>
              <a:t>(MCTS) </a:t>
            </a:r>
            <a:r>
              <a:rPr lang="zh-CN" altLang="en-US" dirty="0">
                <a:latin typeface="+mn-lt"/>
              </a:rPr>
              <a:t>的方法来确定代理下一步要移动到的位置</a:t>
            </a: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K-EQA</a:t>
            </a:r>
            <a:endParaRPr lang="en-US" altLang="zh-CN" sz="2000" b="1" dirty="0">
              <a:solidFill>
                <a:schemeClr val="bg1"/>
              </a:solidFill>
            </a:endParaRPr>
          </a:p>
        </p:txBody>
      </p:sp>
      <p:pic>
        <p:nvPicPr>
          <p:cNvPr id="15" name="图片 14">
            <a:extLst>
              <a:ext uri="{FF2B5EF4-FFF2-40B4-BE49-F238E27FC236}">
                <a16:creationId xmlns:a16="http://schemas.microsoft.com/office/drawing/2014/main" id="{5A3DD680-1650-B862-1376-4A497601C30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33789" y="4529271"/>
            <a:ext cx="3142690" cy="1920876"/>
          </a:xfrm>
          <a:prstGeom prst="rect">
            <a:avLst/>
          </a:prstGeom>
        </p:spPr>
      </p:pic>
    </p:spTree>
    <p:extLst>
      <p:ext uri="{BB962C8B-B14F-4D97-AF65-F5344CB8AC3E}">
        <p14:creationId xmlns:p14="http://schemas.microsoft.com/office/powerpoint/2010/main" val="29619256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201494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Methods——LLM/VLM </a:t>
            </a:r>
            <a:r>
              <a:rPr lang="zh-CN" altLang="en-US" sz="4400"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17724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取得了持续的进步，并在各个领域展示了出色的能力</a:t>
            </a:r>
            <a:endParaRPr lang="en-US" altLang="zh-CN" dirty="0">
              <a:latin typeface="+mn-lt"/>
            </a:endParaRPr>
          </a:p>
          <a:p>
            <a:pPr lvl="1"/>
            <a:r>
              <a:rPr lang="zh-CN" altLang="en-US" dirty="0">
                <a:latin typeface="+mn-lt"/>
              </a:rPr>
              <a:t>因此，研究人员试图将这些模型应用于解决具身问答任务，而无需任何额外的微调</a:t>
            </a:r>
          </a:p>
          <a:p>
            <a:pPr lvl="1"/>
            <a:r>
              <a:rPr lang="en-US" altLang="zh-CN" dirty="0">
                <a:latin typeface="+mn-lt"/>
              </a:rPr>
              <a:t>Majumdar </a:t>
            </a:r>
            <a:r>
              <a:rPr lang="zh-CN" altLang="en-US" dirty="0">
                <a:latin typeface="+mn-lt"/>
              </a:rPr>
              <a:t>等人探索了使用 </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用于情景记忆 </a:t>
            </a:r>
            <a:r>
              <a:rPr lang="en-US" altLang="zh-CN" dirty="0">
                <a:latin typeface="+mn-lt"/>
              </a:rPr>
              <a:t>EQA (EM-EQA) </a:t>
            </a:r>
            <a:r>
              <a:rPr lang="zh-CN" altLang="en-US" dirty="0">
                <a:latin typeface="+mn-lt"/>
              </a:rPr>
              <a:t>任务和主动 </a:t>
            </a:r>
            <a:r>
              <a:rPr lang="en-US" altLang="zh-CN" dirty="0">
                <a:latin typeface="+mn-lt"/>
              </a:rPr>
              <a:t>EQA (A-EQA) </a:t>
            </a:r>
            <a:r>
              <a:rPr lang="zh-CN" altLang="en-US" dirty="0">
                <a:latin typeface="+mn-lt"/>
              </a:rPr>
              <a:t>任务。对于 </a:t>
            </a:r>
            <a:r>
              <a:rPr lang="en-US" altLang="zh-CN" dirty="0">
                <a:latin typeface="+mn-lt"/>
              </a:rPr>
              <a:t>EM-EQA </a:t>
            </a:r>
            <a:r>
              <a:rPr lang="zh-CN" altLang="en-US" dirty="0">
                <a:latin typeface="+mn-lt"/>
              </a:rPr>
              <a:t>任务，他们考虑了盲 </a:t>
            </a:r>
            <a:r>
              <a:rPr lang="en-US" altLang="zh-CN" dirty="0">
                <a:latin typeface="+mn-lt"/>
              </a:rPr>
              <a:t>LLM</a:t>
            </a:r>
            <a:r>
              <a:rPr lang="zh-CN" altLang="en-US" dirty="0">
                <a:latin typeface="+mn-lt"/>
              </a:rPr>
              <a:t>、带有情景记忆语言描述的</a:t>
            </a:r>
            <a:r>
              <a:rPr lang="en-US" altLang="zh-CN" dirty="0">
                <a:latin typeface="+mn-lt"/>
              </a:rPr>
              <a:t>Socratic</a:t>
            </a:r>
            <a:r>
              <a:rPr lang="zh-CN" altLang="en-US" dirty="0">
                <a:latin typeface="+mn-lt"/>
              </a:rPr>
              <a:t> </a:t>
            </a:r>
            <a:r>
              <a:rPr lang="en-US" altLang="zh-CN" dirty="0">
                <a:latin typeface="+mn-lt"/>
              </a:rPr>
              <a:t>LLM</a:t>
            </a:r>
            <a:r>
              <a:rPr lang="zh-CN" altLang="en-US" dirty="0">
                <a:latin typeface="+mn-lt"/>
              </a:rPr>
              <a:t>、带有构建的场景图描述的</a:t>
            </a:r>
            <a:r>
              <a:rPr lang="en-US" altLang="zh-CN" dirty="0">
                <a:latin typeface="+mn-lt"/>
              </a:rPr>
              <a:t>Socratic LLM </a:t>
            </a:r>
            <a:r>
              <a:rPr lang="zh-CN" altLang="en-US" dirty="0">
                <a:latin typeface="+mn-lt"/>
              </a:rPr>
              <a:t>以及处理多个场景帧的 </a:t>
            </a:r>
            <a:r>
              <a:rPr lang="en-US" altLang="zh-CN" dirty="0">
                <a:latin typeface="+mn-lt"/>
              </a:rPr>
              <a:t>VLM</a:t>
            </a:r>
            <a:r>
              <a:rPr lang="zh-CN" altLang="en-US" dirty="0">
                <a:latin typeface="+mn-lt"/>
              </a:rPr>
              <a:t>。</a:t>
            </a:r>
            <a:r>
              <a:rPr lang="en-US" altLang="zh-CN" dirty="0">
                <a:latin typeface="+mn-lt"/>
              </a:rPr>
              <a:t>A-EQA </a:t>
            </a:r>
            <a:r>
              <a:rPr lang="zh-CN" altLang="en-US" dirty="0">
                <a:latin typeface="+mn-lt"/>
              </a:rPr>
              <a:t>任务扩展了 </a:t>
            </a:r>
            <a:r>
              <a:rPr lang="en-US" altLang="zh-CN" dirty="0">
                <a:latin typeface="+mn-lt"/>
              </a:rPr>
              <a:t>EM-EQA </a:t>
            </a:r>
            <a:r>
              <a:rPr lang="zh-CN" altLang="en-US" dirty="0">
                <a:latin typeface="+mn-lt"/>
              </a:rPr>
              <a:t>方法，其中包含基于前沿的探索 </a:t>
            </a:r>
            <a:r>
              <a:rPr lang="en-US" altLang="zh-CN" dirty="0">
                <a:latin typeface="+mn-lt"/>
              </a:rPr>
              <a:t>(FBE)</a:t>
            </a:r>
            <a:r>
              <a:rPr lang="zh-CN" altLang="en-US" dirty="0">
                <a:latin typeface="+mn-lt"/>
              </a:rPr>
              <a:t>，用于与问题无关的环境探索</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60"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9"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8"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FBE</a:t>
            </a:r>
            <a:endParaRPr lang="en-US" sz="2000" b="1" dirty="0">
              <a:solidFill>
                <a:schemeClr val="bg1"/>
              </a:solidFill>
            </a:endParaRPr>
          </a:p>
        </p:txBody>
      </p:sp>
      <p:pic>
        <p:nvPicPr>
          <p:cNvPr id="5" name="图片 4">
            <a:extLst>
              <a:ext uri="{FF2B5EF4-FFF2-40B4-BE49-F238E27FC236}">
                <a16:creationId xmlns:a16="http://schemas.microsoft.com/office/drawing/2014/main" id="{901236D9-27E2-CAF0-8D11-4BDC22AC896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69076" y="4120631"/>
            <a:ext cx="4499411" cy="2315140"/>
          </a:xfrm>
          <a:prstGeom prst="rect">
            <a:avLst/>
          </a:prstGeom>
        </p:spPr>
      </p:pic>
      <p:pic>
        <p:nvPicPr>
          <p:cNvPr id="6" name="图片 5">
            <a:extLst>
              <a:ext uri="{FF2B5EF4-FFF2-40B4-BE49-F238E27FC236}">
                <a16:creationId xmlns:a16="http://schemas.microsoft.com/office/drawing/2014/main" id="{482B566C-E55F-20C8-B632-48E3007D0320}"/>
              </a:ext>
            </a:extLst>
          </p:cNvPr>
          <p:cNvPicPr>
            <a:picLocks noChangeAspect="1"/>
          </p:cNvPicPr>
          <p:nvPr/>
        </p:nvPicPr>
        <p:blipFill>
          <a:blip r:embed="rId13"/>
          <a:stretch>
            <a:fillRect/>
          </a:stretch>
        </p:blipFill>
        <p:spPr>
          <a:xfrm>
            <a:off x="7080455" y="4120631"/>
            <a:ext cx="3380772" cy="2313378"/>
          </a:xfrm>
          <a:prstGeom prst="rect">
            <a:avLst/>
          </a:prstGeom>
        </p:spPr>
      </p:pic>
    </p:spTree>
    <p:extLst>
      <p:ext uri="{BB962C8B-B14F-4D97-AF65-F5344CB8AC3E}">
        <p14:creationId xmlns:p14="http://schemas.microsoft.com/office/powerpoint/2010/main" val="2526314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4046873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Methods——LLM/VLM </a:t>
            </a:r>
            <a:r>
              <a:rPr lang="zh-CN" altLang="en-US" sz="4400"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HM-EQA</a:t>
            </a:r>
            <a:endParaRPr lang="en-US" altLang="zh-CN" sz="2000" b="1" dirty="0">
              <a:solidFill>
                <a:schemeClr val="bg1"/>
              </a:solidFill>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Sakamoto</a:t>
            </a:r>
            <a:endParaRPr lang="en-US" altLang="zh-CN" sz="2000" b="1" dirty="0">
              <a:solidFill>
                <a:schemeClr val="bg1"/>
              </a:solidFill>
            </a:endParaRPr>
          </a:p>
        </p:txBody>
      </p:sp>
      <p:pic>
        <p:nvPicPr>
          <p:cNvPr id="9" name="图片 8">
            <a:extLst>
              <a:ext uri="{FF2B5EF4-FFF2-40B4-BE49-F238E27FC236}">
                <a16:creationId xmlns:a16="http://schemas.microsoft.com/office/drawing/2014/main" id="{6524EA75-4E0B-0B12-ECA6-850F50F0F689}"/>
              </a:ext>
            </a:extLst>
          </p:cNvPr>
          <p:cNvPicPr>
            <a:picLocks noChangeAspect="1"/>
          </p:cNvPicPr>
          <p:nvPr/>
        </p:nvPicPr>
        <p:blipFill>
          <a:blip r:embed="rId12"/>
          <a:stretch>
            <a:fillRect/>
          </a:stretch>
        </p:blipFill>
        <p:spPr>
          <a:xfrm>
            <a:off x="1747414" y="3355356"/>
            <a:ext cx="3274149" cy="3098169"/>
          </a:xfrm>
          <a:prstGeom prst="rect">
            <a:avLst/>
          </a:prstGeom>
        </p:spPr>
      </p:pic>
      <p:pic>
        <p:nvPicPr>
          <p:cNvPr id="11" name="图片 10">
            <a:extLst>
              <a:ext uri="{FF2B5EF4-FFF2-40B4-BE49-F238E27FC236}">
                <a16:creationId xmlns:a16="http://schemas.microsoft.com/office/drawing/2014/main" id="{1CC7EC24-F664-C5C2-4926-076CAA8FBFE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17464" y="3646424"/>
            <a:ext cx="4975340" cy="2516031"/>
          </a:xfrm>
          <a:prstGeom prst="rect">
            <a:avLst/>
          </a:prstGeom>
        </p:spPr>
      </p:pic>
    </p:spTree>
    <p:extLst>
      <p:ext uri="{BB962C8B-B14F-4D97-AF65-F5344CB8AC3E}">
        <p14:creationId xmlns:p14="http://schemas.microsoft.com/office/powerpoint/2010/main" val="34334047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731406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Methods——LLM/VLM </a:t>
            </a:r>
            <a:r>
              <a:rPr lang="zh-CN" altLang="en-US" sz="4400"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3"/>
            </p:custDataLst>
          </p:nvPr>
        </p:nvSpPr>
        <p:spPr>
          <a:xfrm>
            <a:off x="835826" y="3316007"/>
            <a:ext cx="1051560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强调了任务的问答方面。他们利用多个基于 </a:t>
            </a:r>
            <a:r>
              <a:rPr lang="en-US" altLang="zh-CN" dirty="0">
                <a:latin typeface="+mn-lt"/>
              </a:rPr>
              <a:t>LLM </a:t>
            </a:r>
            <a:r>
              <a:rPr lang="zh-CN" altLang="en-US" dirty="0">
                <a:latin typeface="+mn-lt"/>
              </a:rPr>
              <a:t>的代理来探索环境，并使它们能够独立地用“是”或“否”回答问题。这些单独的响应用于训练中央答案模型，负责汇总响应并生成可靠的答案</a:t>
            </a:r>
          </a:p>
        </p:txBody>
      </p:sp>
      <p:sp>
        <p:nvSpPr>
          <p:cNvPr id="6" name="ee4pHeader1">
            <a:extLst>
              <a:ext uri="{FF2B5EF4-FFF2-40B4-BE49-F238E27FC236}">
                <a16:creationId xmlns:a16="http://schemas.microsoft.com/office/drawing/2014/main" id="{5AAC03A8-6FE1-390B-8A44-C6851FAEF4C6}"/>
              </a:ext>
            </a:extLst>
          </p:cNvPr>
          <p:cNvSpPr/>
          <p:nvPr>
            <p:custDataLst>
              <p:tags r:id="rId4"/>
            </p:custDataLst>
          </p:nvPr>
        </p:nvSpPr>
        <p:spPr bwMode="auto">
          <a:xfrm>
            <a:off x="835824" y="285426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8">
                  <a:extLst>
                    <a:ext uri="{A12FA001-AC4F-418D-AE19-62706E023703}">
                      <ahyp:hlinkClr xmlns:ahyp="http://schemas.microsoft.com/office/drawing/2018/hyperlinkcolor" val="tx"/>
                    </a:ext>
                  </a:extLst>
                </a:hlinkClick>
              </a:rPr>
              <a:t>Patel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8955B01-3719-767E-76F8-A5D255AB47ED}"/>
              </a:ext>
            </a:extLst>
          </p:cNvPr>
          <p:cNvPicPr>
            <a:picLocks noChangeAspect="1"/>
          </p:cNvPicPr>
          <p:nvPr/>
        </p:nvPicPr>
        <p:blipFill>
          <a:blip r:embed="rId9"/>
          <a:stretch>
            <a:fillRect/>
          </a:stretch>
        </p:blipFill>
        <p:spPr>
          <a:xfrm>
            <a:off x="3029815" y="3914451"/>
            <a:ext cx="6127618" cy="2553174"/>
          </a:xfrm>
          <a:prstGeom prst="rect">
            <a:avLst/>
          </a:prstGeom>
        </p:spPr>
      </p:pic>
    </p:spTree>
    <p:extLst>
      <p:ext uri="{BB962C8B-B14F-4D97-AF65-F5344CB8AC3E}">
        <p14:creationId xmlns:p14="http://schemas.microsoft.com/office/powerpoint/2010/main" val="36710059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extLst>
              <p:ext uri="{D42A27DB-BD31-4B8C-83A1-F6EECF244321}">
                <p14:modId xmlns:p14="http://schemas.microsoft.com/office/powerpoint/2010/main" val="58354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Wheeled Robots</a:t>
            </a:r>
            <a:endParaRPr lang="en-US" dirty="0"/>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8"/>
          <a:stretch>
            <a:fillRect/>
          </a:stretch>
        </p:blipFill>
        <p:spPr>
          <a:xfrm>
            <a:off x="838200" y="1717676"/>
            <a:ext cx="3177965" cy="3795712"/>
          </a:xfrm>
          <a:prstGeom prst="rect">
            <a:avLst/>
          </a:prstGeom>
        </p:spPr>
      </p:pic>
      <p:sp>
        <p:nvSpPr>
          <p:cNvPr id="6" name="ee4pContent1">
            <a:extLst>
              <a:ext uri="{FF2B5EF4-FFF2-40B4-BE49-F238E27FC236}">
                <a16:creationId xmlns:a16="http://schemas.microsoft.com/office/drawing/2014/main" id="{B9D04EFA-D236-ACAB-4850-8205018530F7}"/>
              </a:ext>
            </a:extLst>
          </p:cNvPr>
          <p:cNvSpPr txBox="1">
            <a:spLocks/>
          </p:cNvSpPr>
          <p:nvPr>
            <p:custDataLst>
              <p:tags r:id="rId2"/>
            </p:custDataLst>
          </p:nvPr>
        </p:nvSpPr>
        <p:spPr>
          <a:xfrm>
            <a:off x="4140201" y="1717675"/>
            <a:ext cx="7213599" cy="16605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以其高效的移动性而闻名，被广泛应用于物流、仓储和安全检查 </a:t>
            </a:r>
            <a:endParaRPr lang="en-US" altLang="zh-CN" dirty="0">
              <a:latin typeface="+mn-lt"/>
            </a:endParaRPr>
          </a:p>
          <a:p>
            <a:pPr lvl="2"/>
            <a:r>
              <a:rPr lang="zh-CN" altLang="en-US" dirty="0">
                <a:latin typeface="+mn-lt"/>
              </a:rPr>
              <a:t>结构简单、成本相对较低、高能效以及在平坦表面上快速移动的能力</a:t>
            </a:r>
            <a:endParaRPr lang="en-US" altLang="zh-CN" dirty="0">
              <a:latin typeface="+mn-lt"/>
            </a:endParaRPr>
          </a:p>
          <a:p>
            <a:pPr lvl="2"/>
            <a:r>
              <a:rPr lang="zh-CN" altLang="en-US" dirty="0">
                <a:latin typeface="+mn-lt"/>
              </a:rPr>
              <a:t>通常配备了高精度传感器，例如激光雷达和摄像头，能够实现自主导航和环境感知，使其在自动化仓库管理和检查任务中非常有效</a:t>
            </a:r>
          </a:p>
          <a:p>
            <a:pPr lvl="1"/>
            <a:endParaRPr lang="en-US" dirty="0">
              <a:latin typeface="+mn-lt"/>
            </a:endParaRPr>
          </a:p>
        </p:txBody>
      </p:sp>
      <p:sp>
        <p:nvSpPr>
          <p:cNvPr id="7" name="ee4pContent1">
            <a:extLst>
              <a:ext uri="{FF2B5EF4-FFF2-40B4-BE49-F238E27FC236}">
                <a16:creationId xmlns:a16="http://schemas.microsoft.com/office/drawing/2014/main" id="{1B0A04BF-CBC8-95D5-5B9B-11C39F329DD5}"/>
              </a:ext>
            </a:extLst>
          </p:cNvPr>
          <p:cNvSpPr txBox="1">
            <a:spLocks/>
          </p:cNvSpPr>
          <p:nvPr>
            <p:custDataLst>
              <p:tags r:id="rId3"/>
            </p:custDataLst>
          </p:nvPr>
        </p:nvSpPr>
        <p:spPr>
          <a:xfrm>
            <a:off x="4140201" y="3531518"/>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在复杂地形和恶劣环境中，尤其是在不平坦的地面，活动能力有限</a:t>
            </a:r>
            <a:endParaRPr lang="en-US" altLang="zh-CN" dirty="0">
              <a:latin typeface="+mn-lt"/>
            </a:endParaRPr>
          </a:p>
          <a:p>
            <a:pPr lvl="2"/>
            <a:r>
              <a:rPr lang="zh-CN" altLang="en-US" dirty="0">
                <a:latin typeface="+mn-lt"/>
              </a:rPr>
              <a:t>负载能力和机动性也受到一定限制</a:t>
            </a:r>
          </a:p>
        </p:txBody>
      </p:sp>
      <p:sp>
        <p:nvSpPr>
          <p:cNvPr id="9" name="ee4pContent1">
            <a:extLst>
              <a:ext uri="{FF2B5EF4-FFF2-40B4-BE49-F238E27FC236}">
                <a16:creationId xmlns:a16="http://schemas.microsoft.com/office/drawing/2014/main" id="{02711B43-A2AF-0FCF-CAE1-F830D794494B}"/>
              </a:ext>
            </a:extLst>
          </p:cNvPr>
          <p:cNvSpPr txBox="1">
            <a:spLocks/>
          </p:cNvSpPr>
          <p:nvPr>
            <p:custDataLst>
              <p:tags r:id="rId4"/>
            </p:custDataLst>
          </p:nvPr>
        </p:nvSpPr>
        <p:spPr>
          <a:xfrm>
            <a:off x="4140201" y="4786120"/>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1"/>
            <a:r>
              <a:rPr lang="en-US" dirty="0">
                <a:latin typeface="+mn-lt"/>
              </a:rPr>
              <a:t>Kiva robots (</a:t>
            </a:r>
            <a:r>
              <a:rPr lang="en-US" dirty="0">
                <a:latin typeface="+mn-lt"/>
                <a:hlinkClick r:id="rId9"/>
              </a:rPr>
              <a:t>Kiva Systems</a:t>
            </a:r>
            <a:r>
              <a:rPr lang="en-US" dirty="0">
                <a:latin typeface="+mn-lt"/>
              </a:rPr>
              <a:t>)</a:t>
            </a:r>
          </a:p>
          <a:p>
            <a:pPr lvl="1"/>
            <a:r>
              <a:rPr lang="en-US" dirty="0">
                <a:latin typeface="+mn-lt"/>
                <a:hlinkClick r:id="rId10"/>
              </a:rPr>
              <a:t>Jackal robot</a:t>
            </a:r>
            <a:r>
              <a:rPr lang="en-US" dirty="0">
                <a:latin typeface="+mn-lt"/>
              </a:rPr>
              <a:t> (</a:t>
            </a:r>
            <a:r>
              <a:rPr lang="en-US" dirty="0" err="1">
                <a:latin typeface="+mn-lt"/>
              </a:rPr>
              <a:t>Clearpath</a:t>
            </a:r>
            <a:r>
              <a:rPr lang="en-US" dirty="0">
                <a:latin typeface="+mn-lt"/>
              </a:rPr>
              <a:t> Robotics)</a:t>
            </a:r>
          </a:p>
        </p:txBody>
      </p:sp>
    </p:spTree>
    <p:extLst>
      <p:ext uri="{BB962C8B-B14F-4D97-AF65-F5344CB8AC3E}">
        <p14:creationId xmlns:p14="http://schemas.microsoft.com/office/powerpoint/2010/main" val="3516189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820924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Metrics——</a:t>
            </a:r>
            <a:r>
              <a:rPr lang="zh-CN" altLang="en-US" sz="4400" dirty="0">
                <a:solidFill>
                  <a:schemeClr val="tx1"/>
                </a:solidFill>
              </a:rPr>
              <a:t>导航</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在导航中，许多作品遵循 </a:t>
                </a:r>
                <a:r>
                  <a:rPr lang="en-US" altLang="zh-CN" dirty="0">
                    <a:latin typeface="+mn-lt"/>
                  </a:rPr>
                  <a:t>Das </a:t>
                </a:r>
                <a:r>
                  <a:rPr lang="zh-CN" altLang="en-US" dirty="0">
                    <a:latin typeface="+mn-lt"/>
                  </a:rPr>
                  <a:t>等人介绍的方法，并利用诸如导航完成后到目标对象的距离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𝑇</m:t>
                        </m:r>
                      </m:sub>
                    </m:sSub>
                  </m:oMath>
                </a14:m>
                <a:r>
                  <a:rPr lang="en-US" altLang="zh-CN" dirty="0">
                    <a:latin typeface="+mn-lt"/>
                  </a:rPr>
                  <a:t>)</a:t>
                </a:r>
                <a:r>
                  <a:rPr lang="zh-CN" altLang="en-US" dirty="0">
                    <a:latin typeface="+mn-lt"/>
                  </a:rPr>
                  <a:t>、从初始位置到最终位置的目标距离变化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smtClean="0">
                            <a:latin typeface="Cambria Math" panose="02040503050406030204" pitchFamily="18" charset="0"/>
                            <a:ea typeface="Cambria Math" panose="02040503050406030204" pitchFamily="18" charset="0"/>
                          </a:rPr>
                          <m:t>∆</m:t>
                        </m:r>
                      </m:sub>
                    </m:sSub>
                  </m:oMath>
                </a14:m>
                <a:r>
                  <a:rPr lang="en-US" altLang="zh-CN" dirty="0">
                    <a:latin typeface="+mn-lt"/>
                  </a:rPr>
                  <a:t>) </a:t>
                </a:r>
                <a:r>
                  <a:rPr lang="zh-CN" altLang="en-US" dirty="0">
                    <a:latin typeface="+mn-lt"/>
                  </a:rPr>
                  <a:t>以及在整个情节中到目标的最小距离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oMath>
                </a14:m>
                <a:r>
                  <a:rPr lang="en-US" altLang="zh-CN" dirty="0">
                    <a:latin typeface="+mn-lt"/>
                  </a:rPr>
                  <a:t>) </a:t>
                </a:r>
                <a:r>
                  <a:rPr lang="zh-CN" altLang="en-US" dirty="0">
                    <a:latin typeface="+mn-lt"/>
                  </a:rPr>
                  <a:t>之类的指标来评估模型的性能。他们在距离目标 </a:t>
                </a:r>
                <a:r>
                  <a:rPr lang="en-US" altLang="zh-CN" dirty="0">
                    <a:latin typeface="+mn-lt"/>
                  </a:rPr>
                  <a:t>10</a:t>
                </a:r>
                <a:r>
                  <a:rPr lang="zh-CN" altLang="en-US" dirty="0">
                    <a:latin typeface="+mn-lt"/>
                  </a:rPr>
                  <a:t>、</a:t>
                </a:r>
                <a:r>
                  <a:rPr lang="en-US" altLang="zh-CN" dirty="0">
                    <a:latin typeface="+mn-lt"/>
                  </a:rPr>
                  <a:t>30 </a:t>
                </a:r>
                <a:r>
                  <a:rPr lang="zh-CN" altLang="en-US" dirty="0">
                    <a:latin typeface="+mn-lt"/>
                  </a:rPr>
                  <a:t>或 </a:t>
                </a:r>
                <a:r>
                  <a:rPr lang="en-US" altLang="zh-CN" dirty="0">
                    <a:latin typeface="+mn-lt"/>
                  </a:rPr>
                  <a:t>50 </a:t>
                </a:r>
                <a:r>
                  <a:rPr lang="zh-CN" altLang="en-US" dirty="0">
                    <a:latin typeface="+mn-lt"/>
                  </a:rPr>
                  <a:t>个动作处进行测试。也有一些工作根据指标进行衡量，例如轨迹长度、目标对象的交并比得分 </a:t>
                </a:r>
                <a:r>
                  <a:rPr lang="en-US" altLang="zh-CN" dirty="0">
                    <a:latin typeface="+mn-lt"/>
                  </a:rPr>
                  <a:t>(</a:t>
                </a:r>
                <a14:m>
                  <m:oMath xmlns:m="http://schemas.openxmlformats.org/officeDocument/2006/math">
                    <m:r>
                      <a:rPr lang="en-US" altLang="zh-CN" i="1" dirty="0" smtClean="0">
                        <a:latin typeface="Cambria Math" panose="02040503050406030204" pitchFamily="18" charset="0"/>
                      </a:rPr>
                      <m:t>𝐼𝑜𝑈</m:t>
                    </m:r>
                  </m:oMath>
                </a14:m>
                <a:r>
                  <a:rPr lang="en-US" altLang="zh-CN" dirty="0">
                    <a:latin typeface="+mn-lt"/>
                  </a:rPr>
                  <a:t>) </a:t>
                </a:r>
                <a:r>
                  <a:rPr lang="zh-CN" altLang="en-US" dirty="0">
                    <a:latin typeface="+mn-lt"/>
                  </a:rPr>
                  <a:t>等</a:t>
                </a:r>
              </a:p>
              <a:p>
                <a:pPr lvl="1"/>
                <a:endParaRPr lang="en-US" dirty="0">
                  <a:latin typeface="+mn-lt"/>
                </a:endParaRPr>
              </a:p>
            </p:txBody>
          </p:sp>
        </mc:Choice>
        <mc:Fallback xmlns="">
          <p:sp>
            <p:nvSpPr>
              <p:cNvPr id="5" name="ee4pContent1">
                <a:extLst>
                  <a:ext uri="{FF2B5EF4-FFF2-40B4-BE49-F238E27FC236}">
                    <a16:creationId xmlns:a16="http://schemas.microsoft.com/office/drawing/2014/main" id="{7C97D818-79E9-EEA2-22FC-CF3D518B5AD7}"/>
                  </a:ext>
                </a:extLst>
              </p:cNvPr>
              <p:cNvSpPr txBox="1">
                <a:spLocks noRot="1" noChangeAspect="1" noMove="1" noResize="1" noEditPoints="1" noAdjustHandles="1" noChangeArrowheads="1" noChangeShapeType="1" noTextEdit="1"/>
              </p:cNvSpPr>
              <p:nvPr>
                <p:custDataLst>
                  <p:tags r:id="rId7"/>
                </p:custDataLst>
              </p:nvPr>
            </p:nvSpPr>
            <p:spPr>
              <a:xfrm>
                <a:off x="838200" y="2152426"/>
                <a:ext cx="10515600" cy="3986436"/>
              </a:xfrm>
              <a:prstGeom prst="rect">
                <a:avLst/>
              </a:prstGeom>
              <a:blipFill>
                <a:blip r:embed="rId8"/>
                <a:stretch>
                  <a:fillRect l="-232"/>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pic>
        <p:nvPicPr>
          <p:cNvPr id="9" name="图片 8">
            <a:extLst>
              <a:ext uri="{FF2B5EF4-FFF2-40B4-BE49-F238E27FC236}">
                <a16:creationId xmlns:a16="http://schemas.microsoft.com/office/drawing/2014/main" id="{2A675222-E5DB-9AD2-95B6-3801F61CE4A9}"/>
              </a:ext>
            </a:extLst>
          </p:cNvPr>
          <p:cNvPicPr>
            <a:picLocks noChangeAspect="1"/>
          </p:cNvPicPr>
          <p:nvPr/>
        </p:nvPicPr>
        <p:blipFill>
          <a:blip r:embed="rId10"/>
          <a:stretch>
            <a:fillRect/>
          </a:stretch>
        </p:blipFill>
        <p:spPr>
          <a:xfrm>
            <a:off x="3160639" y="3181172"/>
            <a:ext cx="5870721" cy="2880778"/>
          </a:xfrm>
          <a:prstGeom prst="rect">
            <a:avLst/>
          </a:prstGeom>
        </p:spPr>
      </p:pic>
    </p:spTree>
    <p:extLst>
      <p:ext uri="{BB962C8B-B14F-4D97-AF65-F5344CB8AC3E}">
        <p14:creationId xmlns:p14="http://schemas.microsoft.com/office/powerpoint/2010/main" val="37906382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43696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Metrics——</a:t>
            </a:r>
            <a:r>
              <a:rPr lang="zh-CN" altLang="en-US" sz="4400" dirty="0">
                <a:solidFill>
                  <a:schemeClr val="tx1"/>
                </a:solidFill>
              </a:rPr>
              <a:t>问答</a:t>
            </a:r>
            <a:endParaRPr lang="en-US" dirty="0"/>
          </a:p>
        </p:txBody>
      </p:sp>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对于问答，评估主要涉及答案列表中地面真实答案的平均排名 </a:t>
            </a:r>
            <a:r>
              <a:rPr lang="en-US" altLang="zh-CN" dirty="0">
                <a:latin typeface="+mn-lt"/>
              </a:rPr>
              <a:t>(MR) </a:t>
            </a:r>
            <a:r>
              <a:rPr lang="zh-CN" altLang="en-US" dirty="0">
                <a:latin typeface="+mn-lt"/>
              </a:rPr>
              <a:t>和答案的准确性。最近，</a:t>
            </a:r>
            <a:r>
              <a:rPr lang="en-US" altLang="zh-CN" dirty="0">
                <a:latin typeface="+mn-lt"/>
              </a:rPr>
              <a:t>Majumdar </a:t>
            </a:r>
            <a:r>
              <a:rPr lang="zh-CN" altLang="en-US" dirty="0">
                <a:latin typeface="+mn-lt"/>
              </a:rPr>
              <a:t>等人引入了基于聚合 </a:t>
            </a:r>
            <a:r>
              <a:rPr lang="en-US" altLang="zh-CN" dirty="0">
                <a:latin typeface="+mn-lt"/>
              </a:rPr>
              <a:t>LLM </a:t>
            </a:r>
            <a:r>
              <a:rPr lang="zh-CN" altLang="en-US" dirty="0">
                <a:latin typeface="+mn-lt"/>
              </a:rPr>
              <a:t>的正确性度量（</a:t>
            </a:r>
            <a:r>
              <a:rPr lang="en-US" altLang="zh-CN" dirty="0">
                <a:latin typeface="+mn-lt"/>
              </a:rPr>
              <a:t>LLM-Match</a:t>
            </a:r>
            <a:r>
              <a:rPr lang="zh-CN" altLang="en-US" dirty="0">
                <a:latin typeface="+mn-lt"/>
              </a:rPr>
              <a:t>）的概念来评估开放词汇答案的准确性。此外，他们通过将代理路径的归一化长度作为正确性度量的权重来评估效率</a:t>
            </a:r>
          </a:p>
          <a:p>
            <a:pPr marL="0" lvl="1" indent="0">
              <a:buNone/>
            </a:pPr>
            <a:endParaRPr lang="en-US" dirty="0">
              <a:latin typeface="+mn-lt"/>
            </a:endParaRPr>
          </a:p>
        </p:txBody>
      </p:sp>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pic>
        <p:nvPicPr>
          <p:cNvPr id="3" name="图片 2">
            <a:extLst>
              <a:ext uri="{FF2B5EF4-FFF2-40B4-BE49-F238E27FC236}">
                <a16:creationId xmlns:a16="http://schemas.microsoft.com/office/drawing/2014/main" id="{73E6B83B-2927-0AE3-3EF3-8CE6DB81F00F}"/>
              </a:ext>
            </a:extLst>
          </p:cNvPr>
          <p:cNvPicPr>
            <a:picLocks noChangeAspect="1"/>
          </p:cNvPicPr>
          <p:nvPr/>
        </p:nvPicPr>
        <p:blipFill>
          <a:blip r:embed="rId8"/>
          <a:stretch>
            <a:fillRect/>
          </a:stretch>
        </p:blipFill>
        <p:spPr>
          <a:xfrm>
            <a:off x="3099850" y="3016251"/>
            <a:ext cx="5992300" cy="3083295"/>
          </a:xfrm>
          <a:prstGeom prst="rect">
            <a:avLst/>
          </a:prstGeom>
        </p:spPr>
      </p:pic>
    </p:spTree>
    <p:extLst>
      <p:ext uri="{BB962C8B-B14F-4D97-AF65-F5344CB8AC3E}">
        <p14:creationId xmlns:p14="http://schemas.microsoft.com/office/powerpoint/2010/main" val="14328072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extLst>
              <p:ext uri="{D42A27DB-BD31-4B8C-83A1-F6EECF244321}">
                <p14:modId xmlns:p14="http://schemas.microsoft.com/office/powerpoint/2010/main" val="3377180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Limitations</a:t>
            </a:r>
            <a:endParaRPr lang="en-US" dirty="0"/>
          </a:p>
        </p:txBody>
      </p:sp>
      <p:sp>
        <p:nvSpPr>
          <p:cNvPr id="7" name="ee4pContent1">
            <a:extLst>
              <a:ext uri="{FF2B5EF4-FFF2-40B4-BE49-F238E27FC236}">
                <a16:creationId xmlns:a16="http://schemas.microsoft.com/office/drawing/2014/main" id="{3ABD716D-27C6-3C45-91EB-D075A04F6845}"/>
              </a:ext>
            </a:extLst>
          </p:cNvPr>
          <p:cNvSpPr txBox="1">
            <a:spLocks/>
          </p:cNvSpPr>
          <p:nvPr>
            <p:custDataLst>
              <p:tags r:id="rId2"/>
            </p:custDataLst>
          </p:nvPr>
        </p:nvSpPr>
        <p:spPr>
          <a:xfrm>
            <a:off x="838201" y="1690688"/>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数据集：</a:t>
            </a:r>
            <a:endParaRPr lang="en-US" altLang="zh-CN" sz="2000" dirty="0">
              <a:latin typeface="+mn-lt"/>
            </a:endParaRPr>
          </a:p>
          <a:p>
            <a:pPr lvl="2"/>
            <a:r>
              <a:rPr lang="zh-CN" altLang="en-US" sz="2000" dirty="0"/>
              <a:t>构建数据集需要大量的人力和资源</a:t>
            </a:r>
            <a:endParaRPr lang="en-US" altLang="zh-CN" sz="2000" dirty="0"/>
          </a:p>
          <a:p>
            <a:pPr lvl="2"/>
            <a:r>
              <a:rPr lang="zh-CN" altLang="en-US" sz="2000" dirty="0"/>
              <a:t>此外，目前仍然很少有大型数据集，并且评估模型性能的指标在不同的数据集之间有所不同，这使得性能的测试和比较变得复杂</a:t>
            </a:r>
            <a:endParaRPr lang="en-US" altLang="zh-CN" sz="2000" dirty="0"/>
          </a:p>
        </p:txBody>
      </p:sp>
      <p:sp>
        <p:nvSpPr>
          <p:cNvPr id="8" name="ee4pContent1">
            <a:extLst>
              <a:ext uri="{FF2B5EF4-FFF2-40B4-BE49-F238E27FC236}">
                <a16:creationId xmlns:a16="http://schemas.microsoft.com/office/drawing/2014/main" id="{0C0FA632-85D2-0E73-B968-FB6B9F168F57}"/>
              </a:ext>
            </a:extLst>
          </p:cNvPr>
          <p:cNvSpPr txBox="1">
            <a:spLocks/>
          </p:cNvSpPr>
          <p:nvPr>
            <p:custDataLst>
              <p:tags r:id="rId3"/>
            </p:custDataLst>
          </p:nvPr>
        </p:nvSpPr>
        <p:spPr>
          <a:xfrm>
            <a:off x="838201" y="3986724"/>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模型：</a:t>
            </a:r>
            <a:endParaRPr lang="en-US" altLang="zh-CN" sz="2000" dirty="0">
              <a:latin typeface="+mn-lt"/>
            </a:endParaRPr>
          </a:p>
          <a:p>
            <a:pPr lvl="2"/>
            <a:r>
              <a:rPr lang="zh-CN" altLang="en-US" sz="2000" dirty="0">
                <a:latin typeface="+mn-lt"/>
              </a:rPr>
              <a:t>尽管 </a:t>
            </a:r>
            <a:r>
              <a:rPr lang="en-US" altLang="zh-CN" sz="2000" dirty="0">
                <a:latin typeface="+mn-lt"/>
              </a:rPr>
              <a:t>LLM </a:t>
            </a:r>
            <a:r>
              <a:rPr lang="zh-CN" altLang="en-US" sz="2000" dirty="0">
                <a:latin typeface="+mn-lt"/>
              </a:rPr>
              <a:t>带来了进步，但这些模型的性能仍然远远落后于人类水平</a:t>
            </a:r>
            <a:endParaRPr lang="en-US" altLang="zh-CN" sz="2000" dirty="0">
              <a:latin typeface="+mn-lt"/>
            </a:endParaRPr>
          </a:p>
          <a:p>
            <a:pPr lvl="2"/>
            <a:r>
              <a:rPr lang="zh-CN" altLang="en-US" sz="2000" dirty="0">
                <a:latin typeface="+mn-lt"/>
              </a:rPr>
              <a:t>未来工作可以更多地关注有效地存储代理探索的环境信息，并引导它们根据环境记忆和问题来规划行动，同时提高其行动的可解释性</a:t>
            </a:r>
          </a:p>
        </p:txBody>
      </p:sp>
    </p:spTree>
    <p:extLst>
      <p:ext uri="{BB962C8B-B14F-4D97-AF65-F5344CB8AC3E}">
        <p14:creationId xmlns:p14="http://schemas.microsoft.com/office/powerpoint/2010/main" val="3410634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应用程序&#10;&#10;描述已自动生成">
            <a:extLst>
              <a:ext uri="{FF2B5EF4-FFF2-40B4-BE49-F238E27FC236}">
                <a16:creationId xmlns:a16="http://schemas.microsoft.com/office/drawing/2014/main" id="{EC403E26-5CD4-9761-6C8A-C6EE9B13B5D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83203"/>
            <a:ext cx="12192000" cy="6291594"/>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extLst>
              <p:ext uri="{D42A27DB-BD31-4B8C-83A1-F6EECF244321}">
                <p14:modId xmlns:p14="http://schemas.microsoft.com/office/powerpoint/2010/main" val="712211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7"/>
          <a:stretch>
            <a:fillRect/>
          </a:stretch>
        </p:blipFill>
        <p:spPr>
          <a:xfrm>
            <a:off x="0" y="1690688"/>
            <a:ext cx="12192000" cy="3009487"/>
          </a:xfrm>
          <a:prstGeom prst="rect">
            <a:avLst/>
          </a:prstGeom>
        </p:spPr>
      </p:pic>
      <p:sp>
        <p:nvSpPr>
          <p:cNvPr id="4" name="ee4pContent1">
            <a:extLst>
              <a:ext uri="{FF2B5EF4-FFF2-40B4-BE49-F238E27FC236}">
                <a16:creationId xmlns:a16="http://schemas.microsoft.com/office/drawing/2014/main" id="{BB6EB6D9-ECF7-C67B-6E50-74151EE94BE0}"/>
              </a:ext>
            </a:extLst>
          </p:cNvPr>
          <p:cNvSpPr txBox="1">
            <a:spLocks/>
          </p:cNvSpPr>
          <p:nvPr>
            <p:custDataLst>
              <p:tags r:id="rId2"/>
            </p:custDataLst>
          </p:nvPr>
        </p:nvSpPr>
        <p:spPr>
          <a:xfrm>
            <a:off x="6175618" y="5180740"/>
            <a:ext cx="5924372" cy="1172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 </a:t>
            </a:r>
            <a:r>
              <a:rPr lang="zh-CN" altLang="en-US" dirty="0">
                <a:latin typeface="+mn-lt"/>
              </a:rPr>
              <a:t>展示了不同类型的任务的语言引导抓取的示例</a:t>
            </a:r>
          </a:p>
          <a:p>
            <a:pPr lvl="1"/>
            <a:r>
              <a:rPr lang="en-US" altLang="zh-CN" dirty="0">
                <a:latin typeface="+mn-lt"/>
              </a:rPr>
              <a:t>(b) </a:t>
            </a:r>
            <a:r>
              <a:rPr lang="zh-CN" altLang="en-US" dirty="0">
                <a:latin typeface="+mn-lt"/>
              </a:rPr>
              <a:t>提供了人</a:t>
            </a:r>
            <a:r>
              <a:rPr lang="en-US" altLang="zh-CN" dirty="0">
                <a:latin typeface="+mn-lt"/>
              </a:rPr>
              <a:t>-</a:t>
            </a:r>
            <a:r>
              <a:rPr lang="zh-CN" altLang="en-US" dirty="0">
                <a:latin typeface="+mn-lt"/>
              </a:rPr>
              <a:t>代理</a:t>
            </a:r>
            <a:r>
              <a:rPr lang="en-US" altLang="zh-CN" dirty="0">
                <a:latin typeface="+mn-lt"/>
              </a:rPr>
              <a:t>-</a:t>
            </a:r>
            <a:r>
              <a:rPr lang="zh-CN" altLang="en-US" dirty="0">
                <a:latin typeface="+mn-lt"/>
              </a:rPr>
              <a:t>物体交互的概述</a:t>
            </a:r>
          </a:p>
          <a:p>
            <a:pPr lvl="1"/>
            <a:r>
              <a:rPr lang="en-US" altLang="zh-CN" dirty="0">
                <a:latin typeface="+mn-lt"/>
              </a:rPr>
              <a:t>(c) </a:t>
            </a:r>
            <a:r>
              <a:rPr lang="zh-CN" altLang="en-US" dirty="0">
                <a:latin typeface="+mn-lt"/>
              </a:rPr>
              <a:t>展示了 </a:t>
            </a:r>
            <a:r>
              <a:rPr lang="en-US" altLang="zh-CN" dirty="0">
                <a:latin typeface="+mn-lt"/>
              </a:rPr>
              <a:t>Google Scholar </a:t>
            </a:r>
            <a:r>
              <a:rPr lang="zh-CN" altLang="en-US" dirty="0">
                <a:latin typeface="+mn-lt"/>
              </a:rPr>
              <a:t>关于“语言引导抓取”主题的搜索结果</a:t>
            </a:r>
          </a:p>
        </p:txBody>
      </p:sp>
      <p:sp>
        <p:nvSpPr>
          <p:cNvPr id="9" name="ee4pContent1">
            <a:extLst>
              <a:ext uri="{FF2B5EF4-FFF2-40B4-BE49-F238E27FC236}">
                <a16:creationId xmlns:a16="http://schemas.microsoft.com/office/drawing/2014/main" id="{CC4DB846-5212-485E-F028-FB9FD0896BBC}"/>
              </a:ext>
            </a:extLst>
          </p:cNvPr>
          <p:cNvSpPr txBox="1">
            <a:spLocks/>
          </p:cNvSpPr>
          <p:nvPr>
            <p:custDataLst>
              <p:tags r:id="rId3"/>
            </p:custDataLst>
          </p:nvPr>
        </p:nvSpPr>
        <p:spPr>
          <a:xfrm>
            <a:off x="92014" y="4814236"/>
            <a:ext cx="5924370" cy="19057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latin typeface="+mn-lt"/>
              </a:rPr>
              <a:t>LLM </a:t>
            </a:r>
            <a:r>
              <a:rPr lang="zh-CN" altLang="en-US" dirty="0">
                <a:latin typeface="+mn-lt"/>
              </a:rPr>
              <a:t>和视觉语言基础模型）相结合，使代理能够在多感官感知下执行抓取任务，包括视觉主动感知、语言理解和推理</a:t>
            </a:r>
          </a:p>
        </p:txBody>
      </p:sp>
    </p:spTree>
    <p:extLst>
      <p:ext uri="{BB962C8B-B14F-4D97-AF65-F5344CB8AC3E}">
        <p14:creationId xmlns:p14="http://schemas.microsoft.com/office/powerpoint/2010/main" val="14930928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4223466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a:t>
            </a:r>
            <a:endParaRPr lang="en-US" dirty="0"/>
          </a:p>
        </p:txBody>
      </p:sp>
      <p:sp>
        <p:nvSpPr>
          <p:cNvPr id="5" name="ee4pContent1">
            <a:extLst>
              <a:ext uri="{FF2B5EF4-FFF2-40B4-BE49-F238E27FC236}">
                <a16:creationId xmlns:a16="http://schemas.microsoft.com/office/drawing/2014/main" id="{5BC0C1E1-4882-0C22-9DCA-E913529E0C9D}"/>
              </a:ext>
            </a:extLst>
          </p:cNvPr>
          <p:cNvSpPr txBox="1">
            <a:spLocks/>
          </p:cNvSpPr>
          <p:nvPr>
            <p:custDataLst>
              <p:tags r:id="rId2"/>
            </p:custDataLst>
          </p:nvPr>
        </p:nvSpPr>
        <p:spPr>
          <a:xfrm>
            <a:off x="838198" y="1690688"/>
            <a:ext cx="10515601"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目前抓取技术的研究重点是双指平行抓取器和五指灵巧手</a:t>
            </a:r>
            <a:endParaRPr lang="en-US" altLang="zh-CN" dirty="0">
              <a:latin typeface="+mn-lt"/>
            </a:endParaRPr>
          </a:p>
          <a:p>
            <a:pPr lvl="1"/>
            <a:r>
              <a:rPr lang="zh-CN" altLang="en-US" dirty="0">
                <a:latin typeface="+mn-lt"/>
              </a:rPr>
              <a:t>对于双指平行抓取器，抓取姿态通常分为两种类型：</a:t>
            </a:r>
            <a:r>
              <a:rPr lang="en-US" altLang="zh-CN" dirty="0">
                <a:latin typeface="+mn-lt"/>
                <a:hlinkClick r:id="rId6"/>
              </a:rPr>
              <a:t>4-DOF </a:t>
            </a:r>
            <a:r>
              <a:rPr lang="zh-CN" altLang="en-US" dirty="0">
                <a:latin typeface="+mn-lt"/>
                <a:hlinkClick r:id="rId6"/>
              </a:rPr>
              <a:t>和 </a:t>
            </a:r>
            <a:r>
              <a:rPr lang="en-US" altLang="zh-CN" dirty="0">
                <a:latin typeface="+mn-lt"/>
                <a:hlinkClick r:id="rId6"/>
              </a:rPr>
              <a:t>6-DOF</a:t>
            </a:r>
            <a:endParaRPr lang="en-US" altLang="zh-CN" dirty="0">
              <a:latin typeface="+mn-lt"/>
            </a:endParaRPr>
          </a:p>
        </p:txBody>
      </p:sp>
      <p:pic>
        <p:nvPicPr>
          <p:cNvPr id="8" name="图片 7">
            <a:extLst>
              <a:ext uri="{FF2B5EF4-FFF2-40B4-BE49-F238E27FC236}">
                <a16:creationId xmlns:a16="http://schemas.microsoft.com/office/drawing/2014/main" id="{41A38C01-22EC-428A-824C-757E7901EEA1}"/>
              </a:ext>
            </a:extLst>
          </p:cNvPr>
          <p:cNvPicPr>
            <a:picLocks noChangeAspect="1"/>
          </p:cNvPicPr>
          <p:nvPr/>
        </p:nvPicPr>
        <p:blipFill>
          <a:blip r:embed="rId7"/>
          <a:stretch>
            <a:fillRect/>
          </a:stretch>
        </p:blipFill>
        <p:spPr>
          <a:xfrm>
            <a:off x="923706" y="2555192"/>
            <a:ext cx="10344588" cy="3230372"/>
          </a:xfrm>
          <a:prstGeom prst="rect">
            <a:avLst/>
          </a:prstGeom>
        </p:spPr>
      </p:pic>
    </p:spTree>
    <p:extLst>
      <p:ext uri="{BB962C8B-B14F-4D97-AF65-F5344CB8AC3E}">
        <p14:creationId xmlns:p14="http://schemas.microsoft.com/office/powerpoint/2010/main" val="57938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38728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Gripper——4-DOF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4-DOF</a:t>
            </a:r>
            <a:r>
              <a:rPr lang="zh-CN" altLang="en-US" dirty="0">
                <a:latin typeface="+mn-lt"/>
              </a:rPr>
              <a:t>抓取合成使用三维位置和自上而下的手部方向（偏航）定义抓取，通常被称为“自上而下的抓取”</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Jiang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Depierre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Ainetter et al.</a:t>
            </a:r>
            <a:endParaRPr lang="en-US" sz="2000" b="1" dirty="0">
              <a:solidFill>
                <a:schemeClr val="bg1"/>
              </a:solidFill>
            </a:endParaRPr>
          </a:p>
        </p:txBody>
      </p:sp>
      <p:pic>
        <p:nvPicPr>
          <p:cNvPr id="17" name="图片 16">
            <a:extLst>
              <a:ext uri="{FF2B5EF4-FFF2-40B4-BE49-F238E27FC236}">
                <a16:creationId xmlns:a16="http://schemas.microsoft.com/office/drawing/2014/main" id="{126F48F3-F5FD-1439-B283-767AED77850C}"/>
              </a:ext>
            </a:extLst>
          </p:cNvPr>
          <p:cNvPicPr>
            <a:picLocks noChangeAspect="1"/>
          </p:cNvPicPr>
          <p:nvPr/>
        </p:nvPicPr>
        <p:blipFill>
          <a:blip r:embed="rId15"/>
          <a:stretch>
            <a:fillRect/>
          </a:stretch>
        </p:blipFill>
        <p:spPr>
          <a:xfrm>
            <a:off x="1241867" y="2901152"/>
            <a:ext cx="2531217" cy="1789152"/>
          </a:xfrm>
          <a:prstGeom prst="rect">
            <a:avLst/>
          </a:prstGeom>
        </p:spPr>
      </p:pic>
      <p:pic>
        <p:nvPicPr>
          <p:cNvPr id="18" name="图片 17">
            <a:extLst>
              <a:ext uri="{FF2B5EF4-FFF2-40B4-BE49-F238E27FC236}">
                <a16:creationId xmlns:a16="http://schemas.microsoft.com/office/drawing/2014/main" id="{9989D83D-6DB9-88B6-34D4-82130B469F72}"/>
              </a:ext>
            </a:extLst>
          </p:cNvPr>
          <p:cNvPicPr>
            <a:picLocks noChangeAspect="1"/>
          </p:cNvPicPr>
          <p:nvPr/>
        </p:nvPicPr>
        <p:blipFill>
          <a:blip r:embed="rId16"/>
          <a:stretch>
            <a:fillRect/>
          </a:stretch>
        </p:blipFill>
        <p:spPr>
          <a:xfrm>
            <a:off x="1643254" y="4747788"/>
            <a:ext cx="1739133" cy="1687604"/>
          </a:xfrm>
          <a:prstGeom prst="rect">
            <a:avLst/>
          </a:prstGeom>
        </p:spPr>
      </p:pic>
      <p:pic>
        <p:nvPicPr>
          <p:cNvPr id="19" name="图片 18">
            <a:extLst>
              <a:ext uri="{FF2B5EF4-FFF2-40B4-BE49-F238E27FC236}">
                <a16:creationId xmlns:a16="http://schemas.microsoft.com/office/drawing/2014/main" id="{6ECB593E-40BD-EE51-F0A6-048322D0CC51}"/>
              </a:ext>
            </a:extLst>
          </p:cNvPr>
          <p:cNvPicPr>
            <a:picLocks noChangeAspect="1"/>
          </p:cNvPicPr>
          <p:nvPr/>
        </p:nvPicPr>
        <p:blipFill>
          <a:blip r:embed="rId17"/>
          <a:stretch>
            <a:fillRect/>
          </a:stretch>
        </p:blipFill>
        <p:spPr>
          <a:xfrm>
            <a:off x="4511714" y="3075654"/>
            <a:ext cx="3168568" cy="3163996"/>
          </a:xfrm>
          <a:prstGeom prst="rect">
            <a:avLst/>
          </a:prstGeom>
        </p:spPr>
      </p:pic>
      <p:pic>
        <p:nvPicPr>
          <p:cNvPr id="20" name="图片 19">
            <a:extLst>
              <a:ext uri="{FF2B5EF4-FFF2-40B4-BE49-F238E27FC236}">
                <a16:creationId xmlns:a16="http://schemas.microsoft.com/office/drawing/2014/main" id="{9554080D-988F-28F0-32C5-0C6B8EC8DAD9}"/>
              </a:ext>
            </a:extLst>
          </p:cNvPr>
          <p:cNvPicPr>
            <a:picLocks noChangeAspect="1"/>
          </p:cNvPicPr>
          <p:nvPr/>
        </p:nvPicPr>
        <p:blipFill>
          <a:blip r:embed="rId18"/>
          <a:stretch>
            <a:fillRect/>
          </a:stretch>
        </p:blipFill>
        <p:spPr>
          <a:xfrm>
            <a:off x="8070488" y="2991509"/>
            <a:ext cx="3217379" cy="3332285"/>
          </a:xfrm>
          <a:prstGeom prst="rect">
            <a:avLst/>
          </a:prstGeom>
        </p:spPr>
      </p:pic>
    </p:spTree>
    <p:extLst>
      <p:ext uri="{BB962C8B-B14F-4D97-AF65-F5344CB8AC3E}">
        <p14:creationId xmlns:p14="http://schemas.microsoft.com/office/powerpoint/2010/main" val="7714634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002746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Gripper——6-DOF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相反，</a:t>
            </a:r>
            <a:r>
              <a:rPr lang="en-US" altLang="zh-CN" dirty="0">
                <a:latin typeface="+mn-lt"/>
              </a:rPr>
              <a:t>6-DOF </a:t>
            </a:r>
            <a:r>
              <a:rPr lang="zh-CN" altLang="en-US" dirty="0">
                <a:latin typeface="+mn-lt"/>
              </a:rPr>
              <a:t>抓取合成通过六维位置和方向定义抓取姿态</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Eppner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Varley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a:t>
            </a:r>
            <a:r>
              <a:rPr lang="zh-CN" altLang="en-US" sz="2000" b="1" dirty="0">
                <a:solidFill>
                  <a:schemeClr val="bg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al.</a:t>
            </a:r>
            <a:endParaRPr lang="en-US" sz="2000" b="1" dirty="0">
              <a:solidFill>
                <a:schemeClr val="bg1"/>
              </a:solidFill>
            </a:endParaRPr>
          </a:p>
        </p:txBody>
      </p:sp>
      <p:pic>
        <p:nvPicPr>
          <p:cNvPr id="3" name="图片 2">
            <a:extLst>
              <a:ext uri="{FF2B5EF4-FFF2-40B4-BE49-F238E27FC236}">
                <a16:creationId xmlns:a16="http://schemas.microsoft.com/office/drawing/2014/main" id="{74D3ACEA-ECB0-3C4D-3A16-1BBBC3343A11}"/>
              </a:ext>
            </a:extLst>
          </p:cNvPr>
          <p:cNvPicPr>
            <a:picLocks noChangeAspect="1"/>
          </p:cNvPicPr>
          <p:nvPr/>
        </p:nvPicPr>
        <p:blipFill>
          <a:blip r:embed="rId15"/>
          <a:stretch>
            <a:fillRect/>
          </a:stretch>
        </p:blipFill>
        <p:spPr>
          <a:xfrm>
            <a:off x="945924" y="3053683"/>
            <a:ext cx="3133793" cy="3207936"/>
          </a:xfrm>
          <a:prstGeom prst="rect">
            <a:avLst/>
          </a:prstGeom>
        </p:spPr>
      </p:pic>
      <p:pic>
        <p:nvPicPr>
          <p:cNvPr id="5" name="图片 4">
            <a:extLst>
              <a:ext uri="{FF2B5EF4-FFF2-40B4-BE49-F238E27FC236}">
                <a16:creationId xmlns:a16="http://schemas.microsoft.com/office/drawing/2014/main" id="{FF689788-4425-3035-48C0-6DA269841A3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509590" y="3851031"/>
            <a:ext cx="3172820" cy="1618976"/>
          </a:xfrm>
          <a:prstGeom prst="rect">
            <a:avLst/>
          </a:prstGeom>
        </p:spPr>
      </p:pic>
      <p:pic>
        <p:nvPicPr>
          <p:cNvPr id="6" name="图片 5">
            <a:extLst>
              <a:ext uri="{FF2B5EF4-FFF2-40B4-BE49-F238E27FC236}">
                <a16:creationId xmlns:a16="http://schemas.microsoft.com/office/drawing/2014/main" id="{A70C5828-80DD-6D89-5DB9-4230D7A26B21}"/>
              </a:ext>
            </a:extLst>
          </p:cNvPr>
          <p:cNvPicPr>
            <a:picLocks noChangeAspect="1"/>
          </p:cNvPicPr>
          <p:nvPr/>
        </p:nvPicPr>
        <p:blipFill>
          <a:blip r:embed="rId17"/>
          <a:stretch>
            <a:fillRect/>
          </a:stretch>
        </p:blipFill>
        <p:spPr>
          <a:xfrm>
            <a:off x="8109716" y="3659305"/>
            <a:ext cx="3138923" cy="1996691"/>
          </a:xfrm>
          <a:prstGeom prst="rect">
            <a:avLst/>
          </a:prstGeom>
        </p:spPr>
      </p:pic>
    </p:spTree>
    <p:extLst>
      <p:ext uri="{BB962C8B-B14F-4D97-AF65-F5344CB8AC3E}">
        <p14:creationId xmlns:p14="http://schemas.microsoft.com/office/powerpoint/2010/main" val="16926664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2422275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a:t>
            </a:r>
            <a:endParaRPr lang="en-US" dirty="0"/>
          </a:p>
        </p:txBody>
      </p:sp>
      <p:sp>
        <p:nvSpPr>
          <p:cNvPr id="5" name="ee4pContent1">
            <a:extLst>
              <a:ext uri="{FF2B5EF4-FFF2-40B4-BE49-F238E27FC236}">
                <a16:creationId xmlns:a16="http://schemas.microsoft.com/office/drawing/2014/main" id="{0F6D0C6B-4B24-5B78-92A8-DA330316603C}"/>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对于五指灵巧手抓取器，</a:t>
            </a:r>
            <a:r>
              <a:rPr lang="en-US" altLang="zh-CN" dirty="0">
                <a:latin typeface="+mn-lt"/>
              </a:rPr>
              <a:t>Shadow Hand </a:t>
            </a:r>
            <a:r>
              <a:rPr lang="zh-CN" altLang="en-US" dirty="0">
                <a:latin typeface="+mn-lt"/>
              </a:rPr>
              <a:t>是一款广泛使用的五指机器人灵巧手，具有 </a:t>
            </a:r>
            <a:r>
              <a:rPr lang="en-US" altLang="zh-CN" dirty="0">
                <a:latin typeface="+mn-lt"/>
              </a:rPr>
              <a:t>26 </a:t>
            </a:r>
            <a:r>
              <a:rPr lang="zh-CN" altLang="en-US" dirty="0">
                <a:latin typeface="+mn-lt"/>
              </a:rPr>
              <a:t>个自由度 </a:t>
            </a:r>
            <a:r>
              <a:rPr lang="en-US" altLang="zh-CN" dirty="0">
                <a:latin typeface="+mn-lt"/>
              </a:rPr>
              <a:t>(DOF)</a:t>
            </a:r>
            <a:r>
              <a:rPr lang="zh-CN" altLang="en-US" dirty="0">
                <a:latin typeface="+mn-lt"/>
              </a:rPr>
              <a:t>。 这种高维性显著增加了生成有效抓取姿态和规划执行轨迹的复杂性</a:t>
            </a:r>
          </a:p>
          <a:p>
            <a:pPr lvl="1"/>
            <a:endParaRPr lang="en-US" dirty="0">
              <a:latin typeface="+mn-lt"/>
            </a:endParaRPr>
          </a:p>
        </p:txBody>
      </p:sp>
      <p:sp>
        <p:nvSpPr>
          <p:cNvPr id="6" name="ee4pHeader1">
            <a:extLst>
              <a:ext uri="{FF2B5EF4-FFF2-40B4-BE49-F238E27FC236}">
                <a16:creationId xmlns:a16="http://schemas.microsoft.com/office/drawing/2014/main" id="{01300D5D-40E2-040D-1EF2-6F4FC8433664}"/>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Shadow Hand</a:t>
            </a:r>
            <a:endParaRPr lang="en-US" sz="2000" b="1" dirty="0">
              <a:solidFill>
                <a:schemeClr val="bg1"/>
              </a:solidFill>
            </a:endParaRPr>
          </a:p>
        </p:txBody>
      </p:sp>
      <p:pic>
        <p:nvPicPr>
          <p:cNvPr id="3074" name="Picture 2" descr="Shadow Hand">
            <a:extLst>
              <a:ext uri="{FF2B5EF4-FFF2-40B4-BE49-F238E27FC236}">
                <a16:creationId xmlns:a16="http://schemas.microsoft.com/office/drawing/2014/main" id="{9F73D94F-945A-2094-2D97-1213BD792DA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80696" y="2900485"/>
            <a:ext cx="4645270" cy="3096846"/>
          </a:xfrm>
          <a:prstGeom prst="rect">
            <a:avLst/>
          </a:prstGeom>
          <a:noFill/>
          <a:extLst>
            <a:ext uri="{909E8E84-426E-40DD-AFC4-6F175D3DCCD1}">
              <a14:hiddenFill xmlns:a14="http://schemas.microsoft.com/office/drawing/2010/main">
                <a:solidFill>
                  <a:srgbClr val="FFFFFF"/>
                </a:solidFill>
              </a14:hiddenFill>
            </a:ext>
          </a:extLst>
        </p:spPr>
      </p:pic>
      <p:pic>
        <p:nvPicPr>
          <p:cNvPr id="9" name="Shadow Hand">
            <a:hlinkClick r:id="" action="ppaction://media"/>
            <a:extLst>
              <a:ext uri="{FF2B5EF4-FFF2-40B4-BE49-F238E27FC236}">
                <a16:creationId xmlns:a16="http://schemas.microsoft.com/office/drawing/2014/main" id="{F1D7BC03-BD39-CEB9-9EE5-79AC8EB95A8D}"/>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5596304" y="2848708"/>
            <a:ext cx="5715000" cy="3200400"/>
          </a:xfrm>
          <a:prstGeom prst="rect">
            <a:avLst/>
          </a:prstGeom>
        </p:spPr>
      </p:pic>
    </p:spTree>
    <p:extLst>
      <p:ext uri="{BB962C8B-B14F-4D97-AF65-F5344CB8AC3E}">
        <p14:creationId xmlns:p14="http://schemas.microsoft.com/office/powerpoint/2010/main" val="329320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extLst>
              <p:ext uri="{D42A27DB-BD31-4B8C-83A1-F6EECF244321}">
                <p14:modId xmlns:p14="http://schemas.microsoft.com/office/powerpoint/2010/main" val="3167930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Datasets——Introduction</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6"/>
          <a:stretch>
            <a:fillRect/>
          </a:stretch>
        </p:blipFill>
        <p:spPr>
          <a:xfrm>
            <a:off x="-1" y="1690688"/>
            <a:ext cx="12192000" cy="2016088"/>
          </a:xfrm>
          <a:prstGeom prst="rect">
            <a:avLst/>
          </a:prstGeom>
        </p:spPr>
      </p:pic>
      <p:sp>
        <p:nvSpPr>
          <p:cNvPr id="5" name="ee4pContent1">
            <a:extLst>
              <a:ext uri="{FF2B5EF4-FFF2-40B4-BE49-F238E27FC236}">
                <a16:creationId xmlns:a16="http://schemas.microsoft.com/office/drawing/2014/main" id="{1388BFA4-EA48-DC53-7CD4-B9D644D66326}"/>
              </a:ext>
            </a:extLst>
          </p:cNvPr>
          <p:cNvSpPr txBox="1">
            <a:spLocks/>
          </p:cNvSpPr>
          <p:nvPr>
            <p:custDataLst>
              <p:tags r:id="rId2"/>
            </p:custDataLst>
          </p:nvPr>
        </p:nvSpPr>
        <p:spPr>
          <a:xfrm>
            <a:off x="173831" y="3715568"/>
            <a:ext cx="11844337" cy="30896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最近，已经生成了大量的抓取数据集。这些数据集通常包含基于图像 </a:t>
            </a:r>
            <a:r>
              <a:rPr lang="en-US" altLang="zh-CN" sz="1800" dirty="0">
                <a:latin typeface="+mn-lt"/>
              </a:rPr>
              <a:t>(RGB</a:t>
            </a:r>
            <a:r>
              <a:rPr lang="zh-CN" altLang="en-US" sz="1800" dirty="0">
                <a:latin typeface="+mn-lt"/>
              </a:rPr>
              <a:t>、深度</a:t>
            </a:r>
            <a:r>
              <a:rPr lang="en-US" altLang="zh-CN" sz="1800" dirty="0">
                <a:latin typeface="+mn-lt"/>
              </a:rPr>
              <a:t>)</a:t>
            </a:r>
            <a:r>
              <a:rPr lang="zh-CN" altLang="en-US" sz="1800" dirty="0">
                <a:latin typeface="+mn-lt"/>
              </a:rPr>
              <a:t>、点云或 </a:t>
            </a:r>
            <a:r>
              <a:rPr lang="en-US" altLang="zh-CN" sz="1800" dirty="0">
                <a:latin typeface="+mn-lt"/>
              </a:rPr>
              <a:t>3D </a:t>
            </a:r>
            <a:r>
              <a:rPr lang="zh-CN" altLang="en-US" sz="1800" dirty="0">
                <a:latin typeface="+mn-lt"/>
              </a:rPr>
              <a:t>场景的带注释的抓取数据。随着 </a:t>
            </a:r>
            <a:r>
              <a:rPr lang="en-US" altLang="zh-CN" sz="1800" dirty="0">
                <a:latin typeface="+mn-lt"/>
              </a:rPr>
              <a:t>MLM </a:t>
            </a:r>
            <a:r>
              <a:rPr lang="zh-CN" altLang="en-US" sz="1800" dirty="0">
                <a:latin typeface="+mn-lt"/>
              </a:rPr>
              <a:t>的出现以及基础语言模型在机器人抓取中的应用，迫切需要包含语言文本的数据集。因此，现有的数据集已被扩展或重建以创建语义抓取数据集。这些数据集对于研究基于语言的抓取模型至关重要，使代理能够对语义有广泛的理解</a:t>
            </a:r>
            <a:endParaRPr lang="en-US" altLang="zh-CN" sz="1800" dirty="0">
              <a:latin typeface="+mn-lt"/>
            </a:endParaRPr>
          </a:p>
          <a:p>
            <a:pPr lvl="1"/>
            <a:r>
              <a:rPr lang="zh-CN" altLang="en-US" sz="1800" dirty="0">
                <a:latin typeface="+mn-lt"/>
              </a:rPr>
              <a:t>传统抓取数据集包含单一物体和杂乱场景的数据，提供符合每个物体运动学的稳定抓取注释 </a:t>
            </a:r>
            <a:r>
              <a:rPr lang="en-US" altLang="zh-CN" sz="1800" dirty="0">
                <a:latin typeface="+mn-lt"/>
              </a:rPr>
              <a:t>(4-DOF </a:t>
            </a:r>
            <a:r>
              <a:rPr lang="zh-CN" altLang="en-US" sz="1800" dirty="0">
                <a:latin typeface="+mn-lt"/>
              </a:rPr>
              <a:t>或 </a:t>
            </a:r>
            <a:r>
              <a:rPr lang="en-US" altLang="zh-CN" sz="1800" dirty="0">
                <a:latin typeface="+mn-lt"/>
              </a:rPr>
              <a:t>6-DOF)</a:t>
            </a:r>
            <a:r>
              <a:rPr lang="zh-CN" altLang="en-US" sz="1800" dirty="0">
                <a:latin typeface="+mn-lt"/>
              </a:rPr>
              <a:t>。这些数据可以从真实的桌面环境中收集，通常包括 </a:t>
            </a:r>
            <a:r>
              <a:rPr lang="en-US" altLang="zh-CN" sz="1800" dirty="0">
                <a:latin typeface="+mn-lt"/>
              </a:rPr>
              <a:t>RGB</a:t>
            </a:r>
            <a:r>
              <a:rPr lang="zh-CN" altLang="en-US" sz="1800" dirty="0">
                <a:latin typeface="+mn-lt"/>
              </a:rPr>
              <a:t>、深度和点云数据，或者从虚拟环境中收集，其中包括图像数据、点云或场景模型。虽然这些数据集对抓取模型很有用，但它们缺乏语义信息</a:t>
            </a:r>
          </a:p>
          <a:p>
            <a:pPr lvl="1"/>
            <a:r>
              <a:rPr lang="zh-CN" altLang="en-US" sz="1800" dirty="0">
                <a:latin typeface="+mn-lt"/>
              </a:rPr>
              <a:t>为了弥合这一差距，这些数据集已通过语义表达式进行扩充或扩展，从而将语言、视觉和抓取联系起来。通过整合语义信息，智能体可以更好地理解和执行抓取任务。这种增强使得能够开发更复杂、更具语义感知的抓取模型，促进与环境的更直观、更有效的交互</a:t>
            </a:r>
          </a:p>
        </p:txBody>
      </p:sp>
    </p:spTree>
    <p:extLst>
      <p:ext uri="{BB962C8B-B14F-4D97-AF65-F5344CB8AC3E}">
        <p14:creationId xmlns:p14="http://schemas.microsoft.com/office/powerpoint/2010/main" val="20642109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extLst>
              <p:ext uri="{D42A27DB-BD31-4B8C-83A1-F6EECF244321}">
                <p14:modId xmlns:p14="http://schemas.microsoft.com/office/powerpoint/2010/main" val="1941775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Language-Guided Grasping</a:t>
            </a:r>
            <a:endParaRPr lang="en-US" dirty="0"/>
          </a:p>
        </p:txBody>
      </p:sp>
      <p:sp>
        <p:nvSpPr>
          <p:cNvPr id="6" name="ee4pContent1">
            <a:extLst>
              <a:ext uri="{FF2B5EF4-FFF2-40B4-BE49-F238E27FC236}">
                <a16:creationId xmlns:a16="http://schemas.microsoft.com/office/drawing/2014/main" id="{0AEFDED3-D6A1-5176-26FF-2134BFED1A1B}"/>
              </a:ext>
            </a:extLst>
          </p:cNvPr>
          <p:cNvSpPr txBox="1">
            <a:spLocks/>
          </p:cNvSpPr>
          <p:nvPr>
            <p:custDataLst>
              <p:tags r:id="rId2"/>
            </p:custDataLst>
          </p:nvPr>
        </p:nvSpPr>
        <p:spPr>
          <a:xfrm>
            <a:off x="838200" y="1690689"/>
            <a:ext cx="10515600" cy="11580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语言引导抓取的概念已经从多模态大语言模型中发展出来，它结合了 </a:t>
            </a:r>
            <a:r>
              <a:rPr lang="en-US" altLang="zh-CN" dirty="0">
                <a:latin typeface="+mn-lt"/>
              </a:rPr>
              <a:t>MLMs</a:t>
            </a:r>
            <a:r>
              <a:rPr lang="zh-CN" altLang="en-US" dirty="0">
                <a:latin typeface="+mn-lt"/>
              </a:rPr>
              <a:t>，使智能体能够进行语义场景推理。这使得智能体能够基于隐式或显式的人类指令执行抓取操作。随着 </a:t>
            </a:r>
            <a:r>
              <a:rPr lang="en-US" altLang="zh-CN" dirty="0">
                <a:latin typeface="+mn-lt"/>
              </a:rPr>
              <a:t>LLMs </a:t>
            </a:r>
            <a:r>
              <a:rPr lang="zh-CN" altLang="en-US" dirty="0">
                <a:latin typeface="+mn-lt"/>
              </a:rPr>
              <a:t>的发展，研究人员对该主题的兴趣日益浓厚。目前，抓取研究越来越关注开放世界场景，强调开放集泛化方法。通过利用 </a:t>
            </a:r>
            <a:r>
              <a:rPr lang="en-US" altLang="zh-CN" dirty="0">
                <a:latin typeface="+mn-lt"/>
              </a:rPr>
              <a:t>MLMs </a:t>
            </a:r>
            <a:r>
              <a:rPr lang="zh-CN" altLang="en-US" dirty="0">
                <a:latin typeface="+mn-lt"/>
              </a:rPr>
              <a:t>的泛化能力，机器人可以以更高的智能和效率在开放世界环境中执行抓取任务</a:t>
            </a:r>
          </a:p>
          <a:p>
            <a:pPr lvl="1"/>
            <a:endParaRPr lang="en-US" dirty="0">
              <a:latin typeface="+mn-lt"/>
            </a:endParaRPr>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3"/>
            </p:custDataLst>
          </p:nvPr>
        </p:nvSpPr>
        <p:spPr>
          <a:xfrm>
            <a:off x="838200" y="3429000"/>
            <a:ext cx="10515600" cy="3063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显式指令明确指定要抓取的目标的类别，例如香蕉或苹果</a:t>
            </a:r>
          </a:p>
          <a:p>
            <a:pPr lvl="1"/>
            <a:endParaRPr lang="en-US" dirty="0">
              <a:latin typeface="+mn-lt"/>
            </a:endParaRPr>
          </a:p>
        </p:txBody>
      </p:sp>
      <p:sp>
        <p:nvSpPr>
          <p:cNvPr id="10" name="ee4pHeader1">
            <a:extLst>
              <a:ext uri="{FF2B5EF4-FFF2-40B4-BE49-F238E27FC236}">
                <a16:creationId xmlns:a16="http://schemas.microsoft.com/office/drawing/2014/main" id="{4B24262F-28F2-0387-5F4E-87519EEBC413}"/>
              </a:ext>
            </a:extLst>
          </p:cNvPr>
          <p:cNvSpPr/>
          <p:nvPr>
            <p:custDataLst>
              <p:tags r:id="rId4"/>
            </p:custDataLst>
          </p:nvPr>
        </p:nvSpPr>
        <p:spPr bwMode="auto">
          <a:xfrm>
            <a:off x="838200" y="2967262"/>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显式指令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5"/>
            </p:custDataLst>
          </p:nvPr>
        </p:nvSpPr>
        <p:spPr>
          <a:xfrm>
            <a:off x="838202" y="4352476"/>
            <a:ext cx="5122983"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6"/>
            </p:custDataLst>
          </p:nvPr>
        </p:nvSpPr>
        <p:spPr>
          <a:xfrm>
            <a:off x="6230819" y="4352476"/>
            <a:ext cx="5122979"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7" name="ee4pHeader1">
            <a:extLst>
              <a:ext uri="{FF2B5EF4-FFF2-40B4-BE49-F238E27FC236}">
                <a16:creationId xmlns:a16="http://schemas.microsoft.com/office/drawing/2014/main" id="{83859682-9EF1-FD8A-774A-D222D4301E03}"/>
              </a:ext>
            </a:extLst>
          </p:cNvPr>
          <p:cNvSpPr/>
          <p:nvPr>
            <p:custDataLst>
              <p:tags r:id="rId7"/>
            </p:custDataLst>
          </p:nvPr>
        </p:nvSpPr>
        <p:spPr bwMode="auto">
          <a:xfrm>
            <a:off x="838200" y="3890738"/>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Shen et al.</a:t>
            </a:r>
            <a:endParaRPr 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8"/>
            </p:custDataLst>
          </p:nvPr>
        </p:nvSpPr>
        <p:spPr bwMode="auto">
          <a:xfrm>
            <a:off x="6230817" y="3890738"/>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Zheng et al.</a:t>
            </a:r>
            <a:endParaRPr lang="en-US" sz="2000" b="1" dirty="0">
              <a:solidFill>
                <a:schemeClr val="bg1"/>
              </a:solidFill>
            </a:endParaRPr>
          </a:p>
        </p:txBody>
      </p:sp>
      <p:pic>
        <p:nvPicPr>
          <p:cNvPr id="11" name="图片 10">
            <a:extLst>
              <a:ext uri="{FF2B5EF4-FFF2-40B4-BE49-F238E27FC236}">
                <a16:creationId xmlns:a16="http://schemas.microsoft.com/office/drawing/2014/main" id="{D10C86FA-2092-8F77-8858-BB96A9885831}"/>
              </a:ext>
            </a:extLst>
          </p:cNvPr>
          <p:cNvPicPr>
            <a:picLocks noChangeAspect="1"/>
          </p:cNvPicPr>
          <p:nvPr/>
        </p:nvPicPr>
        <p:blipFill>
          <a:blip r:embed="rId14"/>
          <a:stretch>
            <a:fillRect/>
          </a:stretch>
        </p:blipFill>
        <p:spPr>
          <a:xfrm>
            <a:off x="881407" y="4580073"/>
            <a:ext cx="5036567" cy="1733601"/>
          </a:xfrm>
          <a:prstGeom prst="rect">
            <a:avLst/>
          </a:prstGeom>
        </p:spPr>
      </p:pic>
      <p:pic>
        <p:nvPicPr>
          <p:cNvPr id="12" name="图片 11">
            <a:extLst>
              <a:ext uri="{FF2B5EF4-FFF2-40B4-BE49-F238E27FC236}">
                <a16:creationId xmlns:a16="http://schemas.microsoft.com/office/drawing/2014/main" id="{C91E0ECE-B217-5754-5FC1-EE428A61B17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14322" y="4428676"/>
            <a:ext cx="2955967" cy="2036394"/>
          </a:xfrm>
          <a:prstGeom prst="rect">
            <a:avLst/>
          </a:prstGeom>
        </p:spPr>
      </p:pic>
    </p:spTree>
    <p:extLst>
      <p:ext uri="{BB962C8B-B14F-4D97-AF65-F5344CB8AC3E}">
        <p14:creationId xmlns:p14="http://schemas.microsoft.com/office/powerpoint/2010/main" val="42476826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extLst>
              <p:ext uri="{D42A27DB-BD31-4B8C-83A1-F6EECF244321}">
                <p14:modId xmlns:p14="http://schemas.microsoft.com/office/powerpoint/2010/main" val="3130591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Language-Guided Grasping</a:t>
            </a:r>
            <a:endParaRPr lang="en-US" dirty="0"/>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2"/>
            </p:custDataLst>
          </p:nvPr>
        </p:nvSpPr>
        <p:spPr>
          <a:xfrm>
            <a:off x="838200" y="2152426"/>
            <a:ext cx="105156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隐式指令需要推理来识别要抓取的对象或对象的某个部分，这涉及空间推理和逻辑推理</a:t>
            </a:r>
            <a:endParaRPr lang="en-US" altLang="zh-CN" dirty="0">
              <a:latin typeface="+mn-lt"/>
            </a:endParaRPr>
          </a:p>
          <a:p>
            <a:pPr lvl="1"/>
            <a:r>
              <a:rPr lang="zh-CN" altLang="en-US" dirty="0">
                <a:solidFill>
                  <a:srgbClr val="FF0000"/>
                </a:solidFill>
                <a:latin typeface="+mn-lt"/>
              </a:rPr>
              <a:t>在这两种情况下，将语义理解与空间和逻辑推理相结合，使代理能够有效准确地执行复杂的抓取任务</a:t>
            </a:r>
          </a:p>
        </p:txBody>
      </p:sp>
      <p:sp>
        <p:nvSpPr>
          <p:cNvPr id="10" name="ee4pHeader1">
            <a:extLst>
              <a:ext uri="{FF2B5EF4-FFF2-40B4-BE49-F238E27FC236}">
                <a16:creationId xmlns:a16="http://schemas.microsoft.com/office/drawing/2014/main" id="{4B24262F-28F2-0387-5F4E-87519EEBC413}"/>
              </a:ext>
            </a:extLst>
          </p:cNvPr>
          <p:cNvSpPr/>
          <p:nvPr>
            <p:custDataLst>
              <p:tags r:id="rId3"/>
            </p:custDataLst>
          </p:nvPr>
        </p:nvSpPr>
        <p:spPr bwMode="auto">
          <a:xfrm>
            <a:off x="838196"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隐式指令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4"/>
            </p:custDataLst>
          </p:nvPr>
        </p:nvSpPr>
        <p:spPr>
          <a:xfrm>
            <a:off x="838202" y="3350154"/>
            <a:ext cx="5122983"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空间推理指的是可能包含要抓取的对象或部分的空间关系的指令，需要根据场景中对象的 空间关系推断抓取姿势。例如，“抓住棕色纸巾盒右侧的键盘” 涉及理解和推断对象的空间排列</a:t>
            </a: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5"/>
            </p:custDataLst>
          </p:nvPr>
        </p:nvSpPr>
        <p:spPr>
          <a:xfrm>
            <a:off x="6230819" y="3350154"/>
            <a:ext cx="5122979"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逻辑推理涉及可能包含逻辑关系的指令，这些逻辑关系需要推理来辨别 人类意图，然后抓取目标。例如，“我渴了，你能给我点喝的吗？” 会促使代理可能递过一杯水或一瓶饮料。代理必须确保液体在交接过程中不会洒出来，从而产生合理的抓取姿势</a:t>
            </a:r>
          </a:p>
        </p:txBody>
      </p:sp>
      <p:sp>
        <p:nvSpPr>
          <p:cNvPr id="7" name="ee4pHeader1">
            <a:extLst>
              <a:ext uri="{FF2B5EF4-FFF2-40B4-BE49-F238E27FC236}">
                <a16:creationId xmlns:a16="http://schemas.microsoft.com/office/drawing/2014/main" id="{83859682-9EF1-FD8A-774A-D222D4301E03}"/>
              </a:ext>
            </a:extLst>
          </p:cNvPr>
          <p:cNvSpPr/>
          <p:nvPr>
            <p:custDataLst>
              <p:tags r:id="rId6"/>
            </p:custDataLst>
          </p:nvPr>
        </p:nvSpPr>
        <p:spPr bwMode="auto">
          <a:xfrm>
            <a:off x="838202" y="2888415"/>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1">
                  <a:extLst>
                    <a:ext uri="{A12FA001-AC4F-418D-AE19-62706E023703}">
                      <ahyp:hlinkClr xmlns:ahyp="http://schemas.microsoft.com/office/drawing/2018/hyperlinkcolor" val="tx"/>
                    </a:ext>
                  </a:extLst>
                </a:hlinkClick>
              </a:rPr>
              <a:t>空间推理</a:t>
            </a:r>
            <a:endParaRPr lang="zh-CN" alt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7"/>
            </p:custDataLst>
          </p:nvPr>
        </p:nvSpPr>
        <p:spPr bwMode="auto">
          <a:xfrm>
            <a:off x="6230815" y="2888415"/>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2">
                  <a:extLst>
                    <a:ext uri="{A12FA001-AC4F-418D-AE19-62706E023703}">
                      <ahyp:hlinkClr xmlns:ahyp="http://schemas.microsoft.com/office/drawing/2018/hyperlinkcolor" val="tx"/>
                    </a:ext>
                  </a:extLst>
                </a:hlinkClick>
              </a:rPr>
              <a:t>逻辑推理</a:t>
            </a:r>
            <a:endParaRPr lang="zh-CN" altLang="en-US" sz="2000" b="1" dirty="0">
              <a:solidFill>
                <a:schemeClr val="bg1"/>
              </a:solidFill>
            </a:endParaRPr>
          </a:p>
        </p:txBody>
      </p:sp>
      <p:pic>
        <p:nvPicPr>
          <p:cNvPr id="13" name="图片 12">
            <a:extLst>
              <a:ext uri="{FF2B5EF4-FFF2-40B4-BE49-F238E27FC236}">
                <a16:creationId xmlns:a16="http://schemas.microsoft.com/office/drawing/2014/main" id="{5C70A52F-41A3-E3DD-C909-3D00D5D3D5E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44753" y="4668788"/>
            <a:ext cx="4295102" cy="1777561"/>
          </a:xfrm>
          <a:prstGeom prst="rect">
            <a:avLst/>
          </a:prstGeom>
        </p:spPr>
      </p:pic>
      <p:pic>
        <p:nvPicPr>
          <p:cNvPr id="14" name="图片 13">
            <a:extLst>
              <a:ext uri="{FF2B5EF4-FFF2-40B4-BE49-F238E27FC236}">
                <a16:creationId xmlns:a16="http://schemas.microsoft.com/office/drawing/2014/main" id="{C63CFB5B-1A71-3CCE-D960-91B45B89B550}"/>
              </a:ext>
            </a:extLst>
          </p:cNvPr>
          <p:cNvPicPr>
            <a:picLocks noChangeAspect="1"/>
          </p:cNvPicPr>
          <p:nvPr/>
        </p:nvPicPr>
        <p:blipFill>
          <a:blip r:embed="rId14"/>
          <a:stretch>
            <a:fillRect/>
          </a:stretch>
        </p:blipFill>
        <p:spPr>
          <a:xfrm>
            <a:off x="927342" y="4686987"/>
            <a:ext cx="4944702" cy="1741161"/>
          </a:xfrm>
          <a:prstGeom prst="rect">
            <a:avLst/>
          </a:prstGeom>
        </p:spPr>
      </p:pic>
    </p:spTree>
    <p:extLst>
      <p:ext uri="{BB962C8B-B14F-4D97-AF65-F5344CB8AC3E}">
        <p14:creationId xmlns:p14="http://schemas.microsoft.com/office/powerpoint/2010/main" val="28780547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extLst>
              <p:ext uri="{D42A27DB-BD31-4B8C-83A1-F6EECF244321}">
                <p14:modId xmlns:p14="http://schemas.microsoft.com/office/powerpoint/2010/main" val="2233542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End-to-End Approaches</a:t>
            </a:r>
            <a:endParaRPr lang="en-US" dirty="0"/>
          </a:p>
        </p:txBody>
      </p:sp>
      <p:sp>
        <p:nvSpPr>
          <p:cNvPr id="15" name="ee4pContent1">
            <a:extLst>
              <a:ext uri="{FF2B5EF4-FFF2-40B4-BE49-F238E27FC236}">
                <a16:creationId xmlns:a16="http://schemas.microsoft.com/office/drawing/2014/main" id="{E28F6A81-EF14-CF68-01A5-41EE05E5E3EF}"/>
              </a:ext>
            </a:extLst>
          </p:cNvPr>
          <p:cNvSpPr txBox="1">
            <a:spLocks/>
          </p:cNvSpPr>
          <p:nvPr>
            <p:custDataLst>
              <p:tags r:id="rId2"/>
            </p:custDataLst>
          </p:nvPr>
        </p:nvSpPr>
        <p:spPr>
          <a:xfrm>
            <a:off x="838200"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CLIPORT </a:t>
            </a:r>
            <a:r>
              <a:rPr lang="zh-CN" altLang="en-US" dirty="0">
                <a:latin typeface="+mn-lt"/>
              </a:rPr>
              <a:t>是一种语言条件模仿学习代理，它将视觉语言预训练模型 </a:t>
            </a:r>
            <a:r>
              <a:rPr lang="en-US" altLang="zh-CN" dirty="0">
                <a:latin typeface="+mn-lt"/>
              </a:rPr>
              <a:t>CLIP </a:t>
            </a:r>
            <a:r>
              <a:rPr lang="zh-CN" altLang="en-US" dirty="0">
                <a:latin typeface="+mn-lt"/>
              </a:rPr>
              <a:t>与 </a:t>
            </a:r>
            <a:r>
              <a:rPr lang="en-US" altLang="zh-CN" dirty="0">
                <a:latin typeface="+mn-lt"/>
              </a:rPr>
              <a:t>Transporter Net </a:t>
            </a:r>
            <a:r>
              <a:rPr lang="zh-CN" altLang="en-US" dirty="0">
                <a:latin typeface="+mn-lt"/>
              </a:rPr>
              <a:t>相结合，创建了一个用于语义理解和抓取生成的端到端双流架构。它使用从虚拟环境收集的大量专家演示数据进行训练，使代理能够执行语义引导的抓取</a:t>
            </a:r>
          </a:p>
          <a:p>
            <a:pPr lvl="1"/>
            <a:endParaRPr lang="en-US" dirty="0">
              <a:latin typeface="+mn-lt"/>
            </a:endParaRPr>
          </a:p>
        </p:txBody>
      </p:sp>
      <p:sp>
        <p:nvSpPr>
          <p:cNvPr id="16" name="ee4pContent1">
            <a:extLst>
              <a:ext uri="{FF2B5EF4-FFF2-40B4-BE49-F238E27FC236}">
                <a16:creationId xmlns:a16="http://schemas.microsoft.com/office/drawing/2014/main" id="{293AC3C3-49A4-C626-2068-DADCF39EEC2F}"/>
              </a:ext>
            </a:extLst>
          </p:cNvPr>
          <p:cNvSpPr txBox="1">
            <a:spLocks/>
          </p:cNvSpPr>
          <p:nvPr>
            <p:custDataLst>
              <p:tags r:id="rId3"/>
            </p:custDataLst>
          </p:nvPr>
        </p:nvSpPr>
        <p:spPr>
          <a:xfrm>
            <a:off x="6190257"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基于 </a:t>
            </a:r>
            <a:r>
              <a:rPr lang="en-US" altLang="zh-CN">
                <a:latin typeface="+mn-lt"/>
              </a:rPr>
              <a:t>OCID </a:t>
            </a:r>
            <a:r>
              <a:rPr lang="zh-CN" altLang="en-US">
                <a:latin typeface="+mn-lt"/>
              </a:rPr>
              <a:t>数据集，</a:t>
            </a:r>
            <a:r>
              <a:rPr lang="en-US" altLang="zh-CN">
                <a:latin typeface="+mn-lt"/>
              </a:rPr>
              <a:t>CROG </a:t>
            </a:r>
            <a:r>
              <a:rPr lang="zh-CN" altLang="en-US">
                <a:latin typeface="+mn-lt"/>
              </a:rPr>
              <a:t>提出了一个视觉语言抓取数据集，并引入了具有竞争力的端到端基线。它利用 </a:t>
            </a:r>
            <a:r>
              <a:rPr lang="en-US" altLang="zh-CN">
                <a:latin typeface="+mn-lt"/>
              </a:rPr>
              <a:t>CLIP </a:t>
            </a:r>
            <a:r>
              <a:rPr lang="zh-CN" altLang="en-US">
                <a:latin typeface="+mn-lt"/>
              </a:rPr>
              <a:t>的视觉基础能力直接从图像文本对中学习抓取合成</a:t>
            </a:r>
            <a:endParaRPr lang="zh-CN" altLang="en-US" dirty="0">
              <a:latin typeface="+mn-lt"/>
            </a:endParaRPr>
          </a:p>
        </p:txBody>
      </p:sp>
      <p:sp>
        <p:nvSpPr>
          <p:cNvPr id="19" name="ee4pHeader1">
            <a:extLst>
              <a:ext uri="{FF2B5EF4-FFF2-40B4-BE49-F238E27FC236}">
                <a16:creationId xmlns:a16="http://schemas.microsoft.com/office/drawing/2014/main" id="{C9FC5088-A17A-9946-4D74-CEEE9B365520}"/>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CLIPORT</a:t>
            </a:r>
            <a:endParaRPr lang="en-US" sz="2000" b="1" dirty="0">
              <a:solidFill>
                <a:schemeClr val="bg1"/>
              </a:solidFill>
            </a:endParaRPr>
          </a:p>
        </p:txBody>
      </p:sp>
      <p:sp>
        <p:nvSpPr>
          <p:cNvPr id="20" name="ee4pHeader1">
            <a:extLst>
              <a:ext uri="{FF2B5EF4-FFF2-40B4-BE49-F238E27FC236}">
                <a16:creationId xmlns:a16="http://schemas.microsoft.com/office/drawing/2014/main" id="{6D157A17-9338-2D85-BDF8-0FDF2AC20B02}"/>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CROG</a:t>
            </a:r>
            <a:endParaRPr lang="en-US" sz="2000" b="1" dirty="0">
              <a:solidFill>
                <a:schemeClr val="bg1"/>
              </a:solidFill>
            </a:endParaRPr>
          </a:p>
        </p:txBody>
      </p:sp>
      <p:pic>
        <p:nvPicPr>
          <p:cNvPr id="23" name="图片 22">
            <a:extLst>
              <a:ext uri="{FF2B5EF4-FFF2-40B4-BE49-F238E27FC236}">
                <a16:creationId xmlns:a16="http://schemas.microsoft.com/office/drawing/2014/main" id="{6D13DF51-E91F-5650-4981-BE71C9479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357882" y="3935693"/>
            <a:ext cx="4825910" cy="2238742"/>
          </a:xfrm>
          <a:prstGeom prst="rect">
            <a:avLst/>
          </a:prstGeom>
        </p:spPr>
      </p:pic>
      <p:pic>
        <p:nvPicPr>
          <p:cNvPr id="25" name="图片 24">
            <a:extLst>
              <a:ext uri="{FF2B5EF4-FFF2-40B4-BE49-F238E27FC236}">
                <a16:creationId xmlns:a16="http://schemas.microsoft.com/office/drawing/2014/main" id="{57BD091C-05F1-1C4E-5ADF-9B291B19EEE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44670" y="3508809"/>
            <a:ext cx="4748220" cy="2875572"/>
          </a:xfrm>
          <a:prstGeom prst="rect">
            <a:avLst/>
          </a:prstGeom>
        </p:spPr>
      </p:pic>
    </p:spTree>
    <p:extLst>
      <p:ext uri="{BB962C8B-B14F-4D97-AF65-F5344CB8AC3E}">
        <p14:creationId xmlns:p14="http://schemas.microsoft.com/office/powerpoint/2010/main" val="109079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extLst>
              <p:ext uri="{D42A27DB-BD31-4B8C-83A1-F6EECF244321}">
                <p14:modId xmlns:p14="http://schemas.microsoft.com/office/powerpoint/2010/main" val="1613914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Tracked Robots</a:t>
            </a:r>
            <a:endParaRPr lang="en-US"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8"/>
          <a:stretch>
            <a:fillRect/>
          </a:stretch>
        </p:blipFill>
        <p:spPr>
          <a:xfrm>
            <a:off x="838200" y="1690688"/>
            <a:ext cx="3703641" cy="4427604"/>
          </a:xfrm>
          <a:prstGeom prst="rect">
            <a:avLst/>
          </a:prstGeom>
        </p:spPr>
      </p:pic>
      <p:sp>
        <p:nvSpPr>
          <p:cNvPr id="4" name="ee4pContent1">
            <a:extLst>
              <a:ext uri="{FF2B5EF4-FFF2-40B4-BE49-F238E27FC236}">
                <a16:creationId xmlns:a16="http://schemas.microsoft.com/office/drawing/2014/main" id="{2F68C452-A7B1-E5F0-D6FD-CA38C4073369}"/>
              </a:ext>
            </a:extLst>
          </p:cNvPr>
          <p:cNvSpPr txBox="1">
            <a:spLocks/>
          </p:cNvSpPr>
          <p:nvPr>
            <p:custDataLst>
              <p:tags r:id="rId2"/>
            </p:custDataLst>
          </p:nvPr>
        </p:nvSpPr>
        <p:spPr>
          <a:xfrm>
            <a:off x="4639112" y="1690688"/>
            <a:ext cx="6714687" cy="2119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具有强大的越野能力和机动性，在农业、建筑和灾难救援方面展现出潜力</a:t>
            </a:r>
            <a:endParaRPr lang="en-US" altLang="zh-CN" dirty="0">
              <a:latin typeface="+mn-lt"/>
            </a:endParaRPr>
          </a:p>
          <a:p>
            <a:pPr lvl="2"/>
            <a:r>
              <a:rPr lang="zh-CN" altLang="en-US" dirty="0">
                <a:latin typeface="+mn-lt"/>
              </a:rPr>
              <a:t>履带系统提供了更大的地面接触面积，分散了机器人的重量，减少了在泥沙等软地形中陷入的风险</a:t>
            </a:r>
            <a:endParaRPr lang="en-US" altLang="zh-CN" dirty="0">
              <a:latin typeface="+mn-lt"/>
            </a:endParaRPr>
          </a:p>
          <a:p>
            <a:pPr lvl="2"/>
            <a:r>
              <a:rPr lang="zh-CN" altLang="en-US" dirty="0">
                <a:latin typeface="+mn-lt"/>
              </a:rPr>
              <a:t>配备了强大的动力和悬挂系统，以保持在复杂地形上的稳定性和牵引力。因此，履带式机器人也被用于敏感领域，如军事领域</a:t>
            </a:r>
          </a:p>
          <a:p>
            <a:pPr lvl="1"/>
            <a:endParaRPr lang="en-US" dirty="0">
              <a:latin typeface="+mn-lt"/>
            </a:endParaRPr>
          </a:p>
        </p:txBody>
      </p:sp>
      <p:sp>
        <p:nvSpPr>
          <p:cNvPr id="6" name="ee4pContent1">
            <a:extLst>
              <a:ext uri="{FF2B5EF4-FFF2-40B4-BE49-F238E27FC236}">
                <a16:creationId xmlns:a16="http://schemas.microsoft.com/office/drawing/2014/main" id="{6A82479D-AF17-D1E9-A192-219EFB3B4459}"/>
              </a:ext>
            </a:extLst>
          </p:cNvPr>
          <p:cNvSpPr txBox="1">
            <a:spLocks/>
          </p:cNvSpPr>
          <p:nvPr>
            <p:custDataLst>
              <p:tags r:id="rId3"/>
            </p:custDataLst>
          </p:nvPr>
        </p:nvSpPr>
        <p:spPr>
          <a:xfrm>
            <a:off x="4639112" y="4001806"/>
            <a:ext cx="6714687" cy="107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1"/>
            <a:r>
              <a:rPr lang="zh-CN" altLang="en-US" dirty="0">
                <a:latin typeface="+mn-lt"/>
              </a:rPr>
              <a:t>由于履带系统的摩擦力大，履带式机器人通常能效低下</a:t>
            </a:r>
            <a:endParaRPr lang="en-US" altLang="zh-CN" dirty="0">
              <a:latin typeface="+mn-lt"/>
            </a:endParaRPr>
          </a:p>
          <a:p>
            <a:pPr lvl="1"/>
            <a:r>
              <a:rPr lang="zh-CN" altLang="en-US" dirty="0">
                <a:latin typeface="+mn-lt"/>
              </a:rPr>
              <a:t>在平坦表面的移动速度比轮式机器人慢，灵活性和机动性也较差</a:t>
            </a:r>
          </a:p>
          <a:p>
            <a:pPr lvl="1"/>
            <a:endParaRPr lang="en-US" dirty="0">
              <a:latin typeface="+mn-lt"/>
            </a:endParaRPr>
          </a:p>
        </p:txBody>
      </p:sp>
      <p:sp>
        <p:nvSpPr>
          <p:cNvPr id="8" name="ee4pContent1">
            <a:extLst>
              <a:ext uri="{FF2B5EF4-FFF2-40B4-BE49-F238E27FC236}">
                <a16:creationId xmlns:a16="http://schemas.microsoft.com/office/drawing/2014/main" id="{773B2E73-D890-262D-AF3D-65406A1D1941}"/>
              </a:ext>
            </a:extLst>
          </p:cNvPr>
          <p:cNvSpPr txBox="1">
            <a:spLocks/>
          </p:cNvSpPr>
          <p:nvPr>
            <p:custDataLst>
              <p:tags r:id="rId4"/>
            </p:custDataLst>
          </p:nvPr>
        </p:nvSpPr>
        <p:spPr>
          <a:xfrm>
            <a:off x="4639112" y="5271294"/>
            <a:ext cx="6714687" cy="7231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iRobot’s </a:t>
            </a:r>
            <a:r>
              <a:rPr lang="en-US" dirty="0" err="1">
                <a:latin typeface="+mn-lt"/>
                <a:hlinkClick r:id="rId9"/>
              </a:rPr>
              <a:t>PackBot</a:t>
            </a:r>
            <a:endParaRPr lang="en-US" dirty="0">
              <a:latin typeface="+mn-lt"/>
            </a:endParaRPr>
          </a:p>
          <a:p>
            <a:pPr lvl="1"/>
            <a:endParaRPr lang="en-US" dirty="0">
              <a:latin typeface="+mn-lt"/>
            </a:endParaRPr>
          </a:p>
        </p:txBody>
      </p:sp>
    </p:spTree>
    <p:extLst>
      <p:ext uri="{BB962C8B-B14F-4D97-AF65-F5344CB8AC3E}">
        <p14:creationId xmlns:p14="http://schemas.microsoft.com/office/powerpoint/2010/main" val="2036326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extLst>
              <p:ext uri="{D42A27DB-BD31-4B8C-83A1-F6EECF244321}">
                <p14:modId xmlns:p14="http://schemas.microsoft.com/office/powerpoint/2010/main" val="3321320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End-to-End Approaches</a:t>
            </a:r>
            <a:endParaRPr lang="en-US" dirty="0"/>
          </a:p>
        </p:txBody>
      </p:sp>
      <p:sp>
        <p:nvSpPr>
          <p:cNvPr id="17" name="ee4pContent1">
            <a:extLst>
              <a:ext uri="{FF2B5EF4-FFF2-40B4-BE49-F238E27FC236}">
                <a16:creationId xmlns:a16="http://schemas.microsoft.com/office/drawing/2014/main" id="{8E62CFC1-94FF-EA23-4680-921AA1452871}"/>
              </a:ext>
            </a:extLst>
          </p:cNvPr>
          <p:cNvSpPr txBox="1">
            <a:spLocks/>
          </p:cNvSpPr>
          <p:nvPr>
            <p:custDataLst>
              <p:tags r:id="rId2"/>
            </p:custDataLst>
          </p:nvPr>
        </p:nvSpPr>
        <p:spPr>
          <a:xfrm>
            <a:off x="840579"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推理抓取介绍了第一个基于 </a:t>
            </a:r>
            <a:r>
              <a:rPr lang="en-US" altLang="zh-CN">
                <a:latin typeface="+mn-lt"/>
              </a:rPr>
              <a:t>GraspNet-1 Billion </a:t>
            </a:r>
            <a:r>
              <a:rPr lang="zh-CN" altLang="en-US">
                <a:latin typeface="+mn-lt"/>
              </a:rPr>
              <a:t>数据集的推理抓取基准数据集，并提出了一种端到端的推理抓取模型。该模型将多模态 </a:t>
            </a:r>
            <a:r>
              <a:rPr lang="en-US" altLang="zh-CN">
                <a:latin typeface="+mn-lt"/>
              </a:rPr>
              <a:t>LLM </a:t>
            </a:r>
            <a:r>
              <a:rPr lang="zh-CN" altLang="en-US">
                <a:latin typeface="+mn-lt"/>
              </a:rPr>
              <a:t>与基于视觉的机器人抓取框架相集成，根据语义和视觉生成抓取</a:t>
            </a:r>
            <a:endParaRPr lang="zh-CN" altLang="en-US" dirty="0">
              <a:latin typeface="+mn-lt"/>
            </a:endParaRPr>
          </a:p>
        </p:txBody>
      </p:sp>
      <p:sp>
        <p:nvSpPr>
          <p:cNvPr id="18" name="ee4pContent1">
            <a:extLst>
              <a:ext uri="{FF2B5EF4-FFF2-40B4-BE49-F238E27FC236}">
                <a16:creationId xmlns:a16="http://schemas.microsoft.com/office/drawing/2014/main" id="{14834D8E-CADA-88EE-0C52-0A7759BA8059}"/>
              </a:ext>
            </a:extLst>
          </p:cNvPr>
          <p:cNvSpPr txBox="1">
            <a:spLocks/>
          </p:cNvSpPr>
          <p:nvPr>
            <p:custDataLst>
              <p:tags r:id="rId3"/>
            </p:custDataLst>
          </p:nvPr>
        </p:nvSpPr>
        <p:spPr>
          <a:xfrm>
            <a:off x="6192636"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SemGrasp </a:t>
            </a:r>
            <a:r>
              <a:rPr lang="zh-CN" altLang="en-US" dirty="0">
                <a:latin typeface="+mn-lt"/>
              </a:rPr>
              <a:t>是一种基于语义的抓取生成方法，它将语义信息整合到抓取表示中，以生成灵巧的手部抓取姿势。它引入了一种离散表示，将抓取空间与语义空间对齐，从而能够根据语言指令生成抓取姿势。为了便于训练，提出了一种大规模抓取</a:t>
            </a:r>
            <a:r>
              <a:rPr lang="en-US" altLang="zh-CN" dirty="0">
                <a:latin typeface="+mn-lt"/>
              </a:rPr>
              <a:t>-</a:t>
            </a:r>
            <a:r>
              <a:rPr lang="zh-CN" altLang="en-US" dirty="0">
                <a:latin typeface="+mn-lt"/>
              </a:rPr>
              <a:t>文本对齐数据集 </a:t>
            </a:r>
            <a:r>
              <a:rPr lang="en-US" altLang="zh-CN" dirty="0">
                <a:latin typeface="+mn-lt"/>
              </a:rPr>
              <a:t>CapGrasp</a:t>
            </a:r>
          </a:p>
        </p:txBody>
      </p:sp>
      <p:sp>
        <p:nvSpPr>
          <p:cNvPr id="21" name="ee4pHeader1">
            <a:extLst>
              <a:ext uri="{FF2B5EF4-FFF2-40B4-BE49-F238E27FC236}">
                <a16:creationId xmlns:a16="http://schemas.microsoft.com/office/drawing/2014/main" id="{3DDB03B5-1626-5814-8817-DA92534F848D}"/>
              </a:ext>
            </a:extLst>
          </p:cNvPr>
          <p:cNvSpPr/>
          <p:nvPr>
            <p:custDataLst>
              <p:tags r:id="rId4"/>
            </p:custDataLst>
          </p:nvPr>
        </p:nvSpPr>
        <p:spPr bwMode="auto">
          <a:xfrm>
            <a:off x="840577"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GraspNet-1 Billion</a:t>
            </a:r>
            <a:endParaRPr lang="en-US" sz="2000" b="1" dirty="0">
              <a:solidFill>
                <a:schemeClr val="bg1"/>
              </a:solidFill>
            </a:endParaRPr>
          </a:p>
        </p:txBody>
      </p:sp>
      <p:sp>
        <p:nvSpPr>
          <p:cNvPr id="22" name="ee4pHeader1">
            <a:extLst>
              <a:ext uri="{FF2B5EF4-FFF2-40B4-BE49-F238E27FC236}">
                <a16:creationId xmlns:a16="http://schemas.microsoft.com/office/drawing/2014/main" id="{C9B8602E-6244-3D6C-BF9B-202880F0A7E5}"/>
              </a:ext>
            </a:extLst>
          </p:cNvPr>
          <p:cNvSpPr/>
          <p:nvPr>
            <p:custDataLst>
              <p:tags r:id="rId5"/>
            </p:custDataLst>
          </p:nvPr>
        </p:nvSpPr>
        <p:spPr bwMode="auto">
          <a:xfrm>
            <a:off x="6192634"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CapGrasp</a:t>
            </a:r>
            <a:endParaRPr lang="en-US" sz="2000" b="1" dirty="0">
              <a:solidFill>
                <a:schemeClr val="bg1"/>
              </a:solidFill>
            </a:endParaRPr>
          </a:p>
        </p:txBody>
      </p:sp>
      <p:pic>
        <p:nvPicPr>
          <p:cNvPr id="7" name="图片 6">
            <a:extLst>
              <a:ext uri="{FF2B5EF4-FFF2-40B4-BE49-F238E27FC236}">
                <a16:creationId xmlns:a16="http://schemas.microsoft.com/office/drawing/2014/main" id="{6570AEBB-0E97-5137-FBBD-F74335D6D50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1743" y="4323440"/>
            <a:ext cx="5098832" cy="1661093"/>
          </a:xfrm>
          <a:prstGeom prst="rect">
            <a:avLst/>
          </a:prstGeom>
        </p:spPr>
      </p:pic>
      <p:pic>
        <p:nvPicPr>
          <p:cNvPr id="8" name="图片 7">
            <a:extLst>
              <a:ext uri="{FF2B5EF4-FFF2-40B4-BE49-F238E27FC236}">
                <a16:creationId xmlns:a16="http://schemas.microsoft.com/office/drawing/2014/main" id="{D9A0F35A-2A6D-30C4-064D-723CD49C85F7}"/>
              </a:ext>
            </a:extLst>
          </p:cNvPr>
          <p:cNvPicPr>
            <a:picLocks noChangeAspect="1"/>
          </p:cNvPicPr>
          <p:nvPr/>
        </p:nvPicPr>
        <p:blipFill>
          <a:blip r:embed="rId12"/>
          <a:stretch>
            <a:fillRect/>
          </a:stretch>
        </p:blipFill>
        <p:spPr>
          <a:xfrm>
            <a:off x="6269465" y="4150270"/>
            <a:ext cx="5007501" cy="2007432"/>
          </a:xfrm>
          <a:prstGeom prst="rect">
            <a:avLst/>
          </a:prstGeom>
        </p:spPr>
      </p:pic>
    </p:spTree>
    <p:extLst>
      <p:ext uri="{BB962C8B-B14F-4D97-AF65-F5344CB8AC3E}">
        <p14:creationId xmlns:p14="http://schemas.microsoft.com/office/powerpoint/2010/main" val="26624810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extLst>
              <p:ext uri="{D42A27DB-BD31-4B8C-83A1-F6EECF244321}">
                <p14:modId xmlns:p14="http://schemas.microsoft.com/office/powerpoint/2010/main" val="1220721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Modular Approaches</a:t>
            </a:r>
            <a:endParaRPr lang="en-US" dirty="0"/>
          </a:p>
        </p:txBody>
      </p:sp>
      <p:sp>
        <p:nvSpPr>
          <p:cNvPr id="7" name="ee4pContent1">
            <a:extLst>
              <a:ext uri="{FF2B5EF4-FFF2-40B4-BE49-F238E27FC236}">
                <a16:creationId xmlns:a16="http://schemas.microsoft.com/office/drawing/2014/main" id="{130E9102-6CBD-8D0F-FF72-02E53A9296BF}"/>
              </a:ext>
            </a:extLst>
          </p:cNvPr>
          <p:cNvSpPr txBox="1">
            <a:spLocks/>
          </p:cNvSpPr>
          <p:nvPr>
            <p:custDataLst>
              <p:tags r:id="rId2"/>
            </p:custDataLst>
          </p:nvPr>
        </p:nvSpPr>
        <p:spPr>
          <a:xfrm>
            <a:off x="838200" y="1690688"/>
            <a:ext cx="10515600" cy="12019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利用端到端和模块化框架来推进语言引导抓取领域，从而增强机器人代理通过自然语言指令理解和执行复杂抓取任务的能力。具体化的抓取允许机器人与物体交互，从而提高它们在家庭服务和工业制造中的智能和效用。然而，现有的具体化抓取方法存在局限性，例如依赖于大量数据以及对看不见数据的泛化能力差。未来的研究将集中在提高代理的普遍性，使机器人能够理解更复杂的语义，掌握更多种类的未见物体，并完成复杂的抓取任务</a:t>
            </a:r>
          </a:p>
        </p:txBody>
      </p:sp>
      <p:sp>
        <p:nvSpPr>
          <p:cNvPr id="8" name="ee4pContent1">
            <a:extLst>
              <a:ext uri="{FF2B5EF4-FFF2-40B4-BE49-F238E27FC236}">
                <a16:creationId xmlns:a16="http://schemas.microsoft.com/office/drawing/2014/main" id="{C1666AB3-6242-0D38-EFCD-9145472C747D}"/>
              </a:ext>
            </a:extLst>
          </p:cNvPr>
          <p:cNvSpPr txBox="1">
            <a:spLocks/>
          </p:cNvSpPr>
          <p:nvPr>
            <p:custDataLst>
              <p:tags r:id="rId3"/>
            </p:custDataLst>
          </p:nvPr>
        </p:nvSpPr>
        <p:spPr>
          <a:xfrm>
            <a:off x="8382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旨在将 </a:t>
            </a:r>
            <a:r>
              <a:rPr lang="en-US" altLang="zh-CN" dirty="0">
                <a:latin typeface="+mn-lt"/>
              </a:rPr>
              <a:t>CLIP </a:t>
            </a:r>
            <a:r>
              <a:rPr lang="zh-CN" altLang="en-US" dirty="0">
                <a:latin typeface="+mn-lt"/>
              </a:rPr>
              <a:t>的文本</a:t>
            </a:r>
            <a:r>
              <a:rPr lang="en-US" altLang="zh-CN" dirty="0">
                <a:latin typeface="+mn-lt"/>
              </a:rPr>
              <a:t>-</a:t>
            </a:r>
            <a:r>
              <a:rPr lang="zh-CN" altLang="en-US" dirty="0">
                <a:latin typeface="+mn-lt"/>
              </a:rPr>
              <a:t>图像先验提升到 </a:t>
            </a:r>
            <a:r>
              <a:rPr lang="en-US" altLang="zh-CN" dirty="0">
                <a:latin typeface="+mn-lt"/>
              </a:rPr>
              <a:t>3D </a:t>
            </a:r>
            <a:r>
              <a:rPr lang="zh-CN" altLang="en-US" dirty="0">
                <a:latin typeface="+mn-lt"/>
              </a:rPr>
              <a:t>空间，使用提取的特征进行语言定位，然后进行抓取生成。它将精确的 </a:t>
            </a:r>
            <a:r>
              <a:rPr lang="en-US" altLang="zh-CN" dirty="0">
                <a:latin typeface="+mn-lt"/>
              </a:rPr>
              <a:t>3D </a:t>
            </a:r>
            <a:r>
              <a:rPr lang="zh-CN" altLang="en-US" dirty="0">
                <a:latin typeface="+mn-lt"/>
              </a:rPr>
              <a:t>几何形状与来自 </a:t>
            </a:r>
            <a:r>
              <a:rPr lang="en-US" altLang="zh-CN" dirty="0">
                <a:latin typeface="+mn-lt"/>
              </a:rPr>
              <a:t>2D </a:t>
            </a:r>
            <a:r>
              <a:rPr lang="zh-CN" altLang="en-US" dirty="0">
                <a:latin typeface="+mn-lt"/>
              </a:rPr>
              <a:t>基础模型的丰富语义相结合，利用从 </a:t>
            </a:r>
            <a:r>
              <a:rPr lang="en-US" altLang="zh-CN" dirty="0">
                <a:latin typeface="+mn-lt"/>
              </a:rPr>
              <a:t>CLIP </a:t>
            </a:r>
            <a:r>
              <a:rPr lang="zh-CN" altLang="en-US" dirty="0">
                <a:latin typeface="+mn-lt"/>
              </a:rPr>
              <a:t>提取的特征，通过自由文本自然语言指定要操作的对象。它证明了对看不见的表达式和新对象类别的泛化能力</a:t>
            </a:r>
          </a:p>
        </p:txBody>
      </p:sp>
      <p:sp>
        <p:nvSpPr>
          <p:cNvPr id="9" name="ee4pContent1">
            <a:extLst>
              <a:ext uri="{FF2B5EF4-FFF2-40B4-BE49-F238E27FC236}">
                <a16:creationId xmlns:a16="http://schemas.microsoft.com/office/drawing/2014/main" id="{BA615485-75C2-03C3-34EF-84AC4ECF3102}"/>
              </a:ext>
            </a:extLst>
          </p:cNvPr>
          <p:cNvSpPr txBox="1">
            <a:spLocks/>
          </p:cNvSpPr>
          <p:nvPr>
            <p:custDataLst>
              <p:tags r:id="rId4"/>
            </p:custDataLst>
          </p:nvPr>
        </p:nvSpPr>
        <p:spPr>
          <a:xfrm>
            <a:off x="440055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3D </a:t>
            </a:r>
            <a:r>
              <a:rPr lang="zh-CN" altLang="en-US" dirty="0">
                <a:latin typeface="+mn-lt"/>
              </a:rPr>
              <a:t>高斯场来实现语言引导的抓取任务。提出的方法首先构建一个 </a:t>
            </a:r>
            <a:r>
              <a:rPr lang="en-US" altLang="zh-CN" dirty="0">
                <a:latin typeface="+mn-lt"/>
              </a:rPr>
              <a:t>3D </a:t>
            </a:r>
            <a:r>
              <a:rPr lang="zh-CN" altLang="en-US" dirty="0">
                <a:latin typeface="+mn-lt"/>
              </a:rPr>
              <a:t>高斯场，然后进行特征蒸馏。随后，使用提取的特征执行基于语言的定位</a:t>
            </a:r>
            <a:endParaRPr lang="en-US" dirty="0">
              <a:latin typeface="+mn-lt"/>
            </a:endParaRPr>
          </a:p>
        </p:txBody>
      </p:sp>
      <p:sp>
        <p:nvSpPr>
          <p:cNvPr id="10" name="ee4pContent1">
            <a:extLst>
              <a:ext uri="{FF2B5EF4-FFF2-40B4-BE49-F238E27FC236}">
                <a16:creationId xmlns:a16="http://schemas.microsoft.com/office/drawing/2014/main" id="{94A718D5-7A9B-A076-CC27-2504EEEEA144}"/>
              </a:ext>
            </a:extLst>
          </p:cNvPr>
          <p:cNvSpPr txBox="1">
            <a:spLocks/>
          </p:cNvSpPr>
          <p:nvPr>
            <p:custDataLst>
              <p:tags r:id="rId5"/>
            </p:custDataLst>
          </p:nvPr>
        </p:nvSpPr>
        <p:spPr>
          <a:xfrm>
            <a:off x="79629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SOTA </a:t>
            </a:r>
            <a:r>
              <a:rPr lang="zh-CN" altLang="en-US" dirty="0">
                <a:latin typeface="+mn-lt"/>
              </a:rPr>
              <a:t>预训练抓取网络执行抓取姿态生成。它将开放词汇语义与精确几何形状相结合，能够根据语言指令进行抓取</a:t>
            </a:r>
            <a:endParaRPr lang="en-US" dirty="0">
              <a:latin typeface="+mn-lt"/>
            </a:endParaRPr>
          </a:p>
        </p:txBody>
      </p:sp>
      <p:sp>
        <p:nvSpPr>
          <p:cNvPr id="11" name="ee4pHeader1">
            <a:extLst>
              <a:ext uri="{FF2B5EF4-FFF2-40B4-BE49-F238E27FC236}">
                <a16:creationId xmlns:a16="http://schemas.microsoft.com/office/drawing/2014/main" id="{F9ED9BD2-8435-0BC7-950C-2AE0B36BE256}"/>
              </a:ext>
            </a:extLst>
          </p:cNvPr>
          <p:cNvSpPr/>
          <p:nvPr>
            <p:custDataLst>
              <p:tags r:id="rId6"/>
            </p:custDataLst>
          </p:nvPr>
        </p:nvSpPr>
        <p:spPr bwMode="auto">
          <a:xfrm>
            <a:off x="8382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F3RM</a:t>
            </a:r>
            <a:endParaRPr lang="en-US" sz="2000" b="1" dirty="0">
              <a:solidFill>
                <a:schemeClr val="bg1"/>
              </a:solidFill>
            </a:endParaRPr>
          </a:p>
        </p:txBody>
      </p:sp>
      <p:sp>
        <p:nvSpPr>
          <p:cNvPr id="12" name="ee4pHeader1">
            <a:extLst>
              <a:ext uri="{FF2B5EF4-FFF2-40B4-BE49-F238E27FC236}">
                <a16:creationId xmlns:a16="http://schemas.microsoft.com/office/drawing/2014/main" id="{82879BD7-0AA4-016C-678F-2D08F7F156F6}"/>
              </a:ext>
            </a:extLst>
          </p:cNvPr>
          <p:cNvSpPr/>
          <p:nvPr>
            <p:custDataLst>
              <p:tags r:id="rId7"/>
            </p:custDataLst>
          </p:nvPr>
        </p:nvSpPr>
        <p:spPr bwMode="auto">
          <a:xfrm>
            <a:off x="440055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GaussianGrasper</a:t>
            </a:r>
            <a:endParaRPr lang="en-US" sz="2000" b="1" dirty="0">
              <a:solidFill>
                <a:schemeClr val="bg1"/>
              </a:solidFill>
            </a:endParaRPr>
          </a:p>
        </p:txBody>
      </p:sp>
      <p:sp>
        <p:nvSpPr>
          <p:cNvPr id="13" name="ee4pHeader1">
            <a:extLst>
              <a:ext uri="{FF2B5EF4-FFF2-40B4-BE49-F238E27FC236}">
                <a16:creationId xmlns:a16="http://schemas.microsoft.com/office/drawing/2014/main" id="{971BC381-D64F-ED58-8686-80592FF35914}"/>
              </a:ext>
            </a:extLst>
          </p:cNvPr>
          <p:cNvSpPr/>
          <p:nvPr>
            <p:custDataLst>
              <p:tags r:id="rId8"/>
            </p:custDataLst>
          </p:nvPr>
        </p:nvSpPr>
        <p:spPr bwMode="auto">
          <a:xfrm>
            <a:off x="79629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 al.</a:t>
            </a:r>
            <a:endParaRPr lang="en-US" sz="2000" b="1" dirty="0">
              <a:solidFill>
                <a:schemeClr val="bg1"/>
              </a:solidFill>
            </a:endParaRPr>
          </a:p>
        </p:txBody>
      </p:sp>
      <p:pic>
        <p:nvPicPr>
          <p:cNvPr id="14" name="图片 13">
            <a:extLst>
              <a:ext uri="{FF2B5EF4-FFF2-40B4-BE49-F238E27FC236}">
                <a16:creationId xmlns:a16="http://schemas.microsoft.com/office/drawing/2014/main" id="{0D8B3CF2-CB95-B9E4-0DFB-9F17FF9E534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523246" y="5776957"/>
            <a:ext cx="2028846" cy="698334"/>
          </a:xfrm>
          <a:prstGeom prst="rect">
            <a:avLst/>
          </a:prstGeom>
        </p:spPr>
      </p:pic>
      <p:pic>
        <p:nvPicPr>
          <p:cNvPr id="15" name="图片 14">
            <a:extLst>
              <a:ext uri="{FF2B5EF4-FFF2-40B4-BE49-F238E27FC236}">
                <a16:creationId xmlns:a16="http://schemas.microsoft.com/office/drawing/2014/main" id="{71B732C9-FAC1-2FDD-1935-7690ADA5FBF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883314" y="4804429"/>
            <a:ext cx="2425372" cy="1670862"/>
          </a:xfrm>
          <a:prstGeom prst="rect">
            <a:avLst/>
          </a:prstGeom>
        </p:spPr>
      </p:pic>
      <p:pic>
        <p:nvPicPr>
          <p:cNvPr id="16" name="图片 15">
            <a:extLst>
              <a:ext uri="{FF2B5EF4-FFF2-40B4-BE49-F238E27FC236}">
                <a16:creationId xmlns:a16="http://schemas.microsoft.com/office/drawing/2014/main" id="{D8A3FC2B-1BAF-425E-9941-198F7CAEB7C9}"/>
              </a:ext>
            </a:extLst>
          </p:cNvPr>
          <p:cNvPicPr>
            <a:picLocks noChangeAspect="1"/>
          </p:cNvPicPr>
          <p:nvPr/>
        </p:nvPicPr>
        <p:blipFill>
          <a:blip r:embed="rId17"/>
          <a:stretch>
            <a:fillRect/>
          </a:stretch>
        </p:blipFill>
        <p:spPr>
          <a:xfrm>
            <a:off x="8040613" y="4706061"/>
            <a:ext cx="3235473" cy="1769230"/>
          </a:xfrm>
          <a:prstGeom prst="rect">
            <a:avLst/>
          </a:prstGeom>
        </p:spPr>
      </p:pic>
    </p:spTree>
    <p:extLst>
      <p:ext uri="{BB962C8B-B14F-4D97-AF65-F5344CB8AC3E}">
        <p14:creationId xmlns:p14="http://schemas.microsoft.com/office/powerpoint/2010/main" val="996205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片包含 图形用户界面&#10;&#10;描述已自动生成">
            <a:extLst>
              <a:ext uri="{FF2B5EF4-FFF2-40B4-BE49-F238E27FC236}">
                <a16:creationId xmlns:a16="http://schemas.microsoft.com/office/drawing/2014/main" id="{DE0EA724-FC4F-48AF-8AF1-72A6E450E2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758743"/>
            <a:ext cx="12192000" cy="5340513"/>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3685840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6"/>
          <a:stretch>
            <a:fillRect/>
          </a:stretch>
        </p:blipFill>
        <p:spPr>
          <a:xfrm>
            <a:off x="0" y="1690688"/>
            <a:ext cx="12192000" cy="3938258"/>
          </a:xfrm>
          <a:prstGeom prst="rect">
            <a:avLst/>
          </a:prstGeom>
        </p:spPr>
      </p:pic>
      <p:sp>
        <p:nvSpPr>
          <p:cNvPr id="6" name="ee4pContent1">
            <a:extLst>
              <a:ext uri="{FF2B5EF4-FFF2-40B4-BE49-F238E27FC236}">
                <a16:creationId xmlns:a16="http://schemas.microsoft.com/office/drawing/2014/main" id="{FB5CC424-A90E-768B-A5EF-E92217580907}"/>
              </a:ext>
            </a:extLst>
          </p:cNvPr>
          <p:cNvSpPr txBox="1">
            <a:spLocks/>
          </p:cNvSpPr>
          <p:nvPr>
            <p:custDataLst>
              <p:tags r:id="rId2"/>
            </p:custDataLst>
          </p:nvPr>
        </p:nvSpPr>
        <p:spPr>
          <a:xfrm>
            <a:off x="660888" y="5729816"/>
            <a:ext cx="10870223" cy="10578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具身代理的年代综述</a:t>
            </a:r>
          </a:p>
          <a:p>
            <a:pPr lvl="1"/>
            <a:r>
              <a:rPr lang="zh-CN" altLang="en-US" dirty="0">
                <a:latin typeface="+mn-lt"/>
              </a:rPr>
              <a:t>不同的颜色表示不同的范式</a:t>
            </a:r>
          </a:p>
          <a:p>
            <a:pPr lvl="1"/>
            <a:r>
              <a:rPr lang="en-US" altLang="zh-CN" dirty="0">
                <a:latin typeface="+mn-lt"/>
              </a:rPr>
              <a:t>MLM </a:t>
            </a:r>
            <a:r>
              <a:rPr lang="zh-CN" altLang="en-US" dirty="0">
                <a:latin typeface="+mn-lt"/>
              </a:rPr>
              <a:t>表示直接感知世界并控制具身的跨模态语言模型</a:t>
            </a:r>
          </a:p>
          <a:p>
            <a:pPr lvl="1"/>
            <a:r>
              <a:rPr lang="en-US" altLang="zh-CN" dirty="0">
                <a:latin typeface="+mn-lt"/>
              </a:rPr>
              <a:t>VLM </a:t>
            </a:r>
            <a:r>
              <a:rPr lang="zh-CN" altLang="en-US" dirty="0">
                <a:latin typeface="+mn-lt"/>
              </a:rPr>
              <a:t>表示具有外部策略模型的视觉语言模型</a:t>
            </a:r>
          </a:p>
          <a:p>
            <a:pPr lvl="1"/>
            <a:r>
              <a:rPr lang="en-US" altLang="zh-CN" dirty="0">
                <a:latin typeface="+mn-lt"/>
              </a:rPr>
              <a:t>LLM + VLM </a:t>
            </a:r>
            <a:r>
              <a:rPr lang="zh-CN" altLang="en-US" dirty="0">
                <a:latin typeface="+mn-lt"/>
              </a:rPr>
              <a:t>表示利用 </a:t>
            </a:r>
            <a:r>
              <a:rPr lang="en-US" altLang="zh-CN" dirty="0">
                <a:latin typeface="+mn-lt"/>
              </a:rPr>
              <a:t>VLM </a:t>
            </a:r>
            <a:r>
              <a:rPr lang="zh-CN" altLang="en-US" dirty="0">
                <a:latin typeface="+mn-lt"/>
              </a:rPr>
              <a:t>感知世界的基于 </a:t>
            </a:r>
            <a:r>
              <a:rPr lang="en-US" altLang="zh-CN" dirty="0">
                <a:latin typeface="+mn-lt"/>
              </a:rPr>
              <a:t>LLM </a:t>
            </a:r>
            <a:r>
              <a:rPr lang="zh-CN" altLang="en-US" dirty="0">
                <a:latin typeface="+mn-lt"/>
              </a:rPr>
              <a:t>的代理</a:t>
            </a:r>
          </a:p>
          <a:p>
            <a:pPr lvl="1"/>
            <a:r>
              <a:rPr lang="en-US" altLang="zh-CN" dirty="0">
                <a:latin typeface="+mn-lt"/>
              </a:rPr>
              <a:t>LLM </a:t>
            </a:r>
            <a:r>
              <a:rPr lang="zh-CN" altLang="en-US" dirty="0">
                <a:latin typeface="+mn-lt"/>
              </a:rPr>
              <a:t>表示具有视觉上下文和外部策略模型的大型语言模型</a:t>
            </a:r>
          </a:p>
        </p:txBody>
      </p:sp>
    </p:spTree>
    <p:extLst>
      <p:ext uri="{BB962C8B-B14F-4D97-AF65-F5344CB8AC3E}">
        <p14:creationId xmlns:p14="http://schemas.microsoft.com/office/powerpoint/2010/main" val="195672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717884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6D7B26C3-2AC7-5ABA-5FDB-0CC085B55464}"/>
              </a:ext>
            </a:extLst>
          </p:cNvPr>
          <p:cNvSpPr txBox="1">
            <a:spLocks/>
          </p:cNvSpPr>
          <p:nvPr>
            <p:custDataLst>
              <p:tags r:id="rId2"/>
            </p:custDataLst>
          </p:nvPr>
        </p:nvSpPr>
        <p:spPr>
          <a:xfrm>
            <a:off x="838199" y="1690688"/>
            <a:ext cx="10515599" cy="44639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代理被定义为能够感知其环境并采取行动以实现特定目标的自主实体</a:t>
            </a:r>
            <a:endParaRPr lang="en-US" altLang="zh-CN" sz="1800" dirty="0">
              <a:latin typeface="+mn-lt"/>
            </a:endParaRPr>
          </a:p>
          <a:p>
            <a:pPr lvl="1"/>
            <a:r>
              <a:rPr lang="en-US" altLang="zh-CN" sz="1800" dirty="0">
                <a:latin typeface="+mn-lt"/>
              </a:rPr>
              <a:t>MLM </a:t>
            </a:r>
            <a:r>
              <a:rPr lang="zh-CN" altLang="en-US" sz="1800" dirty="0">
                <a:latin typeface="+mn-lt"/>
              </a:rPr>
              <a:t>的最新进展进一步扩展了代理在实际场景中的应用</a:t>
            </a:r>
            <a:endParaRPr lang="en-US" altLang="zh-CN" sz="1800" dirty="0">
              <a:latin typeface="+mn-lt"/>
            </a:endParaRPr>
          </a:p>
          <a:p>
            <a:pPr lvl="1"/>
            <a:r>
              <a:rPr lang="zh-CN" altLang="en-US" sz="1800" dirty="0">
                <a:latin typeface="+mn-lt"/>
              </a:rPr>
              <a:t>当这些基于 </a:t>
            </a:r>
            <a:r>
              <a:rPr lang="en-US" altLang="zh-CN" sz="1800" dirty="0">
                <a:latin typeface="+mn-lt"/>
              </a:rPr>
              <a:t>MLM </a:t>
            </a:r>
            <a:r>
              <a:rPr lang="zh-CN" altLang="en-US" sz="1800" dirty="0">
                <a:latin typeface="+mn-lt"/>
              </a:rPr>
              <a:t>的代理在物理实体中具身时，它们可以有效地将他们的能力从虚拟空间转移到物理世界，从而成为具身代理</a:t>
            </a:r>
          </a:p>
          <a:p>
            <a:pPr lvl="1"/>
            <a:r>
              <a:rPr lang="zh-CN" altLang="en-US" sz="1800" dirty="0">
                <a:latin typeface="+mn-lt"/>
              </a:rPr>
              <a:t>为了使具身代理能够在信息丰富且复杂的现实世界中运行，具身代理已被开发出以显示强大的跨模态感知、交互和规划能力</a:t>
            </a:r>
            <a:endParaRPr lang="en-US" altLang="zh-CN" sz="1800" dirty="0">
              <a:latin typeface="+mn-lt"/>
            </a:endParaRPr>
          </a:p>
          <a:p>
            <a:pPr lvl="1"/>
            <a:r>
              <a:rPr lang="zh-CN" altLang="en-US" sz="1800" dirty="0">
                <a:latin typeface="+mn-lt"/>
              </a:rPr>
              <a:t>为了完成一项任务，具身代理通常涉及以下过程：</a:t>
            </a:r>
          </a:p>
          <a:p>
            <a:pPr marL="546100" lvl="2" indent="-342900">
              <a:buFont typeface="+mj-lt"/>
              <a:buAutoNum type="arabicPeriod"/>
            </a:pPr>
            <a:r>
              <a:rPr lang="zh-CN" altLang="en-US" sz="1800" dirty="0">
                <a:latin typeface="+mn-lt"/>
              </a:rPr>
              <a:t>将抽象和复杂的任务分解为具体的子任务，这被称为高级具身任务规划；</a:t>
            </a:r>
            <a:endParaRPr lang="en-US" altLang="zh-CN" sz="1800" dirty="0">
              <a:latin typeface="+mn-lt"/>
            </a:endParaRPr>
          </a:p>
          <a:p>
            <a:pPr marL="546100" lvl="2" indent="-342900">
              <a:buFont typeface="+mj-lt"/>
              <a:buAutoNum type="arabicPeriod"/>
            </a:pPr>
            <a:r>
              <a:rPr lang="zh-CN" altLang="en-US" sz="1800" dirty="0">
                <a:latin typeface="+mn-lt"/>
              </a:rPr>
              <a:t>通过有效利用具身感知和具身交互模型或利用基础模型的策略函数来逐步实施这些子任务，称为低级具身动作规划</a:t>
            </a:r>
          </a:p>
          <a:p>
            <a:pPr lvl="1"/>
            <a:r>
              <a:rPr lang="zh-CN" altLang="en-US" sz="1800" dirty="0">
                <a:latin typeface="+mn-lt"/>
              </a:rPr>
              <a:t>值得注意的是，任务规划涉及在行动之前思考，因此通常被认为是在网络空间中</a:t>
            </a:r>
            <a:endParaRPr lang="en-US" altLang="zh-CN" sz="1800" dirty="0">
              <a:latin typeface="+mn-lt"/>
            </a:endParaRPr>
          </a:p>
          <a:p>
            <a:pPr lvl="1"/>
            <a:r>
              <a:rPr lang="zh-CN" altLang="en-US" sz="1800" dirty="0">
                <a:latin typeface="+mn-lt"/>
              </a:rPr>
              <a:t>相反，动作规划必须考虑到与环境的有效交互，以及将此信息反馈给任务规划器以调整任务规划</a:t>
            </a:r>
            <a:endParaRPr lang="en-US" altLang="zh-CN" sz="1800" dirty="0">
              <a:latin typeface="+mn-lt"/>
            </a:endParaRPr>
          </a:p>
          <a:p>
            <a:pPr lvl="1"/>
            <a:r>
              <a:rPr lang="zh-CN" altLang="en-US" sz="1800" dirty="0">
                <a:latin typeface="+mn-lt"/>
              </a:rPr>
              <a:t>因此，对于具身代理来说，将它们的能力从网络空间对齐并泛化到物理世界至关重要</a:t>
            </a:r>
          </a:p>
        </p:txBody>
      </p:sp>
    </p:spTree>
    <p:extLst>
      <p:ext uri="{BB962C8B-B14F-4D97-AF65-F5344CB8AC3E}">
        <p14:creationId xmlns:p14="http://schemas.microsoft.com/office/powerpoint/2010/main" val="1985046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1864549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6"/>
          <a:stretch>
            <a:fillRect/>
          </a:stretch>
        </p:blipFill>
        <p:spPr>
          <a:xfrm>
            <a:off x="0" y="464279"/>
            <a:ext cx="12192000" cy="5929442"/>
          </a:xfrm>
          <a:prstGeom prst="rect">
            <a:avLst/>
          </a:prstGeom>
        </p:spPr>
      </p:pic>
      <p:sp>
        <p:nvSpPr>
          <p:cNvPr id="14" name="ee4pContent1">
            <a:extLst>
              <a:ext uri="{FF2B5EF4-FFF2-40B4-BE49-F238E27FC236}">
                <a16:creationId xmlns:a16="http://schemas.microsoft.com/office/drawing/2014/main" id="{49589D0D-A941-5BD0-694F-5B173C26D521}"/>
              </a:ext>
            </a:extLst>
          </p:cNvPr>
          <p:cNvSpPr txBox="1">
            <a:spLocks/>
          </p:cNvSpPr>
          <p:nvPr>
            <p:custDataLst>
              <p:tags r:id="rId2"/>
            </p:custDataLst>
          </p:nvPr>
        </p:nvSpPr>
        <p:spPr>
          <a:xfrm>
            <a:off x="1091368" y="6402513"/>
            <a:ext cx="10009264" cy="4115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基于具身跨模态基础模型的具身代理的架构，它包含视觉感知模块、高级任务规划模块和低级动作规划模块</a:t>
            </a:r>
          </a:p>
        </p:txBody>
      </p:sp>
    </p:spTree>
    <p:extLst>
      <p:ext uri="{BB962C8B-B14F-4D97-AF65-F5344CB8AC3E}">
        <p14:creationId xmlns:p14="http://schemas.microsoft.com/office/powerpoint/2010/main" val="30716102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3493436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41296C6D-0EDE-A3BD-A3A4-7959A1E2F039}"/>
              </a:ext>
            </a:extLst>
          </p:cNvPr>
          <p:cNvSpPr txBox="1">
            <a:spLocks/>
          </p:cNvSpPr>
          <p:nvPr>
            <p:custDataLst>
              <p:tags r:id="rId2"/>
            </p:custDataLst>
          </p:nvPr>
        </p:nvSpPr>
        <p:spPr>
          <a:xfrm>
            <a:off x="841131" y="2152426"/>
            <a:ext cx="10509738"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代理需要能够视觉识别环境、听觉理解指令，并理解自身状态，以便进行复杂的交互和操作。这需要一个模型，该模型集成了多种感官模式和自然语言处理能力，通过整合不同类型的数据来增强代理的理解和决策能力。因此，具身多模态基础模型正在出现。最近，谷歌 </a:t>
            </a:r>
            <a:r>
              <a:rPr lang="en-US" altLang="zh-CN" dirty="0">
                <a:latin typeface="+mn-lt"/>
              </a:rPr>
              <a:t>DeepMind </a:t>
            </a:r>
            <a:r>
              <a:rPr lang="zh-CN" altLang="en-US" dirty="0">
                <a:latin typeface="+mn-lt"/>
              </a:rPr>
              <a:t>发现利用基础模型和大型、多样化的数据集是最佳策略。他们基于机器人 </a:t>
            </a:r>
            <a:r>
              <a:rPr lang="en-US" altLang="zh-CN" dirty="0">
                <a:latin typeface="+mn-lt"/>
              </a:rPr>
              <a:t>Transformer (RT) </a:t>
            </a:r>
            <a:r>
              <a:rPr lang="zh-CN" altLang="en-US" dirty="0">
                <a:latin typeface="+mn-lt"/>
              </a:rPr>
              <a:t>开发了一系列作品，为未来具身代理研究提供了重要见解</a:t>
            </a:r>
          </a:p>
        </p:txBody>
      </p:sp>
      <p:sp>
        <p:nvSpPr>
          <p:cNvPr id="8" name="ee4pHeader1">
            <a:extLst>
              <a:ext uri="{FF2B5EF4-FFF2-40B4-BE49-F238E27FC236}">
                <a16:creationId xmlns:a16="http://schemas.microsoft.com/office/drawing/2014/main" id="{7AC892BE-82E3-57FD-B132-023E8C4E1BA6}"/>
              </a:ext>
            </a:extLst>
          </p:cNvPr>
          <p:cNvSpPr/>
          <p:nvPr>
            <p:custDataLst>
              <p:tags r:id="rId3"/>
            </p:custDataLst>
          </p:nvPr>
        </p:nvSpPr>
        <p:spPr bwMode="auto">
          <a:xfrm>
            <a:off x="841131" y="1690688"/>
            <a:ext cx="1051266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pic>
        <p:nvPicPr>
          <p:cNvPr id="9" name="图片 8">
            <a:extLst>
              <a:ext uri="{FF2B5EF4-FFF2-40B4-BE49-F238E27FC236}">
                <a16:creationId xmlns:a16="http://schemas.microsoft.com/office/drawing/2014/main" id="{BD831083-DA94-9726-9754-0C3C7DE5D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50823" y="3246323"/>
            <a:ext cx="4357602" cy="2858104"/>
          </a:xfrm>
          <a:prstGeom prst="rect">
            <a:avLst/>
          </a:prstGeom>
        </p:spPr>
      </p:pic>
      <p:pic>
        <p:nvPicPr>
          <p:cNvPr id="10" name="图片 9">
            <a:extLst>
              <a:ext uri="{FF2B5EF4-FFF2-40B4-BE49-F238E27FC236}">
                <a16:creationId xmlns:a16="http://schemas.microsoft.com/office/drawing/2014/main" id="{4BCC3A66-C441-2502-F6E1-74C505C8D73A}"/>
              </a:ext>
            </a:extLst>
          </p:cNvPr>
          <p:cNvPicPr>
            <a:picLocks noChangeAspect="1"/>
          </p:cNvPicPr>
          <p:nvPr/>
        </p:nvPicPr>
        <p:blipFill>
          <a:blip r:embed="rId9"/>
          <a:stretch>
            <a:fillRect/>
          </a:stretch>
        </p:blipFill>
        <p:spPr>
          <a:xfrm rot="16200000">
            <a:off x="7229467" y="2300433"/>
            <a:ext cx="2861926" cy="4753707"/>
          </a:xfrm>
          <a:prstGeom prst="rect">
            <a:avLst/>
          </a:prstGeom>
        </p:spPr>
      </p:pic>
    </p:spTree>
    <p:extLst>
      <p:ext uri="{BB962C8B-B14F-4D97-AF65-F5344CB8AC3E}">
        <p14:creationId xmlns:p14="http://schemas.microsoft.com/office/powerpoint/2010/main" val="508116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3516195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3" imgW="473" imgH="476" progId="TCLayout.ActiveDocument.1">
                  <p:embed/>
                </p:oleObj>
              </mc:Choice>
              <mc:Fallback>
                <p:oleObj name="think-cell 幻灯片" r:id="rId1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15" name="ee4pContent1">
            <a:extLst>
              <a:ext uri="{FF2B5EF4-FFF2-40B4-BE49-F238E27FC236}">
                <a16:creationId xmlns:a16="http://schemas.microsoft.com/office/drawing/2014/main" id="{1333BA6C-6617-C68F-21F3-A7DD9CF56C2A}"/>
              </a:ext>
            </a:extLst>
          </p:cNvPr>
          <p:cNvSpPr txBox="1">
            <a:spLocks/>
          </p:cNvSpPr>
          <p:nvPr>
            <p:custDataLst>
              <p:tags r:id="rId2"/>
            </p:custDataLst>
          </p:nvPr>
        </p:nvSpPr>
        <p:spPr>
          <a:xfrm>
            <a:off x="514349"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从 </a:t>
            </a:r>
            <a:r>
              <a:rPr lang="en-US" altLang="zh-CN" dirty="0">
                <a:latin typeface="+mn-lt"/>
              </a:rPr>
              <a:t>SayCan </a:t>
            </a:r>
            <a:r>
              <a:rPr lang="zh-CN" altLang="en-US" dirty="0">
                <a:latin typeface="+mn-lt"/>
              </a:rPr>
              <a:t>的最初方法演变而来，该方法使用三个独立的模型进行规划、</a:t>
            </a:r>
            <a:r>
              <a:rPr lang="en-US" altLang="zh-CN" dirty="0">
                <a:latin typeface="+mn-lt"/>
              </a:rPr>
              <a:t>affordance </a:t>
            </a:r>
            <a:r>
              <a:rPr lang="zh-CN" altLang="en-US" dirty="0">
                <a:latin typeface="+mn-lt"/>
              </a:rPr>
              <a:t>和低级策略</a:t>
            </a:r>
            <a:endParaRPr lang="en-US" dirty="0">
              <a:latin typeface="+mn-lt"/>
            </a:endParaRPr>
          </a:p>
        </p:txBody>
      </p:sp>
      <p:sp>
        <p:nvSpPr>
          <p:cNvPr id="16" name="ee4pContent1">
            <a:extLst>
              <a:ext uri="{FF2B5EF4-FFF2-40B4-BE49-F238E27FC236}">
                <a16:creationId xmlns:a16="http://schemas.microsoft.com/office/drawing/2014/main" id="{0A1BCBC8-35A3-F923-FD3B-946D7A1504C1}"/>
              </a:ext>
            </a:extLst>
          </p:cNvPr>
          <p:cNvSpPr txBox="1">
            <a:spLocks/>
          </p:cNvSpPr>
          <p:nvPr>
            <p:custDataLst>
              <p:tags r:id="rId3"/>
            </p:custDataLst>
          </p:nvPr>
        </p:nvSpPr>
        <p:spPr>
          <a:xfrm>
            <a:off x="4296165"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Q-Transformer </a:t>
            </a:r>
            <a:r>
              <a:rPr lang="zh-CN" altLang="en-US" dirty="0">
                <a:latin typeface="+mn-lt"/>
              </a:rPr>
              <a:t>后来统一了</a:t>
            </a:r>
            <a:r>
              <a:rPr lang="en-US" dirty="0">
                <a:latin typeface="+mn-lt"/>
              </a:rPr>
              <a:t>affordance </a:t>
            </a:r>
            <a:r>
              <a:rPr lang="zh-CN" altLang="en-US" dirty="0">
                <a:latin typeface="+mn-lt"/>
              </a:rPr>
              <a:t>和低级策略</a:t>
            </a:r>
            <a:endParaRPr lang="en-US" dirty="0">
              <a:latin typeface="+mn-lt"/>
            </a:endParaRPr>
          </a:p>
        </p:txBody>
      </p:sp>
      <p:sp>
        <p:nvSpPr>
          <p:cNvPr id="17" name="ee4pContent1">
            <a:extLst>
              <a:ext uri="{FF2B5EF4-FFF2-40B4-BE49-F238E27FC236}">
                <a16:creationId xmlns:a16="http://schemas.microsoft.com/office/drawing/2014/main" id="{A017EBD8-C9AE-A177-1EDE-1671A773C599}"/>
              </a:ext>
            </a:extLst>
          </p:cNvPr>
          <p:cNvSpPr txBox="1">
            <a:spLocks/>
          </p:cNvSpPr>
          <p:nvPr>
            <p:custDataLst>
              <p:tags r:id="rId4"/>
            </p:custDataLst>
          </p:nvPr>
        </p:nvSpPr>
        <p:spPr>
          <a:xfrm>
            <a:off x="514349" y="4475452"/>
            <a:ext cx="3597286" cy="1691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PaLM</a:t>
            </a:r>
            <a:r>
              <a:rPr lang="en-US" altLang="zh-CN" dirty="0">
                <a:latin typeface="+mn-lt"/>
              </a:rPr>
              <a:t>-E </a:t>
            </a:r>
            <a:r>
              <a:rPr lang="zh-CN" altLang="en-US" dirty="0">
                <a:latin typeface="+mn-lt"/>
              </a:rPr>
              <a:t>整合了规划和</a:t>
            </a:r>
            <a:r>
              <a:rPr lang="en-US" altLang="zh-CN" dirty="0">
                <a:latin typeface="+mn-lt"/>
              </a:rPr>
              <a:t>affordance</a:t>
            </a:r>
            <a:endParaRPr lang="en-US" dirty="0">
              <a:latin typeface="+mn-lt"/>
            </a:endParaRPr>
          </a:p>
        </p:txBody>
      </p:sp>
      <p:sp>
        <p:nvSpPr>
          <p:cNvPr id="18" name="ee4pContent1">
            <a:extLst>
              <a:ext uri="{FF2B5EF4-FFF2-40B4-BE49-F238E27FC236}">
                <a16:creationId xmlns:a16="http://schemas.microsoft.com/office/drawing/2014/main" id="{FA78D4E1-039F-F974-AF0B-B93BB0A8F638}"/>
              </a:ext>
            </a:extLst>
          </p:cNvPr>
          <p:cNvSpPr txBox="1">
            <a:spLocks/>
          </p:cNvSpPr>
          <p:nvPr>
            <p:custDataLst>
              <p:tags r:id="rId5"/>
            </p:custDataLst>
          </p:nvPr>
        </p:nvSpPr>
        <p:spPr>
          <a:xfrm>
            <a:off x="8080365" y="2179414"/>
            <a:ext cx="3597286" cy="39864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RT-2 </a:t>
            </a:r>
            <a:r>
              <a:rPr lang="zh-CN" altLang="en-US" dirty="0">
                <a:latin typeface="+mn-lt"/>
              </a:rPr>
              <a:t>通过将所有三个功能整合到一个模型中取得了突破，从而实现了联合扩展和正向迁移。</a:t>
            </a:r>
            <a:r>
              <a:rPr lang="en-US" altLang="zh-CN" dirty="0">
                <a:latin typeface="+mn-lt"/>
              </a:rPr>
              <a:t>RT-2 </a:t>
            </a:r>
            <a:r>
              <a:rPr lang="zh-CN" altLang="en-US" dirty="0">
                <a:latin typeface="+mn-lt"/>
              </a:rPr>
              <a:t>引入了视觉</a:t>
            </a:r>
            <a:r>
              <a:rPr lang="en-US" altLang="zh-CN" dirty="0">
                <a:latin typeface="+mn-lt"/>
              </a:rPr>
              <a:t>-</a:t>
            </a:r>
            <a:r>
              <a:rPr lang="zh-CN" altLang="en-US" dirty="0">
                <a:latin typeface="+mn-lt"/>
              </a:rPr>
              <a:t>语言</a:t>
            </a:r>
            <a:r>
              <a:rPr lang="en-US" altLang="zh-CN" dirty="0">
                <a:latin typeface="+mn-lt"/>
              </a:rPr>
              <a:t>-</a:t>
            </a:r>
            <a:r>
              <a:rPr lang="zh-CN" altLang="en-US" dirty="0">
                <a:latin typeface="+mn-lt"/>
              </a:rPr>
              <a:t>动作 </a:t>
            </a:r>
            <a:r>
              <a:rPr lang="en-US" altLang="zh-CN" dirty="0">
                <a:latin typeface="+mn-lt"/>
              </a:rPr>
              <a:t>(VLA) </a:t>
            </a:r>
            <a:r>
              <a:rPr lang="zh-CN" altLang="en-US" dirty="0">
                <a:latin typeface="+mn-lt"/>
              </a:rPr>
              <a:t>模型，该模型具有“思维链”推理能力，能够实现多步语义推理，例如在不同上下文中选择替代工具或饮料</a:t>
            </a:r>
            <a:endParaRPr lang="en-US" dirty="0">
              <a:latin typeface="+mn-lt"/>
            </a:endParaRPr>
          </a:p>
        </p:txBody>
      </p:sp>
      <p:sp>
        <p:nvSpPr>
          <p:cNvPr id="20" name="ee4pContent1">
            <a:extLst>
              <a:ext uri="{FF2B5EF4-FFF2-40B4-BE49-F238E27FC236}">
                <a16:creationId xmlns:a16="http://schemas.microsoft.com/office/drawing/2014/main" id="{52B8AD1F-F12C-594E-A4A7-9B4123FD6D65}"/>
              </a:ext>
            </a:extLst>
          </p:cNvPr>
          <p:cNvSpPr txBox="1">
            <a:spLocks/>
          </p:cNvSpPr>
          <p:nvPr>
            <p:custDataLst>
              <p:tags r:id="rId6"/>
            </p:custDataLst>
          </p:nvPr>
        </p:nvSpPr>
        <p:spPr>
          <a:xfrm>
            <a:off x="4297357" y="4475451"/>
            <a:ext cx="3597286"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RT-H </a:t>
            </a:r>
            <a:r>
              <a:rPr lang="zh-CN" altLang="en-US" dirty="0">
                <a:latin typeface="+mn-lt"/>
              </a:rPr>
              <a:t>实现了一个端到端的机器人 </a:t>
            </a:r>
            <a:r>
              <a:rPr lang="en-US" altLang="zh-CN" dirty="0">
                <a:latin typeface="+mn-lt"/>
              </a:rPr>
              <a:t>Transformer</a:t>
            </a:r>
            <a:r>
              <a:rPr lang="zh-CN" altLang="en-US" dirty="0">
                <a:latin typeface="+mn-lt"/>
              </a:rPr>
              <a:t>，具有动作层次结构，可以对细粒度的任务规划进行推理</a:t>
            </a:r>
            <a:endParaRPr lang="en-US" dirty="0">
              <a:latin typeface="+mn-lt"/>
            </a:endParaRPr>
          </a:p>
        </p:txBody>
      </p:sp>
      <p:sp>
        <p:nvSpPr>
          <p:cNvPr id="21" name="ee4pHeader1">
            <a:extLst>
              <a:ext uri="{FF2B5EF4-FFF2-40B4-BE49-F238E27FC236}">
                <a16:creationId xmlns:a16="http://schemas.microsoft.com/office/drawing/2014/main" id="{F2A34946-0F68-71D3-B466-1B235A0838C0}"/>
              </a:ext>
            </a:extLst>
          </p:cNvPr>
          <p:cNvSpPr/>
          <p:nvPr>
            <p:custDataLst>
              <p:tags r:id="rId7"/>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SayCan</a:t>
            </a:r>
            <a:endParaRPr lang="en-US" sz="2000" b="1" dirty="0">
              <a:solidFill>
                <a:schemeClr val="bg1"/>
              </a:solidFill>
            </a:endParaRPr>
          </a:p>
        </p:txBody>
      </p:sp>
      <p:sp>
        <p:nvSpPr>
          <p:cNvPr id="22" name="ee4pHeader1">
            <a:extLst>
              <a:ext uri="{FF2B5EF4-FFF2-40B4-BE49-F238E27FC236}">
                <a16:creationId xmlns:a16="http://schemas.microsoft.com/office/drawing/2014/main" id="{E62486F4-8DAA-12E3-E0B8-0965679B3499}"/>
              </a:ext>
            </a:extLst>
          </p:cNvPr>
          <p:cNvSpPr/>
          <p:nvPr>
            <p:custDataLst>
              <p:tags r:id="rId8"/>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Q-Transformer</a:t>
            </a:r>
            <a:endParaRPr lang="en-US" sz="2000" b="1" dirty="0">
              <a:solidFill>
                <a:schemeClr val="bg1"/>
              </a:solidFill>
            </a:endParaRPr>
          </a:p>
        </p:txBody>
      </p:sp>
      <p:sp>
        <p:nvSpPr>
          <p:cNvPr id="23" name="ee4pHeader1">
            <a:extLst>
              <a:ext uri="{FF2B5EF4-FFF2-40B4-BE49-F238E27FC236}">
                <a16:creationId xmlns:a16="http://schemas.microsoft.com/office/drawing/2014/main" id="{46560679-3DBB-85CB-8D4A-1593A4A1B3FC}"/>
              </a:ext>
            </a:extLst>
          </p:cNvPr>
          <p:cNvSpPr/>
          <p:nvPr>
            <p:custDataLst>
              <p:tags r:id="rId9"/>
            </p:custDataLst>
          </p:nvPr>
        </p:nvSpPr>
        <p:spPr bwMode="auto">
          <a:xfrm>
            <a:off x="514349"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PaLM-E</a:t>
            </a:r>
            <a:endParaRPr lang="en-US" sz="2000" b="1" dirty="0">
              <a:solidFill>
                <a:schemeClr val="bg1"/>
              </a:solidFill>
            </a:endParaRPr>
          </a:p>
        </p:txBody>
      </p:sp>
      <p:sp>
        <p:nvSpPr>
          <p:cNvPr id="24" name="ee4pHeader1">
            <a:extLst>
              <a:ext uri="{FF2B5EF4-FFF2-40B4-BE49-F238E27FC236}">
                <a16:creationId xmlns:a16="http://schemas.microsoft.com/office/drawing/2014/main" id="{E7CD8E26-A249-94A3-0C68-C31814442938}"/>
              </a:ext>
            </a:extLst>
          </p:cNvPr>
          <p:cNvSpPr/>
          <p:nvPr>
            <p:custDataLst>
              <p:tags r:id="rId10"/>
            </p:custDataLst>
          </p:nvPr>
        </p:nvSpPr>
        <p:spPr bwMode="auto">
          <a:xfrm>
            <a:off x="8080365" y="1717676"/>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8">
                  <a:extLst>
                    <a:ext uri="{A12FA001-AC4F-418D-AE19-62706E023703}">
                      <ahyp:hlinkClr xmlns:ahyp="http://schemas.microsoft.com/office/drawing/2018/hyperlinkcolor" val="tx"/>
                    </a:ext>
                  </a:extLst>
                </a:hlinkClick>
              </a:rPr>
              <a:t>RT-2</a:t>
            </a:r>
            <a:endParaRPr lang="en-US" sz="2000" b="1" dirty="0">
              <a:solidFill>
                <a:schemeClr val="bg1"/>
              </a:solidFill>
            </a:endParaRPr>
          </a:p>
        </p:txBody>
      </p:sp>
      <p:sp>
        <p:nvSpPr>
          <p:cNvPr id="26" name="ee4pHeader1">
            <a:extLst>
              <a:ext uri="{FF2B5EF4-FFF2-40B4-BE49-F238E27FC236}">
                <a16:creationId xmlns:a16="http://schemas.microsoft.com/office/drawing/2014/main" id="{ACD692E2-8EE7-6E82-83ED-9BAB92AC938D}"/>
              </a:ext>
            </a:extLst>
          </p:cNvPr>
          <p:cNvSpPr/>
          <p:nvPr>
            <p:custDataLst>
              <p:tags r:id="rId11"/>
            </p:custDataLst>
          </p:nvPr>
        </p:nvSpPr>
        <p:spPr bwMode="auto">
          <a:xfrm>
            <a:off x="4297357"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9">
                  <a:extLst>
                    <a:ext uri="{A12FA001-AC4F-418D-AE19-62706E023703}">
                      <ahyp:hlinkClr xmlns:ahyp="http://schemas.microsoft.com/office/drawing/2018/hyperlinkcolor" val="tx"/>
                    </a:ext>
                  </a:extLst>
                </a:hlinkClick>
              </a:rPr>
              <a:t>RT-H</a:t>
            </a:r>
            <a:endParaRPr lang="en-US" sz="2000" b="1" dirty="0">
              <a:solidFill>
                <a:schemeClr val="bg1"/>
              </a:solidFill>
            </a:endParaRPr>
          </a:p>
        </p:txBody>
      </p:sp>
      <p:sp>
        <p:nvSpPr>
          <p:cNvPr id="27" name="文本框 26">
            <a:extLst>
              <a:ext uri="{FF2B5EF4-FFF2-40B4-BE49-F238E27FC236}">
                <a16:creationId xmlns:a16="http://schemas.microsoft.com/office/drawing/2014/main" id="{D33FEF69-A176-122C-8CA6-807E8F777D97}"/>
              </a:ext>
            </a:extLst>
          </p:cNvPr>
          <p:cNvSpPr txBox="1"/>
          <p:nvPr/>
        </p:nvSpPr>
        <p:spPr>
          <a:xfrm>
            <a:off x="514349" y="1717676"/>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a:t>
            </a:r>
          </a:p>
        </p:txBody>
      </p:sp>
      <p:sp>
        <p:nvSpPr>
          <p:cNvPr id="28" name="文本框 27">
            <a:extLst>
              <a:ext uri="{FF2B5EF4-FFF2-40B4-BE49-F238E27FC236}">
                <a16:creationId xmlns:a16="http://schemas.microsoft.com/office/drawing/2014/main" id="{66A41942-D4F9-3B29-7E2E-C36372571648}"/>
              </a:ext>
            </a:extLst>
          </p:cNvPr>
          <p:cNvSpPr txBox="1"/>
          <p:nvPr/>
        </p:nvSpPr>
        <p:spPr>
          <a:xfrm>
            <a:off x="4296165" y="172153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2</a:t>
            </a:r>
          </a:p>
        </p:txBody>
      </p:sp>
      <p:sp>
        <p:nvSpPr>
          <p:cNvPr id="29" name="文本框 28">
            <a:extLst>
              <a:ext uri="{FF2B5EF4-FFF2-40B4-BE49-F238E27FC236}">
                <a16:creationId xmlns:a16="http://schemas.microsoft.com/office/drawing/2014/main" id="{3482D1AF-D0AA-FD62-5938-8C964951022B}"/>
              </a:ext>
            </a:extLst>
          </p:cNvPr>
          <p:cNvSpPr txBox="1"/>
          <p:nvPr/>
        </p:nvSpPr>
        <p:spPr>
          <a:xfrm>
            <a:off x="514348" y="401371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3</a:t>
            </a:r>
          </a:p>
        </p:txBody>
      </p:sp>
      <p:sp>
        <p:nvSpPr>
          <p:cNvPr id="30" name="文本框 29">
            <a:extLst>
              <a:ext uri="{FF2B5EF4-FFF2-40B4-BE49-F238E27FC236}">
                <a16:creationId xmlns:a16="http://schemas.microsoft.com/office/drawing/2014/main" id="{30EB0E74-11A4-48B8-9609-B0A944BCF328}"/>
              </a:ext>
            </a:extLst>
          </p:cNvPr>
          <p:cNvSpPr txBox="1"/>
          <p:nvPr/>
        </p:nvSpPr>
        <p:spPr>
          <a:xfrm>
            <a:off x="4296165" y="401371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5</a:t>
            </a:r>
          </a:p>
        </p:txBody>
      </p:sp>
      <p:sp>
        <p:nvSpPr>
          <p:cNvPr id="31" name="文本框 30">
            <a:extLst>
              <a:ext uri="{FF2B5EF4-FFF2-40B4-BE49-F238E27FC236}">
                <a16:creationId xmlns:a16="http://schemas.microsoft.com/office/drawing/2014/main" id="{70E6924B-559E-E8D4-2F58-0E00B66D935B}"/>
              </a:ext>
            </a:extLst>
          </p:cNvPr>
          <p:cNvSpPr txBox="1"/>
          <p:nvPr/>
        </p:nvSpPr>
        <p:spPr>
          <a:xfrm>
            <a:off x="8077981" y="1717676"/>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4</a:t>
            </a:r>
          </a:p>
        </p:txBody>
      </p:sp>
      <p:pic>
        <p:nvPicPr>
          <p:cNvPr id="32" name="图片 31">
            <a:extLst>
              <a:ext uri="{FF2B5EF4-FFF2-40B4-BE49-F238E27FC236}">
                <a16:creationId xmlns:a16="http://schemas.microsoft.com/office/drawing/2014/main" id="{15F4CEAE-A23D-65FF-4549-B87C81126E3E}"/>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6653" y="3008733"/>
            <a:ext cx="2756116" cy="840534"/>
          </a:xfrm>
          <a:prstGeom prst="rect">
            <a:avLst/>
          </a:prstGeom>
        </p:spPr>
      </p:pic>
      <p:pic>
        <p:nvPicPr>
          <p:cNvPr id="33" name="图片 32">
            <a:extLst>
              <a:ext uri="{FF2B5EF4-FFF2-40B4-BE49-F238E27FC236}">
                <a16:creationId xmlns:a16="http://schemas.microsoft.com/office/drawing/2014/main" id="{F662942B-EBE8-AB18-6488-6666F0F378F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351506" y="2910711"/>
            <a:ext cx="3486603" cy="938556"/>
          </a:xfrm>
          <a:prstGeom prst="rect">
            <a:avLst/>
          </a:prstGeom>
        </p:spPr>
      </p:pic>
      <p:pic>
        <p:nvPicPr>
          <p:cNvPr id="34" name="图片 33">
            <a:extLst>
              <a:ext uri="{FF2B5EF4-FFF2-40B4-BE49-F238E27FC236}">
                <a16:creationId xmlns:a16="http://schemas.microsoft.com/office/drawing/2014/main" id="{309E794B-C3B7-914D-9804-8BCBA6FDBC7F}"/>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93479" y="4863076"/>
            <a:ext cx="3439026" cy="1230762"/>
          </a:xfrm>
          <a:prstGeom prst="rect">
            <a:avLst/>
          </a:prstGeom>
        </p:spPr>
      </p:pic>
      <p:pic>
        <p:nvPicPr>
          <p:cNvPr id="35" name="图片 34">
            <a:extLst>
              <a:ext uri="{FF2B5EF4-FFF2-40B4-BE49-F238E27FC236}">
                <a16:creationId xmlns:a16="http://schemas.microsoft.com/office/drawing/2014/main" id="{73E5B8C9-7FFF-3ABA-85C6-658BE074F370}"/>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118244" y="4254303"/>
            <a:ext cx="3521527" cy="1301434"/>
          </a:xfrm>
          <a:prstGeom prst="rect">
            <a:avLst/>
          </a:prstGeom>
        </p:spPr>
      </p:pic>
      <p:pic>
        <p:nvPicPr>
          <p:cNvPr id="36" name="图片 35">
            <a:extLst>
              <a:ext uri="{FF2B5EF4-FFF2-40B4-BE49-F238E27FC236}">
                <a16:creationId xmlns:a16="http://schemas.microsoft.com/office/drawing/2014/main" id="{A645612B-4170-4E84-1B62-7AE1748D0618}"/>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066259" y="5303067"/>
            <a:ext cx="2059481" cy="836377"/>
          </a:xfrm>
          <a:prstGeom prst="rect">
            <a:avLst/>
          </a:prstGeom>
        </p:spPr>
      </p:pic>
    </p:spTree>
    <p:extLst>
      <p:ext uri="{BB962C8B-B14F-4D97-AF65-F5344CB8AC3E}">
        <p14:creationId xmlns:p14="http://schemas.microsoft.com/office/powerpoint/2010/main" val="448983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1585295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6FBC5DEB-CC57-BF5C-07C7-30A976CD95E5}"/>
              </a:ext>
            </a:extLst>
          </p:cNvPr>
          <p:cNvSpPr txBox="1">
            <a:spLocks/>
          </p:cNvSpPr>
          <p:nvPr>
            <p:custDataLst>
              <p:tags r:id="rId2"/>
            </p:custDataLst>
          </p:nvPr>
        </p:nvSpPr>
        <p:spPr>
          <a:xfrm>
            <a:off x="838202" y="2152427"/>
            <a:ext cx="7224344" cy="40134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为了解决具身模型的泛化局限性，谷歌与 </a:t>
            </a:r>
            <a:r>
              <a:rPr lang="en-US" altLang="zh-CN" dirty="0">
                <a:latin typeface="+mn-lt"/>
              </a:rPr>
              <a:t>33 </a:t>
            </a:r>
            <a:r>
              <a:rPr lang="zh-CN" altLang="en-US" dirty="0">
                <a:latin typeface="+mn-lt"/>
              </a:rPr>
              <a:t>家领先的学术机构合作创建了全面的开放式具身数据集，该数据集整合了 </a:t>
            </a:r>
            <a:r>
              <a:rPr lang="en-US" altLang="zh-CN" dirty="0">
                <a:latin typeface="+mn-lt"/>
              </a:rPr>
              <a:t>22 </a:t>
            </a:r>
            <a:r>
              <a:rPr lang="zh-CN" altLang="en-US" dirty="0">
                <a:latin typeface="+mn-lt"/>
              </a:rPr>
              <a:t>种不同的数据类型。他们使用这个数据集训练了通用大型模型 </a:t>
            </a:r>
            <a:r>
              <a:rPr lang="en-US" altLang="zh-CN" dirty="0">
                <a:latin typeface="+mn-lt"/>
              </a:rPr>
              <a:t>RT-X</a:t>
            </a:r>
            <a:endParaRPr lang="en-US" dirty="0">
              <a:latin typeface="+mn-lt"/>
            </a:endParaRPr>
          </a:p>
        </p:txBody>
      </p:sp>
      <p:sp>
        <p:nvSpPr>
          <p:cNvPr id="8" name="ee4pContent1">
            <a:extLst>
              <a:ext uri="{FF2B5EF4-FFF2-40B4-BE49-F238E27FC236}">
                <a16:creationId xmlns:a16="http://schemas.microsoft.com/office/drawing/2014/main" id="{D502C719-5641-A2F6-3F9B-FE07FC1EEB74}"/>
              </a:ext>
            </a:extLst>
          </p:cNvPr>
          <p:cNvSpPr txBox="1">
            <a:spLocks/>
          </p:cNvSpPr>
          <p:nvPr>
            <p:custDataLst>
              <p:tags r:id="rId3"/>
            </p:custDataLst>
          </p:nvPr>
        </p:nvSpPr>
        <p:spPr>
          <a:xfrm>
            <a:off x="8202217" y="2152426"/>
            <a:ext cx="3151581" cy="40134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 </a:t>
            </a:r>
            <a:r>
              <a:rPr lang="en-US" altLang="zh-CN" dirty="0">
                <a:latin typeface="+mn-lt"/>
              </a:rPr>
              <a:t>Open X-Embodiment </a:t>
            </a:r>
            <a:r>
              <a:rPr lang="zh-CN" altLang="en-US" dirty="0">
                <a:latin typeface="+mn-lt"/>
              </a:rPr>
              <a:t>提供了大量的数据集，但鉴于具身机器人平台的快速发展，构建数据集仍然是一个挑战。为了解决这个问题，</a:t>
            </a:r>
            <a:r>
              <a:rPr lang="en-US" altLang="zh-CN" dirty="0">
                <a:latin typeface="+mn-lt"/>
              </a:rPr>
              <a:t>AutoRT </a:t>
            </a:r>
            <a:r>
              <a:rPr lang="zh-CN" altLang="en-US" dirty="0">
                <a:latin typeface="+mn-lt"/>
              </a:rPr>
              <a:t>创建了一个系统，用于将机器人部署到新环境中以收集训练数据，并利用 </a:t>
            </a:r>
            <a:r>
              <a:rPr lang="en-US" altLang="zh-CN" dirty="0">
                <a:latin typeface="+mn-lt"/>
              </a:rPr>
              <a:t>LLM </a:t>
            </a:r>
            <a:r>
              <a:rPr lang="zh-CN" altLang="en-US" dirty="0">
                <a:latin typeface="+mn-lt"/>
              </a:rPr>
              <a:t>通过更全面和多样化的数据来增强学习能力</a:t>
            </a:r>
            <a:endParaRPr lang="en-US" dirty="0">
              <a:latin typeface="+mn-lt"/>
            </a:endParaRPr>
          </a:p>
        </p:txBody>
      </p:sp>
      <p:sp>
        <p:nvSpPr>
          <p:cNvPr id="9" name="ee4pContent1">
            <a:extLst>
              <a:ext uri="{FF2B5EF4-FFF2-40B4-BE49-F238E27FC236}">
                <a16:creationId xmlns:a16="http://schemas.microsoft.com/office/drawing/2014/main" id="{A99FCAD0-3433-BDFF-3199-2E7A127ED2EA}"/>
              </a:ext>
            </a:extLst>
          </p:cNvPr>
          <p:cNvSpPr txBox="1">
            <a:spLocks/>
          </p:cNvSpPr>
          <p:nvPr>
            <p:custDataLst>
              <p:tags r:id="rId4"/>
            </p:custDataLst>
          </p:nvPr>
        </p:nvSpPr>
        <p:spPr>
          <a:xfrm>
            <a:off x="838199" y="4801788"/>
            <a:ext cx="3549163" cy="1364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9646CAA7-917C-E009-1BF8-F7D8B602D1F3}"/>
              </a:ext>
            </a:extLst>
          </p:cNvPr>
          <p:cNvSpPr txBox="1">
            <a:spLocks/>
          </p:cNvSpPr>
          <p:nvPr>
            <p:custDataLst>
              <p:tags r:id="rId5"/>
            </p:custDataLst>
          </p:nvPr>
        </p:nvSpPr>
        <p:spPr>
          <a:xfrm>
            <a:off x="4513381" y="4801788"/>
            <a:ext cx="3549164" cy="1364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Header1">
            <a:extLst>
              <a:ext uri="{FF2B5EF4-FFF2-40B4-BE49-F238E27FC236}">
                <a16:creationId xmlns:a16="http://schemas.microsoft.com/office/drawing/2014/main" id="{78A7303A-467B-634E-CF96-10ABABF911B9}"/>
              </a:ext>
            </a:extLst>
          </p:cNvPr>
          <p:cNvSpPr/>
          <p:nvPr>
            <p:custDataLst>
              <p:tags r:id="rId6"/>
            </p:custDataLst>
          </p:nvPr>
        </p:nvSpPr>
        <p:spPr bwMode="auto">
          <a:xfrm>
            <a:off x="838200" y="1690688"/>
            <a:ext cx="722434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Open X-Embodiment</a:t>
            </a:r>
            <a:endParaRPr lang="en-US" sz="2000" b="1" dirty="0">
              <a:solidFill>
                <a:schemeClr val="bg1"/>
              </a:solidFill>
            </a:endParaRPr>
          </a:p>
        </p:txBody>
      </p:sp>
      <p:sp>
        <p:nvSpPr>
          <p:cNvPr id="12" name="ee4pHeader1">
            <a:extLst>
              <a:ext uri="{FF2B5EF4-FFF2-40B4-BE49-F238E27FC236}">
                <a16:creationId xmlns:a16="http://schemas.microsoft.com/office/drawing/2014/main" id="{90C08287-BA77-BDFC-8563-150AD340EEE4}"/>
              </a:ext>
            </a:extLst>
          </p:cNvPr>
          <p:cNvSpPr/>
          <p:nvPr>
            <p:custDataLst>
              <p:tags r:id="rId7"/>
            </p:custDataLst>
          </p:nvPr>
        </p:nvSpPr>
        <p:spPr bwMode="auto">
          <a:xfrm>
            <a:off x="8202215" y="1690687"/>
            <a:ext cx="315158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AutoRT</a:t>
            </a:r>
            <a:endParaRPr lang="en-US" sz="2000" b="1" dirty="0">
              <a:solidFill>
                <a:schemeClr val="bg1"/>
              </a:solidFill>
            </a:endParaRPr>
          </a:p>
        </p:txBody>
      </p:sp>
      <p:sp>
        <p:nvSpPr>
          <p:cNvPr id="13" name="ee4pHeader1">
            <a:extLst>
              <a:ext uri="{FF2B5EF4-FFF2-40B4-BE49-F238E27FC236}">
                <a16:creationId xmlns:a16="http://schemas.microsoft.com/office/drawing/2014/main" id="{C8BDFF93-25B4-2C7B-4D73-D5E8C5204692}"/>
              </a:ext>
            </a:extLst>
          </p:cNvPr>
          <p:cNvSpPr/>
          <p:nvPr>
            <p:custDataLst>
              <p:tags r:id="rId8"/>
            </p:custDataLst>
          </p:nvPr>
        </p:nvSpPr>
        <p:spPr bwMode="auto">
          <a:xfrm>
            <a:off x="838199" y="4338469"/>
            <a:ext cx="354916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EmbodiedGPT</a:t>
            </a:r>
            <a:endParaRPr lang="en-US" sz="2000" b="1" dirty="0">
              <a:solidFill>
                <a:schemeClr val="bg1"/>
              </a:solidFill>
            </a:endParaRPr>
          </a:p>
        </p:txBody>
      </p:sp>
      <p:sp>
        <p:nvSpPr>
          <p:cNvPr id="14" name="ee4pHeader1">
            <a:extLst>
              <a:ext uri="{FF2B5EF4-FFF2-40B4-BE49-F238E27FC236}">
                <a16:creationId xmlns:a16="http://schemas.microsoft.com/office/drawing/2014/main" id="{0F95F6E3-871E-2848-889A-E0FF7769A65E}"/>
              </a:ext>
            </a:extLst>
          </p:cNvPr>
          <p:cNvSpPr/>
          <p:nvPr>
            <p:custDataLst>
              <p:tags r:id="rId9"/>
            </p:custDataLst>
          </p:nvPr>
        </p:nvSpPr>
        <p:spPr bwMode="auto">
          <a:xfrm>
            <a:off x="4513377" y="4338469"/>
            <a:ext cx="3549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RoboFlamingo</a:t>
            </a:r>
            <a:endParaRPr lang="en-US" sz="2000" b="1" dirty="0">
              <a:solidFill>
                <a:schemeClr val="bg1"/>
              </a:solidFill>
            </a:endParaRPr>
          </a:p>
        </p:txBody>
      </p:sp>
      <p:pic>
        <p:nvPicPr>
          <p:cNvPr id="1028" name="Picture 4">
            <a:extLst>
              <a:ext uri="{FF2B5EF4-FFF2-40B4-BE49-F238E27FC236}">
                <a16:creationId xmlns:a16="http://schemas.microsoft.com/office/drawing/2014/main" id="{C54EA119-18F7-4D0F-EB73-F6D2C80FEDC3}"/>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1695696" y="2965612"/>
            <a:ext cx="5507892" cy="136406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DBF4B9EB-EBD6-D996-3563-1D3FE154EE3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271595" y="4820054"/>
            <a:ext cx="2682369" cy="1327531"/>
          </a:xfrm>
          <a:prstGeom prst="rect">
            <a:avLst/>
          </a:prstGeom>
        </p:spPr>
      </p:pic>
      <p:pic>
        <p:nvPicPr>
          <p:cNvPr id="19" name="图片 18">
            <a:extLst>
              <a:ext uri="{FF2B5EF4-FFF2-40B4-BE49-F238E27FC236}">
                <a16:creationId xmlns:a16="http://schemas.microsoft.com/office/drawing/2014/main" id="{AA525535-511B-78E1-8F3C-3B000B738BC0}"/>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549765" y="4870227"/>
            <a:ext cx="3476388" cy="1235264"/>
          </a:xfrm>
          <a:prstGeom prst="rect">
            <a:avLst/>
          </a:prstGeom>
        </p:spPr>
      </p:pic>
      <p:pic>
        <p:nvPicPr>
          <p:cNvPr id="20" name="图片 19">
            <a:extLst>
              <a:ext uri="{FF2B5EF4-FFF2-40B4-BE49-F238E27FC236}">
                <a16:creationId xmlns:a16="http://schemas.microsoft.com/office/drawing/2014/main" id="{4C1A2E57-D80D-22CE-6835-B31DC3A4376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628532" y="4445340"/>
            <a:ext cx="2291873" cy="1693453"/>
          </a:xfrm>
          <a:prstGeom prst="rect">
            <a:avLst/>
          </a:prstGeom>
        </p:spPr>
      </p:pic>
    </p:spTree>
    <p:extLst>
      <p:ext uri="{BB962C8B-B14F-4D97-AF65-F5344CB8AC3E}">
        <p14:creationId xmlns:p14="http://schemas.microsoft.com/office/powerpoint/2010/main" val="11332670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2663501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ACE34923-3F7E-9415-8AD3-8805CFB7EB74}"/>
              </a:ext>
            </a:extLst>
          </p:cNvPr>
          <p:cNvSpPr txBox="1">
            <a:spLocks/>
          </p:cNvSpPr>
          <p:nvPr>
            <p:custDataLst>
              <p:tags r:id="rId2"/>
            </p:custDataLst>
          </p:nvPr>
        </p:nvSpPr>
        <p:spPr>
          <a:xfrm>
            <a:off x="838200" y="1690688"/>
            <a:ext cx="10515600" cy="1738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Transformer </a:t>
            </a:r>
            <a:r>
              <a:rPr lang="zh-CN" altLang="en-US" dirty="0">
                <a:latin typeface="+mn-lt"/>
              </a:rPr>
              <a:t>的架构面临效率问题</a:t>
            </a:r>
            <a:endParaRPr lang="en-US" altLang="zh-CN" dirty="0">
              <a:latin typeface="+mn-lt"/>
            </a:endParaRPr>
          </a:p>
          <a:p>
            <a:pPr lvl="1"/>
            <a:r>
              <a:rPr lang="zh-CN" altLang="en-US" dirty="0">
                <a:latin typeface="+mn-lt"/>
              </a:rPr>
              <a:t>具身模型需要较长的上下文，其中包括来自视觉、语言和具身状态的信息，以及与当前执行的任务相关的内存</a:t>
            </a:r>
            <a:endParaRPr lang="en-US" altLang="zh-CN" dirty="0">
              <a:latin typeface="+mn-lt"/>
            </a:endParaRPr>
          </a:p>
          <a:p>
            <a:pPr lvl="1"/>
            <a:r>
              <a:rPr lang="zh-CN" altLang="en-US" dirty="0">
                <a:latin typeface="+mn-lt"/>
              </a:rPr>
              <a:t>例如，</a:t>
            </a:r>
            <a:r>
              <a:rPr lang="en-US" altLang="zh-CN" dirty="0">
                <a:latin typeface="+mn-lt"/>
              </a:rPr>
              <a:t>RT-2 </a:t>
            </a:r>
            <a:r>
              <a:rPr lang="zh-CN" altLang="en-US" dirty="0">
                <a:latin typeface="+mn-lt"/>
              </a:rPr>
              <a:t>尽管表现出色，但推理频率仅为 </a:t>
            </a:r>
            <a:r>
              <a:rPr lang="en-US" altLang="zh-CN" dirty="0">
                <a:latin typeface="+mn-lt"/>
              </a:rPr>
              <a:t>1-3Hz</a:t>
            </a:r>
          </a:p>
          <a:p>
            <a:pPr lvl="1"/>
            <a:r>
              <a:rPr lang="zh-CN" altLang="en-US" dirty="0">
                <a:latin typeface="+mn-lt"/>
              </a:rPr>
              <a:t>已经进行了一些努力，例如通过量化和蒸馏来部署模型</a:t>
            </a:r>
            <a:endParaRPr lang="en-US" altLang="zh-CN" dirty="0">
              <a:latin typeface="+mn-lt"/>
            </a:endParaRPr>
          </a:p>
          <a:p>
            <a:pPr lvl="1"/>
            <a:r>
              <a:rPr lang="zh-CN" altLang="en-US" dirty="0">
                <a:latin typeface="+mn-lt"/>
              </a:rPr>
              <a:t>改进模型框架是另一种可行的方法</a:t>
            </a:r>
            <a:endParaRPr lang="en-US" dirty="0">
              <a:latin typeface="+mn-lt"/>
            </a:endParaRPr>
          </a:p>
        </p:txBody>
      </p:sp>
      <p:sp>
        <p:nvSpPr>
          <p:cNvPr id="8" name="ee4pContent1">
            <a:extLst>
              <a:ext uri="{FF2B5EF4-FFF2-40B4-BE49-F238E27FC236}">
                <a16:creationId xmlns:a16="http://schemas.microsoft.com/office/drawing/2014/main" id="{D5CCF662-A886-1E7E-A02C-9A92629F74DF}"/>
              </a:ext>
            </a:extLst>
          </p:cNvPr>
          <p:cNvSpPr txBox="1">
            <a:spLocks/>
          </p:cNvSpPr>
          <p:nvPr>
            <p:custDataLst>
              <p:tags r:id="rId3"/>
            </p:custDataLst>
          </p:nvPr>
        </p:nvSpPr>
        <p:spPr>
          <a:xfrm>
            <a:off x="838203" y="4060970"/>
            <a:ext cx="5043852" cy="24319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SARA-RT </a:t>
            </a:r>
            <a:r>
              <a:rPr lang="zh-CN" altLang="en-US" dirty="0">
                <a:latin typeface="+mn-lt"/>
              </a:rPr>
              <a:t>使用更高效的线性注意力</a:t>
            </a:r>
            <a:endParaRPr lang="en-US" dirty="0">
              <a:latin typeface="+mn-lt"/>
            </a:endParaRPr>
          </a:p>
        </p:txBody>
      </p:sp>
      <p:sp>
        <p:nvSpPr>
          <p:cNvPr id="9" name="ee4pContent1">
            <a:extLst>
              <a:ext uri="{FF2B5EF4-FFF2-40B4-BE49-F238E27FC236}">
                <a16:creationId xmlns:a16="http://schemas.microsoft.com/office/drawing/2014/main" id="{BABF2C57-44FE-1B40-C7FE-1D9EB84D092B}"/>
              </a:ext>
            </a:extLst>
          </p:cNvPr>
          <p:cNvSpPr txBox="1">
            <a:spLocks/>
          </p:cNvSpPr>
          <p:nvPr>
            <p:custDataLst>
              <p:tags r:id="rId4"/>
            </p:custDataLst>
          </p:nvPr>
        </p:nvSpPr>
        <p:spPr>
          <a:xfrm>
            <a:off x="6309945" y="4060970"/>
            <a:ext cx="5043852" cy="24319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RoboMamba </a:t>
            </a:r>
            <a:r>
              <a:rPr lang="zh-CN" altLang="en-US" dirty="0">
                <a:latin typeface="+mn-lt"/>
              </a:rPr>
              <a:t>使用 </a:t>
            </a:r>
            <a:r>
              <a:rPr lang="en-US" altLang="zh-CN" dirty="0">
                <a:latin typeface="+mn-lt"/>
              </a:rPr>
              <a:t>mamba </a:t>
            </a:r>
            <a:r>
              <a:rPr lang="zh-CN" altLang="en-US" dirty="0">
                <a:latin typeface="+mn-lt"/>
              </a:rPr>
              <a:t>架构，该架构更适合长序列任务。这使其能够实现比现有机器人 </a:t>
            </a:r>
            <a:r>
              <a:rPr lang="en-US" altLang="zh-CN" dirty="0">
                <a:latin typeface="+mn-lt"/>
              </a:rPr>
              <a:t>MLM </a:t>
            </a:r>
            <a:r>
              <a:rPr lang="zh-CN" altLang="en-US" dirty="0">
                <a:latin typeface="+mn-lt"/>
              </a:rPr>
              <a:t>快 </a:t>
            </a:r>
            <a:r>
              <a:rPr lang="en-US" altLang="zh-CN" dirty="0">
                <a:latin typeface="+mn-lt"/>
              </a:rPr>
              <a:t>7 </a:t>
            </a:r>
            <a:r>
              <a:rPr lang="zh-CN" altLang="en-US" dirty="0">
                <a:latin typeface="+mn-lt"/>
              </a:rPr>
              <a:t>倍的推理速度</a:t>
            </a:r>
            <a:endParaRPr lang="en-US" dirty="0">
              <a:latin typeface="+mn-lt"/>
            </a:endParaRPr>
          </a:p>
        </p:txBody>
      </p:sp>
      <p:sp>
        <p:nvSpPr>
          <p:cNvPr id="10" name="ee4pHeader1">
            <a:extLst>
              <a:ext uri="{FF2B5EF4-FFF2-40B4-BE49-F238E27FC236}">
                <a16:creationId xmlns:a16="http://schemas.microsoft.com/office/drawing/2014/main" id="{AF8E5E60-6371-A886-A4EC-7E84719D8BD7}"/>
              </a:ext>
            </a:extLst>
          </p:cNvPr>
          <p:cNvSpPr/>
          <p:nvPr>
            <p:custDataLst>
              <p:tags r:id="rId5"/>
            </p:custDataLst>
          </p:nvPr>
        </p:nvSpPr>
        <p:spPr bwMode="auto">
          <a:xfrm>
            <a:off x="838201" y="3599231"/>
            <a:ext cx="504385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SARA-RT</a:t>
            </a:r>
            <a:endParaRPr lang="en-US" sz="2000" b="1" dirty="0">
              <a:solidFill>
                <a:schemeClr val="bg1"/>
              </a:solidFill>
            </a:endParaRPr>
          </a:p>
        </p:txBody>
      </p:sp>
      <p:sp>
        <p:nvSpPr>
          <p:cNvPr id="11" name="ee4pHeader1">
            <a:extLst>
              <a:ext uri="{FF2B5EF4-FFF2-40B4-BE49-F238E27FC236}">
                <a16:creationId xmlns:a16="http://schemas.microsoft.com/office/drawing/2014/main" id="{360E7EF6-5BF2-1970-F398-38BD86D9A73E}"/>
              </a:ext>
            </a:extLst>
          </p:cNvPr>
          <p:cNvSpPr/>
          <p:nvPr>
            <p:custDataLst>
              <p:tags r:id="rId6"/>
            </p:custDataLst>
          </p:nvPr>
        </p:nvSpPr>
        <p:spPr bwMode="auto">
          <a:xfrm>
            <a:off x="6309943" y="3599231"/>
            <a:ext cx="504385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RoboMamba</a:t>
            </a:r>
            <a:endParaRPr lang="en-US" sz="2000" b="1" dirty="0">
              <a:solidFill>
                <a:schemeClr val="bg1"/>
              </a:solidFill>
            </a:endParaRPr>
          </a:p>
        </p:txBody>
      </p:sp>
      <p:pic>
        <p:nvPicPr>
          <p:cNvPr id="12" name="图片 11">
            <a:extLst>
              <a:ext uri="{FF2B5EF4-FFF2-40B4-BE49-F238E27FC236}">
                <a16:creationId xmlns:a16="http://schemas.microsoft.com/office/drawing/2014/main" id="{18529FF0-346E-FE78-D0A5-163CF24D394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3412" y="5011614"/>
            <a:ext cx="4953430" cy="1276461"/>
          </a:xfrm>
          <a:prstGeom prst="rect">
            <a:avLst/>
          </a:prstGeom>
        </p:spPr>
      </p:pic>
      <p:pic>
        <p:nvPicPr>
          <p:cNvPr id="13" name="图片 12">
            <a:extLst>
              <a:ext uri="{FF2B5EF4-FFF2-40B4-BE49-F238E27FC236}">
                <a16:creationId xmlns:a16="http://schemas.microsoft.com/office/drawing/2014/main" id="{D5296B26-90A9-369C-D206-C1B6ABB6F52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40863" y="4895924"/>
            <a:ext cx="2990098" cy="1561781"/>
          </a:xfrm>
          <a:prstGeom prst="rect">
            <a:avLst/>
          </a:prstGeom>
        </p:spPr>
      </p:pic>
    </p:spTree>
    <p:extLst>
      <p:ext uri="{BB962C8B-B14F-4D97-AF65-F5344CB8AC3E}">
        <p14:creationId xmlns:p14="http://schemas.microsoft.com/office/powerpoint/2010/main" val="4071366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3133880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7CF98186-9415-9083-8FC4-4D57D6980BB8}"/>
              </a:ext>
            </a:extLst>
          </p:cNvPr>
          <p:cNvSpPr txBox="1">
            <a:spLocks/>
          </p:cNvSpPr>
          <p:nvPr>
            <p:custDataLst>
              <p:tags r:id="rId2"/>
            </p:custDataLst>
          </p:nvPr>
        </p:nvSpPr>
        <p:spPr>
          <a:xfrm>
            <a:off x="838200" y="1690689"/>
            <a:ext cx="10515600" cy="7799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基于生成模型的 </a:t>
            </a:r>
            <a:r>
              <a:rPr lang="en-US" altLang="zh-CN" dirty="0">
                <a:latin typeface="+mn-lt"/>
              </a:rPr>
              <a:t>RT </a:t>
            </a:r>
            <a:r>
              <a:rPr lang="zh-CN" altLang="en-US" dirty="0">
                <a:latin typeface="+mn-lt"/>
              </a:rPr>
              <a:t>在高级任务理解和规划方面表现出色，但在低级动作规划方面存在局限性</a:t>
            </a:r>
            <a:endParaRPr lang="en-US" altLang="zh-CN" dirty="0">
              <a:latin typeface="+mn-lt"/>
            </a:endParaRPr>
          </a:p>
          <a:p>
            <a:pPr lvl="1"/>
            <a:r>
              <a:rPr lang="zh-CN" altLang="en-US" dirty="0">
                <a:latin typeface="+mn-lt"/>
              </a:rPr>
              <a:t>生成模型无法精确生成动作参数，以及高级任务规划与低级动作执行之间的差距</a:t>
            </a:r>
            <a:endParaRPr lang="en-US" dirty="0">
              <a:latin typeface="+mn-lt"/>
            </a:endParaRPr>
          </a:p>
        </p:txBody>
      </p:sp>
      <p:sp>
        <p:nvSpPr>
          <p:cNvPr id="8" name="ee4pContent1">
            <a:extLst>
              <a:ext uri="{FF2B5EF4-FFF2-40B4-BE49-F238E27FC236}">
                <a16:creationId xmlns:a16="http://schemas.microsoft.com/office/drawing/2014/main" id="{AAD86EB3-FB13-8379-5B1A-C95A3A3875BB}"/>
              </a:ext>
            </a:extLst>
          </p:cNvPr>
          <p:cNvSpPr txBox="1">
            <a:spLocks/>
          </p:cNvSpPr>
          <p:nvPr>
            <p:custDataLst>
              <p:tags r:id="rId3"/>
            </p:custDataLst>
          </p:nvPr>
        </p:nvSpPr>
        <p:spPr>
          <a:xfrm>
            <a:off x="838200" y="5292968"/>
            <a:ext cx="10515600" cy="12924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VLA </a:t>
            </a:r>
            <a:r>
              <a:rPr lang="zh-CN" altLang="en-US" dirty="0">
                <a:latin typeface="+mn-lt"/>
              </a:rPr>
              <a:t>模型仅在与 </a:t>
            </a:r>
            <a:r>
              <a:rPr lang="en-US" altLang="zh-CN" dirty="0">
                <a:latin typeface="+mn-lt"/>
              </a:rPr>
              <a:t>VLM </a:t>
            </a:r>
            <a:r>
              <a:rPr lang="zh-CN" altLang="en-US" dirty="0">
                <a:latin typeface="+mn-lt"/>
              </a:rPr>
              <a:t>相关的高级规划和 </a:t>
            </a:r>
            <a:r>
              <a:rPr lang="en-US" altLang="zh-CN" dirty="0">
                <a:latin typeface="+mn-lt"/>
              </a:rPr>
              <a:t>affordance </a:t>
            </a:r>
            <a:r>
              <a:rPr lang="zh-CN" altLang="en-US" dirty="0">
                <a:latin typeface="+mn-lt"/>
              </a:rPr>
              <a:t>任务中表现出涌现能力</a:t>
            </a:r>
            <a:endParaRPr lang="en-US" altLang="zh-CN" dirty="0">
              <a:latin typeface="+mn-lt"/>
            </a:endParaRPr>
          </a:p>
          <a:p>
            <a:pPr lvl="1"/>
            <a:r>
              <a:rPr lang="zh-CN" altLang="en-US" dirty="0">
                <a:latin typeface="+mn-lt"/>
              </a:rPr>
              <a:t>它们未能展示低级物理交互中的新技能，并且受到数据集中的技能类别的限制，导致动作笨拙</a:t>
            </a:r>
            <a:endParaRPr lang="en-US" altLang="zh-CN" dirty="0">
              <a:latin typeface="+mn-lt"/>
            </a:endParaRPr>
          </a:p>
          <a:p>
            <a:pPr lvl="1"/>
            <a:r>
              <a:rPr lang="zh-CN" altLang="en-US" dirty="0">
                <a:latin typeface="+mn-lt"/>
              </a:rPr>
              <a:t>未来研究应将强化学习整合到大型模型的训练框架中，以提高泛化能力，使 </a:t>
            </a:r>
            <a:r>
              <a:rPr lang="en-US" altLang="zh-CN" dirty="0">
                <a:latin typeface="+mn-lt"/>
              </a:rPr>
              <a:t>VLA </a:t>
            </a:r>
            <a:r>
              <a:rPr lang="zh-CN" altLang="en-US" dirty="0">
                <a:latin typeface="+mn-lt"/>
              </a:rPr>
              <a:t>模型能够在现实环境中自主学习和优化低级物理交互策略，从而更灵活准确地执行各种物理动作</a:t>
            </a:r>
            <a:endParaRPr lang="en-US" dirty="0">
              <a:latin typeface="+mn-lt"/>
            </a:endParaRPr>
          </a:p>
        </p:txBody>
      </p:sp>
      <p:sp>
        <p:nvSpPr>
          <p:cNvPr id="9" name="ee4pContent1">
            <a:extLst>
              <a:ext uri="{FF2B5EF4-FFF2-40B4-BE49-F238E27FC236}">
                <a16:creationId xmlns:a16="http://schemas.microsoft.com/office/drawing/2014/main" id="{07E55762-C8E9-4866-EBE4-236B90A44B4C}"/>
              </a:ext>
            </a:extLst>
          </p:cNvPr>
          <p:cNvSpPr txBox="1">
            <a:spLocks/>
          </p:cNvSpPr>
          <p:nvPr>
            <p:custDataLst>
              <p:tags r:id="rId4"/>
            </p:custDataLst>
          </p:nvPr>
        </p:nvSpPr>
        <p:spPr>
          <a:xfrm>
            <a:off x="838203" y="3049854"/>
            <a:ext cx="5114190" cy="2117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为了解决这个问题，谷歌推出了 </a:t>
            </a:r>
            <a:r>
              <a:rPr lang="en-US" altLang="zh-CN" dirty="0">
                <a:latin typeface="+mn-lt"/>
              </a:rPr>
              <a:t>RT-Trajectory </a:t>
            </a:r>
            <a:r>
              <a:rPr lang="zh-CN" altLang="en-US" dirty="0">
                <a:latin typeface="+mn-lt"/>
              </a:rPr>
              <a:t>，它通过自动添加机器人轨迹来提供低级视觉线索，用于学习机器人控制策略</a:t>
            </a:r>
            <a:endParaRPr lang="en-US" dirty="0">
              <a:latin typeface="+mn-lt"/>
            </a:endParaRPr>
          </a:p>
        </p:txBody>
      </p:sp>
      <p:sp>
        <p:nvSpPr>
          <p:cNvPr id="10" name="ee4pContent1">
            <a:extLst>
              <a:ext uri="{FF2B5EF4-FFF2-40B4-BE49-F238E27FC236}">
                <a16:creationId xmlns:a16="http://schemas.microsoft.com/office/drawing/2014/main" id="{5F371265-B3D4-363E-37E2-FA7431C68A02}"/>
              </a:ext>
            </a:extLst>
          </p:cNvPr>
          <p:cNvSpPr txBox="1">
            <a:spLocks/>
          </p:cNvSpPr>
          <p:nvPr>
            <p:custDataLst>
              <p:tags r:id="rId5"/>
            </p:custDataLst>
          </p:nvPr>
        </p:nvSpPr>
        <p:spPr>
          <a:xfrm>
            <a:off x="6239609" y="3049854"/>
            <a:ext cx="5114191" cy="2117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RT-2 </a:t>
            </a:r>
            <a:r>
              <a:rPr lang="zh-CN" altLang="en-US" dirty="0">
                <a:latin typeface="+mn-lt"/>
              </a:rPr>
              <a:t>框架的基础上，具有动作层次结构的机器人</a:t>
            </a:r>
            <a:r>
              <a:rPr lang="en-US" altLang="zh-CN" dirty="0">
                <a:latin typeface="+mn-lt"/>
              </a:rPr>
              <a:t>RT-H</a:t>
            </a:r>
            <a:r>
              <a:rPr lang="zh-CN" altLang="en-US" dirty="0">
                <a:latin typeface="+mn-lt"/>
              </a:rPr>
              <a:t>结合了一个层次化的动作框架，通过中间语言动作将高级任务描述与低级机器人运动联系起来</a:t>
            </a:r>
            <a:endParaRPr lang="en-US" dirty="0">
              <a:latin typeface="+mn-lt"/>
            </a:endParaRPr>
          </a:p>
        </p:txBody>
      </p:sp>
      <p:sp>
        <p:nvSpPr>
          <p:cNvPr id="11" name="ee4pHeader1">
            <a:extLst>
              <a:ext uri="{FF2B5EF4-FFF2-40B4-BE49-F238E27FC236}">
                <a16:creationId xmlns:a16="http://schemas.microsoft.com/office/drawing/2014/main" id="{195281CA-98BC-3421-8D9D-7F781CF6DD15}"/>
              </a:ext>
            </a:extLst>
          </p:cNvPr>
          <p:cNvSpPr/>
          <p:nvPr>
            <p:custDataLst>
              <p:tags r:id="rId6"/>
            </p:custDataLst>
          </p:nvPr>
        </p:nvSpPr>
        <p:spPr bwMode="auto">
          <a:xfrm>
            <a:off x="838201" y="2588116"/>
            <a:ext cx="511419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RT-Trajectory</a:t>
            </a:r>
            <a:endParaRPr lang="en-US" sz="2000" b="1" dirty="0">
              <a:solidFill>
                <a:schemeClr val="bg1"/>
              </a:solidFill>
            </a:endParaRPr>
          </a:p>
        </p:txBody>
      </p:sp>
      <p:sp>
        <p:nvSpPr>
          <p:cNvPr id="12" name="ee4pHeader1">
            <a:extLst>
              <a:ext uri="{FF2B5EF4-FFF2-40B4-BE49-F238E27FC236}">
                <a16:creationId xmlns:a16="http://schemas.microsoft.com/office/drawing/2014/main" id="{E3BBCED0-BD35-724B-9E02-9ED383F4E5C2}"/>
              </a:ext>
            </a:extLst>
          </p:cNvPr>
          <p:cNvSpPr/>
          <p:nvPr>
            <p:custDataLst>
              <p:tags r:id="rId7"/>
            </p:custDataLst>
          </p:nvPr>
        </p:nvSpPr>
        <p:spPr bwMode="auto">
          <a:xfrm>
            <a:off x="6239607" y="2588116"/>
            <a:ext cx="511419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RT-H</a:t>
            </a:r>
            <a:endParaRPr lang="en-US" altLang="zh-CN" sz="2000" b="1" dirty="0">
              <a:solidFill>
                <a:schemeClr val="bg1"/>
              </a:solidFill>
            </a:endParaRPr>
          </a:p>
        </p:txBody>
      </p:sp>
      <p:pic>
        <p:nvPicPr>
          <p:cNvPr id="13" name="图片 12">
            <a:extLst>
              <a:ext uri="{FF2B5EF4-FFF2-40B4-BE49-F238E27FC236}">
                <a16:creationId xmlns:a16="http://schemas.microsoft.com/office/drawing/2014/main" id="{3C48BD55-9CDB-C8E4-CF0B-0F51C9A9DBC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66247" y="3891483"/>
            <a:ext cx="3060910" cy="1243068"/>
          </a:xfrm>
          <a:prstGeom prst="rect">
            <a:avLst/>
          </a:prstGeom>
        </p:spPr>
      </p:pic>
      <p:pic>
        <p:nvPicPr>
          <p:cNvPr id="14" name="图片 13">
            <a:extLst>
              <a:ext uri="{FF2B5EF4-FFF2-40B4-BE49-F238E27FC236}">
                <a16:creationId xmlns:a16="http://schemas.microsoft.com/office/drawing/2014/main" id="{F418A324-4BA8-9A83-6AFE-1DF23CADA36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091186" y="3886449"/>
            <a:ext cx="2384099" cy="1248102"/>
          </a:xfrm>
          <a:prstGeom prst="rect">
            <a:avLst/>
          </a:prstGeom>
        </p:spPr>
      </p:pic>
    </p:spTree>
    <p:extLst>
      <p:ext uri="{BB962C8B-B14F-4D97-AF65-F5344CB8AC3E}">
        <p14:creationId xmlns:p14="http://schemas.microsoft.com/office/powerpoint/2010/main" val="27682719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 日程表&#10;&#10;描述已自动生成">
            <a:extLst>
              <a:ext uri="{FF2B5EF4-FFF2-40B4-BE49-F238E27FC236}">
                <a16:creationId xmlns:a16="http://schemas.microsoft.com/office/drawing/2014/main" id="{A7B77E92-FF98-864D-0CB2-EFA46F2663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092116"/>
            <a:ext cx="12192000" cy="267376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extLst>
              <p:ext uri="{D42A27DB-BD31-4B8C-83A1-F6EECF244321}">
                <p14:modId xmlns:p14="http://schemas.microsoft.com/office/powerpoint/2010/main" val="2910551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05AD7A6E-5E51-40EF-826C-0AB4A3D2AE1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如前所述，对于任务 “将苹果放在盘子上”，任务规划器将将其分解为子任务 “找到苹果，拿起苹果”，“找到盘子”，“放下苹果”。由于如何找到（导航任务）或拾取</a:t>
            </a:r>
            <a:r>
              <a:rPr lang="en-US" altLang="zh-CN" dirty="0">
                <a:latin typeface="+mn-lt"/>
              </a:rPr>
              <a:t>/</a:t>
            </a:r>
            <a:r>
              <a:rPr lang="zh-CN" altLang="en-US" dirty="0">
                <a:latin typeface="+mn-lt"/>
              </a:rPr>
              <a:t>放下动作（抓取任务）不在任务规划的范围内。这些动作通常在模拟器中预定义，或在现实世界场景中使用预训练的策略模型执行，例如使用 </a:t>
            </a:r>
            <a:r>
              <a:rPr lang="en-US" altLang="zh-CN" dirty="0">
                <a:latin typeface="+mn-lt"/>
              </a:rPr>
              <a:t>CLIPort </a:t>
            </a:r>
            <a:r>
              <a:rPr lang="zh-CN" altLang="en-US" dirty="0">
                <a:latin typeface="+mn-lt"/>
              </a:rPr>
              <a:t>用于抓取任务</a:t>
            </a:r>
          </a:p>
          <a:p>
            <a:pPr lvl="1"/>
            <a:endParaRPr lang="en-US" dirty="0">
              <a:latin typeface="+mn-lt"/>
            </a:endParaRPr>
          </a:p>
        </p:txBody>
      </p:sp>
      <p:sp>
        <p:nvSpPr>
          <p:cNvPr id="8" name="ee4pHeader1">
            <a:extLst>
              <a:ext uri="{FF2B5EF4-FFF2-40B4-BE49-F238E27FC236}">
                <a16:creationId xmlns:a16="http://schemas.microsoft.com/office/drawing/2014/main" id="{D3447A30-A014-CE23-8D80-865ED55CC4A7}"/>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7">
                  <a:extLst>
                    <a:ext uri="{A12FA001-AC4F-418D-AE19-62706E023703}">
                      <ahyp:hlinkClr xmlns:ahyp="http://schemas.microsoft.com/office/drawing/2018/hyperlinkcolor" val="tx"/>
                    </a:ext>
                  </a:extLst>
                </a:hlinkClick>
              </a:rPr>
              <a:t>CLIPort</a:t>
            </a:r>
            <a:endParaRPr lang="en-US" sz="2000" b="1" dirty="0">
              <a:solidFill>
                <a:schemeClr val="bg1"/>
              </a:solidFill>
            </a:endParaRPr>
          </a:p>
        </p:txBody>
      </p:sp>
      <p:pic>
        <p:nvPicPr>
          <p:cNvPr id="9" name="图片 8">
            <a:extLst>
              <a:ext uri="{FF2B5EF4-FFF2-40B4-BE49-F238E27FC236}">
                <a16:creationId xmlns:a16="http://schemas.microsoft.com/office/drawing/2014/main" id="{63B0DD3D-C107-A9B1-252E-9E8085641BF4}"/>
              </a:ext>
            </a:extLst>
          </p:cNvPr>
          <p:cNvPicPr>
            <a:picLocks noChangeAspect="1"/>
          </p:cNvPicPr>
          <p:nvPr/>
        </p:nvPicPr>
        <p:blipFill>
          <a:blip r:embed="rId8"/>
          <a:stretch>
            <a:fillRect/>
          </a:stretch>
        </p:blipFill>
        <p:spPr>
          <a:xfrm>
            <a:off x="2630171" y="2989875"/>
            <a:ext cx="6931658" cy="3122611"/>
          </a:xfrm>
          <a:prstGeom prst="rect">
            <a:avLst/>
          </a:prstGeom>
        </p:spPr>
      </p:pic>
    </p:spTree>
    <p:extLst>
      <p:ext uri="{BB962C8B-B14F-4D97-AF65-F5344CB8AC3E}">
        <p14:creationId xmlns:p14="http://schemas.microsoft.com/office/powerpoint/2010/main" val="39772693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extLst>
              <p:ext uri="{D42A27DB-BD31-4B8C-83A1-F6EECF244321}">
                <p14:modId xmlns:p14="http://schemas.microsoft.com/office/powerpoint/2010/main" val="465684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3" imgW="473" imgH="476" progId="TCLayout.ActiveDocument.1">
                  <p:embed/>
                </p:oleObj>
              </mc:Choice>
              <mc:Fallback>
                <p:oleObj name="think-cell 幻灯片" r:id="rId1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15" name="ee4pContent1">
            <a:extLst>
              <a:ext uri="{FF2B5EF4-FFF2-40B4-BE49-F238E27FC236}">
                <a16:creationId xmlns:a16="http://schemas.microsoft.com/office/drawing/2014/main" id="{FFEEEB63-6B36-76F1-F938-939EB688751C}"/>
              </a:ext>
            </a:extLst>
          </p:cNvPr>
          <p:cNvSpPr txBox="1">
            <a:spLocks/>
          </p:cNvSpPr>
          <p:nvPr>
            <p:custDataLst>
              <p:tags r:id="rId2"/>
            </p:custDataLst>
          </p:nvPr>
        </p:nvSpPr>
        <p:spPr>
          <a:xfrm>
            <a:off x="838196"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6" name="ee4pContent1">
            <a:extLst>
              <a:ext uri="{FF2B5EF4-FFF2-40B4-BE49-F238E27FC236}">
                <a16:creationId xmlns:a16="http://schemas.microsoft.com/office/drawing/2014/main" id="{BF9E6C28-5929-01D4-127F-3EAFC2927671}"/>
              </a:ext>
            </a:extLst>
          </p:cNvPr>
          <p:cNvSpPr txBox="1">
            <a:spLocks/>
          </p:cNvSpPr>
          <p:nvPr>
            <p:custDataLst>
              <p:tags r:id="rId3"/>
            </p:custDataLst>
          </p:nvPr>
        </p:nvSpPr>
        <p:spPr>
          <a:xfrm>
            <a:off x="3491520"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Content1">
            <a:extLst>
              <a:ext uri="{FF2B5EF4-FFF2-40B4-BE49-F238E27FC236}">
                <a16:creationId xmlns:a16="http://schemas.microsoft.com/office/drawing/2014/main" id="{142A3F06-0B21-0DC5-AF34-881D240C830E}"/>
              </a:ext>
            </a:extLst>
          </p:cNvPr>
          <p:cNvSpPr txBox="1">
            <a:spLocks/>
          </p:cNvSpPr>
          <p:nvPr>
            <p:custDataLst>
              <p:tags r:id="rId4"/>
            </p:custDataLst>
          </p:nvPr>
        </p:nvSpPr>
        <p:spPr>
          <a:xfrm>
            <a:off x="6144844"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A6A7AC73-D417-AA15-B71E-5EA9D5CEA2F7}"/>
              </a:ext>
            </a:extLst>
          </p:cNvPr>
          <p:cNvSpPr txBox="1">
            <a:spLocks/>
          </p:cNvSpPr>
          <p:nvPr>
            <p:custDataLst>
              <p:tags r:id="rId5"/>
            </p:custDataLst>
          </p:nvPr>
        </p:nvSpPr>
        <p:spPr>
          <a:xfrm>
            <a:off x="8798167"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58E7AE9E-6073-4AD2-1366-2822E82C2B9B}"/>
              </a:ext>
            </a:extLst>
          </p:cNvPr>
          <p:cNvSpPr/>
          <p:nvPr>
            <p:custDataLst>
              <p:tags r:id="rId6"/>
            </p:custDataLst>
          </p:nvPr>
        </p:nvSpPr>
        <p:spPr bwMode="auto">
          <a:xfrm>
            <a:off x="838197"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符号规划算法</a:t>
            </a:r>
            <a:r>
              <a:rPr lang="en-US" altLang="zh-CN" b="1" dirty="0">
                <a:solidFill>
                  <a:schemeClr val="bg1"/>
                </a:solidFill>
              </a:rPr>
              <a:t>-</a:t>
            </a:r>
            <a:r>
              <a:rPr lang="en-US" altLang="zh-CN" b="1" dirty="0">
                <a:solidFill>
                  <a:schemeClr val="bg1"/>
                </a:solidFill>
                <a:hlinkClick r:id="rId15">
                  <a:extLst>
                    <a:ext uri="{A12FA001-AC4F-418D-AE19-62706E023703}">
                      <ahyp:hlinkClr xmlns:ahyp="http://schemas.microsoft.com/office/drawing/2018/hyperlinkcolor" val="tx"/>
                    </a:ext>
                  </a:extLst>
                </a:hlinkClick>
              </a:rPr>
              <a:t>STRIPS</a:t>
            </a:r>
            <a:endParaRPr lang="en-US" b="1" dirty="0">
              <a:solidFill>
                <a:schemeClr val="bg1"/>
              </a:solidFill>
            </a:endParaRPr>
          </a:p>
        </p:txBody>
      </p:sp>
      <p:sp>
        <p:nvSpPr>
          <p:cNvPr id="20" name="ee4pHeader1">
            <a:extLst>
              <a:ext uri="{FF2B5EF4-FFF2-40B4-BE49-F238E27FC236}">
                <a16:creationId xmlns:a16="http://schemas.microsoft.com/office/drawing/2014/main" id="{239F7141-6ADD-2DF9-EA94-5607C40FAD0B}"/>
              </a:ext>
            </a:extLst>
          </p:cNvPr>
          <p:cNvSpPr/>
          <p:nvPr>
            <p:custDataLst>
              <p:tags r:id="rId7"/>
            </p:custDataLst>
          </p:nvPr>
        </p:nvSpPr>
        <p:spPr bwMode="auto">
          <a:xfrm>
            <a:off x="3491519"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符号规划算法</a:t>
            </a:r>
            <a:r>
              <a:rPr lang="en-US" altLang="zh-CN" b="1" dirty="0">
                <a:solidFill>
                  <a:schemeClr val="bg1"/>
                </a:solidFill>
              </a:rPr>
              <a:t>-</a:t>
            </a:r>
            <a:r>
              <a:rPr lang="en-US" altLang="zh-CN" b="1" dirty="0">
                <a:solidFill>
                  <a:schemeClr val="bg1"/>
                </a:solidFill>
                <a:hlinkClick r:id="rId16">
                  <a:extLst>
                    <a:ext uri="{A12FA001-AC4F-418D-AE19-62706E023703}">
                      <ahyp:hlinkClr xmlns:ahyp="http://schemas.microsoft.com/office/drawing/2018/hyperlinkcolor" val="tx"/>
                    </a:ext>
                  </a:extLst>
                </a:hlinkClick>
              </a:rPr>
              <a:t>PDDL</a:t>
            </a:r>
            <a:endParaRPr lang="en-US" b="1" dirty="0">
              <a:solidFill>
                <a:schemeClr val="bg1"/>
              </a:solidFill>
            </a:endParaRPr>
          </a:p>
        </p:txBody>
      </p:sp>
      <p:sp>
        <p:nvSpPr>
          <p:cNvPr id="21" name="ee4pHeader1">
            <a:extLst>
              <a:ext uri="{FF2B5EF4-FFF2-40B4-BE49-F238E27FC236}">
                <a16:creationId xmlns:a16="http://schemas.microsoft.com/office/drawing/2014/main" id="{9105DE4B-9620-33D6-AC88-BA8F5FAF42B9}"/>
              </a:ext>
            </a:extLst>
          </p:cNvPr>
          <p:cNvSpPr/>
          <p:nvPr>
            <p:custDataLst>
              <p:tags r:id="rId8"/>
            </p:custDataLst>
          </p:nvPr>
        </p:nvSpPr>
        <p:spPr bwMode="auto">
          <a:xfrm>
            <a:off x="6144841"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搜索算法</a:t>
            </a:r>
            <a:r>
              <a:rPr lang="en-US" altLang="zh-CN" b="1" dirty="0">
                <a:solidFill>
                  <a:schemeClr val="bg1"/>
                </a:solidFill>
              </a:rPr>
              <a:t>-</a:t>
            </a:r>
            <a:r>
              <a:rPr lang="en-US" altLang="zh-CN" b="1" dirty="0">
                <a:solidFill>
                  <a:schemeClr val="bg1"/>
                </a:solidFill>
                <a:hlinkClick r:id="rId17">
                  <a:extLst>
                    <a:ext uri="{A12FA001-AC4F-418D-AE19-62706E023703}">
                      <ahyp:hlinkClr xmlns:ahyp="http://schemas.microsoft.com/office/drawing/2018/hyperlinkcolor" val="tx"/>
                    </a:ext>
                  </a:extLst>
                </a:hlinkClick>
              </a:rPr>
              <a:t>MCTS</a:t>
            </a:r>
            <a:endParaRPr lang="en-US" b="1" dirty="0">
              <a:solidFill>
                <a:schemeClr val="bg1"/>
              </a:solidFill>
            </a:endParaRPr>
          </a:p>
        </p:txBody>
      </p:sp>
      <p:sp>
        <p:nvSpPr>
          <p:cNvPr id="22" name="ee4pHeader1">
            <a:extLst>
              <a:ext uri="{FF2B5EF4-FFF2-40B4-BE49-F238E27FC236}">
                <a16:creationId xmlns:a16="http://schemas.microsoft.com/office/drawing/2014/main" id="{AE569354-33C4-5C8B-DBD2-E90EFC28B975}"/>
              </a:ext>
            </a:extLst>
          </p:cNvPr>
          <p:cNvSpPr/>
          <p:nvPr>
            <p:custDataLst>
              <p:tags r:id="rId9"/>
            </p:custDataLst>
          </p:nvPr>
        </p:nvSpPr>
        <p:spPr bwMode="auto">
          <a:xfrm>
            <a:off x="8798167"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搜索算法</a:t>
            </a:r>
            <a:r>
              <a:rPr lang="en-US" altLang="zh-CN" b="1" dirty="0">
                <a:solidFill>
                  <a:schemeClr val="bg1"/>
                </a:solidFill>
              </a:rPr>
              <a:t>-</a:t>
            </a:r>
            <a:r>
              <a:rPr lang="en-US" altLang="zh-CN" b="1" dirty="0">
                <a:solidFill>
                  <a:schemeClr val="bg1"/>
                </a:solidFill>
                <a:hlinkClick r:id="rId18">
                  <a:extLst>
                    <a:ext uri="{A12FA001-AC4F-418D-AE19-62706E023703}">
                      <ahyp:hlinkClr xmlns:ahyp="http://schemas.microsoft.com/office/drawing/2018/hyperlinkcolor" val="tx"/>
                    </a:ext>
                  </a:extLst>
                </a:hlinkClick>
              </a:rPr>
              <a:t>A*</a:t>
            </a:r>
            <a:endParaRPr lang="en-US" b="1" dirty="0">
              <a:solidFill>
                <a:schemeClr val="bg1"/>
              </a:solidFill>
            </a:endParaRPr>
          </a:p>
        </p:txBody>
      </p:sp>
      <p:sp>
        <p:nvSpPr>
          <p:cNvPr id="23" name="ee4pContent1">
            <a:extLst>
              <a:ext uri="{FF2B5EF4-FFF2-40B4-BE49-F238E27FC236}">
                <a16:creationId xmlns:a16="http://schemas.microsoft.com/office/drawing/2014/main" id="{E9946845-028E-E61F-51E8-7CA4685D60C7}"/>
              </a:ext>
            </a:extLst>
          </p:cNvPr>
          <p:cNvSpPr txBox="1">
            <a:spLocks/>
          </p:cNvSpPr>
          <p:nvPr>
            <p:custDataLst>
              <p:tags r:id="rId10"/>
            </p:custDataLst>
          </p:nvPr>
        </p:nvSpPr>
        <p:spPr>
          <a:xfrm>
            <a:off x="838198" y="1690688"/>
            <a:ext cx="10515599"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传统的具身任务规划方法通常基于显式规则和逻辑推理</a:t>
            </a:r>
            <a:endParaRPr lang="en-US" dirty="0">
              <a:latin typeface="+mn-lt"/>
            </a:endParaRPr>
          </a:p>
        </p:txBody>
      </p:sp>
      <p:sp>
        <p:nvSpPr>
          <p:cNvPr id="24" name="ee4pContent1">
            <a:extLst>
              <a:ext uri="{FF2B5EF4-FFF2-40B4-BE49-F238E27FC236}">
                <a16:creationId xmlns:a16="http://schemas.microsoft.com/office/drawing/2014/main" id="{7441E702-7E61-9239-EEFC-10E1DD0B6E14}"/>
              </a:ext>
            </a:extLst>
          </p:cNvPr>
          <p:cNvSpPr txBox="1">
            <a:spLocks/>
          </p:cNvSpPr>
          <p:nvPr>
            <p:custDataLst>
              <p:tags r:id="rId11"/>
            </p:custDataLst>
          </p:nvPr>
        </p:nvSpPr>
        <p:spPr>
          <a:xfrm>
            <a:off x="838195" y="5671040"/>
            <a:ext cx="10515599" cy="9283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然而，这些方法通常依赖于预定义的规则、约束和启发式方法，这些方法很僵化，可能无法很好地适应环境的动态或不可预见的变化。随着 </a:t>
            </a:r>
            <a:r>
              <a:rPr lang="en-US" altLang="zh-CN" dirty="0">
                <a:latin typeface="+mn-lt"/>
              </a:rPr>
              <a:t>LLMs </a:t>
            </a:r>
            <a:r>
              <a:rPr lang="zh-CN" altLang="en-US" dirty="0">
                <a:latin typeface="+mn-lt"/>
              </a:rPr>
              <a:t>的流行，许多工作尝试使用 </a:t>
            </a:r>
            <a:r>
              <a:rPr lang="en-US" altLang="zh-CN" dirty="0">
                <a:latin typeface="+mn-lt"/>
              </a:rPr>
              <a:t>LLMs </a:t>
            </a:r>
            <a:r>
              <a:rPr lang="zh-CN" altLang="en-US" dirty="0">
                <a:latin typeface="+mn-lt"/>
              </a:rPr>
              <a:t>进行规划，或将传统方法与 </a:t>
            </a:r>
            <a:r>
              <a:rPr lang="en-US" altLang="zh-CN" dirty="0">
                <a:latin typeface="+mn-lt"/>
              </a:rPr>
              <a:t>LLMs </a:t>
            </a:r>
            <a:r>
              <a:rPr lang="zh-CN" altLang="en-US" dirty="0">
                <a:latin typeface="+mn-lt"/>
              </a:rPr>
              <a:t>结合，利用嵌入其中的丰富世界知识进行推理和规划，而无需人工定义，大大增强了模型的泛化能力</a:t>
            </a:r>
            <a:endParaRPr lang="en-US" dirty="0">
              <a:latin typeface="+mn-lt"/>
            </a:endParaRPr>
          </a:p>
        </p:txBody>
      </p:sp>
      <p:pic>
        <p:nvPicPr>
          <p:cNvPr id="2050" name="Picture 2" descr="An Introduction to the Planning Domain Definition Language | 9781627058759 | Patrik... | bol.com">
            <a:extLst>
              <a:ext uri="{FF2B5EF4-FFF2-40B4-BE49-F238E27FC236}">
                <a16:creationId xmlns:a16="http://schemas.microsoft.com/office/drawing/2014/main" id="{770D9A44-CAA3-DE82-251E-2ADA991D3385}"/>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3711861" y="2839925"/>
            <a:ext cx="2114945" cy="26102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 Friday Read Chapter 11, section 3 - ppt download">
            <a:extLst>
              <a:ext uri="{FF2B5EF4-FFF2-40B4-BE49-F238E27FC236}">
                <a16:creationId xmlns:a16="http://schemas.microsoft.com/office/drawing/2014/main" id="{F0919544-9129-9DA2-A7A6-3FD6AE10316A}"/>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99438" y="3233887"/>
            <a:ext cx="2433145" cy="18222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Monte Carlo Method? Monte Carlo Method Example">
            <a:extLst>
              <a:ext uri="{FF2B5EF4-FFF2-40B4-BE49-F238E27FC236}">
                <a16:creationId xmlns:a16="http://schemas.microsoft.com/office/drawing/2014/main" id="{AC583B7D-B443-1A16-D6C3-4070ACA9279D}"/>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6188021" y="3157325"/>
            <a:ext cx="2469269" cy="1975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formed Search Chapter 4 - ppt download">
            <a:extLst>
              <a:ext uri="{FF2B5EF4-FFF2-40B4-BE49-F238E27FC236}">
                <a16:creationId xmlns:a16="http://schemas.microsoft.com/office/drawing/2014/main" id="{A56CD8F0-485A-FFE7-9149-C4DC5599F5CE}"/>
              </a:ext>
            </a:extLst>
          </p:cNvPr>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8859418" y="3233887"/>
            <a:ext cx="2433144" cy="182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230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extLst>
              <p:ext uri="{D42A27DB-BD31-4B8C-83A1-F6EECF244321}">
                <p14:modId xmlns:p14="http://schemas.microsoft.com/office/powerpoint/2010/main" val="2862556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pPr>
              <a:spcAft>
                <a:spcPct val="0"/>
              </a:spcAft>
            </a:pPr>
            <a:r>
              <a:rPr lang="en-US" altLang="zh-CN" dirty="0"/>
              <a:t>Quadruped Robots</a:t>
            </a:r>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8"/>
          <a:stretch>
            <a:fillRect/>
          </a:stretch>
        </p:blipFill>
        <p:spPr>
          <a:xfrm>
            <a:off x="838200" y="1690688"/>
            <a:ext cx="4089716" cy="3560820"/>
          </a:xfrm>
          <a:prstGeom prst="rect">
            <a:avLst/>
          </a:prstGeom>
        </p:spPr>
      </p:pic>
      <p:sp>
        <p:nvSpPr>
          <p:cNvPr id="4" name="ee4pContent1">
            <a:extLst>
              <a:ext uri="{FF2B5EF4-FFF2-40B4-BE49-F238E27FC236}">
                <a16:creationId xmlns:a16="http://schemas.microsoft.com/office/drawing/2014/main" id="{0129662D-1773-75A7-5407-B4CBB198ADF3}"/>
              </a:ext>
            </a:extLst>
          </p:cNvPr>
          <p:cNvSpPr txBox="1">
            <a:spLocks/>
          </p:cNvSpPr>
          <p:nvPr>
            <p:custDataLst>
              <p:tags r:id="rId2"/>
            </p:custDataLst>
          </p:nvPr>
        </p:nvSpPr>
        <p:spPr>
          <a:xfrm>
            <a:off x="5010149" y="1690688"/>
            <a:ext cx="6343651" cy="23923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以其稳定性和适应性而闻名，非常适合复杂地形探测、救援任务和军事应用</a:t>
            </a:r>
            <a:endParaRPr lang="en-US" altLang="zh-CN" sz="1400" dirty="0">
              <a:latin typeface="+mn-lt"/>
            </a:endParaRPr>
          </a:p>
          <a:p>
            <a:pPr lvl="2"/>
            <a:r>
              <a:rPr lang="zh-CN" altLang="en-US" sz="1400" dirty="0">
                <a:latin typeface="+mn-lt"/>
              </a:rPr>
              <a:t>这些机器人在不平坦的表面上可以保持平衡和移动</a:t>
            </a:r>
            <a:endParaRPr lang="en-US" altLang="zh-CN" sz="1400" dirty="0">
              <a:latin typeface="+mn-lt"/>
            </a:endParaRPr>
          </a:p>
          <a:p>
            <a:pPr lvl="2"/>
            <a:r>
              <a:rPr lang="zh-CN" altLang="en-US" sz="1400" dirty="0">
                <a:latin typeface="+mn-lt"/>
              </a:rPr>
              <a:t>多关节设计能实现模仿生物运动，实现复杂的步态和姿态调整</a:t>
            </a:r>
            <a:endParaRPr lang="en-US" altLang="zh-CN" sz="1400" dirty="0">
              <a:latin typeface="+mn-lt"/>
            </a:endParaRPr>
          </a:p>
          <a:p>
            <a:pPr lvl="2"/>
            <a:r>
              <a:rPr lang="zh-CN" altLang="en-US" sz="1400" dirty="0">
                <a:latin typeface="+mn-lt"/>
              </a:rPr>
              <a:t>高度可调性能实现自动调整其姿态以适应不断变化的地形，从而增强机动性和稳定性</a:t>
            </a:r>
            <a:endParaRPr lang="en-US" altLang="zh-CN" sz="1400" dirty="0">
              <a:latin typeface="+mn-lt"/>
            </a:endParaRPr>
          </a:p>
          <a:p>
            <a:pPr lvl="2"/>
            <a:r>
              <a:rPr lang="zh-CN" altLang="en-US" sz="1400" dirty="0">
                <a:latin typeface="+mn-lt"/>
              </a:rPr>
              <a:t>感知系统，例如激光雷达和摄像头，提供了环境感知能力，使机器人能够自主导航并避开障碍物 </a:t>
            </a:r>
          </a:p>
        </p:txBody>
      </p:sp>
      <p:sp>
        <p:nvSpPr>
          <p:cNvPr id="7" name="ee4pContent1">
            <a:extLst>
              <a:ext uri="{FF2B5EF4-FFF2-40B4-BE49-F238E27FC236}">
                <a16:creationId xmlns:a16="http://schemas.microsoft.com/office/drawing/2014/main" id="{451454A1-52B5-72D0-E9DF-844A7D2E026C}"/>
              </a:ext>
            </a:extLst>
          </p:cNvPr>
          <p:cNvSpPr txBox="1">
            <a:spLocks/>
          </p:cNvSpPr>
          <p:nvPr>
            <p:custDataLst>
              <p:tags r:id="rId3"/>
            </p:custDataLst>
          </p:nvPr>
        </p:nvSpPr>
        <p:spPr>
          <a:xfrm>
            <a:off x="5010148" y="4176711"/>
            <a:ext cx="6343651" cy="10747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复杂设计和高制造成本导致了大量的初始投资，限制了其在成本敏感领域的应用。 此外，它们在复杂环境中电池续航时间有限，需要频繁充电或更换电池才能长时间运行</a:t>
            </a:r>
          </a:p>
        </p:txBody>
      </p:sp>
      <p:sp>
        <p:nvSpPr>
          <p:cNvPr id="8" name="ee4pContent1">
            <a:extLst>
              <a:ext uri="{FF2B5EF4-FFF2-40B4-BE49-F238E27FC236}">
                <a16:creationId xmlns:a16="http://schemas.microsoft.com/office/drawing/2014/main" id="{71289E31-3A98-C3B5-72EB-678C40456550}"/>
              </a:ext>
            </a:extLst>
          </p:cNvPr>
          <p:cNvSpPr txBox="1">
            <a:spLocks/>
          </p:cNvSpPr>
          <p:nvPr>
            <p:custDataLst>
              <p:tags r:id="rId4"/>
            </p:custDataLst>
          </p:nvPr>
        </p:nvSpPr>
        <p:spPr>
          <a:xfrm>
            <a:off x="838200" y="5345169"/>
            <a:ext cx="10515600" cy="1449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Unitree Robotics</a:t>
            </a:r>
            <a:r>
              <a:rPr lang="en-US" altLang="zh-CN" sz="1400" dirty="0">
                <a:latin typeface="+mn-lt"/>
              </a:rPr>
              <a:t>’ Unitree A1 </a:t>
            </a:r>
            <a:r>
              <a:rPr lang="zh-CN" altLang="en-US" sz="1400" dirty="0">
                <a:latin typeface="+mn-lt"/>
              </a:rPr>
              <a:t>和 </a:t>
            </a:r>
            <a:r>
              <a:rPr lang="en-US" altLang="zh-CN" sz="1400" dirty="0">
                <a:latin typeface="+mn-lt"/>
              </a:rPr>
              <a:t>Go1 </a:t>
            </a:r>
            <a:r>
              <a:rPr lang="zh-CN" altLang="en-US" sz="1400" dirty="0">
                <a:latin typeface="+mn-lt"/>
              </a:rPr>
              <a:t>以其成本效益和灵活性而闻名，具有强大的机动性和智能避障能力，适用于各种应用</a:t>
            </a:r>
          </a:p>
          <a:p>
            <a:pPr lvl="2"/>
            <a:r>
              <a:rPr lang="en-US" altLang="zh-CN" sz="1400" dirty="0">
                <a:latin typeface="+mn-lt"/>
                <a:hlinkClick r:id="rId10"/>
              </a:rPr>
              <a:t>Boston Dynamics’ Spot</a:t>
            </a:r>
            <a:r>
              <a:rPr lang="en-US" altLang="zh-CN" sz="1400" dirty="0">
                <a:latin typeface="+mn-lt"/>
              </a:rPr>
              <a:t> </a:t>
            </a:r>
            <a:r>
              <a:rPr lang="zh-CN" altLang="en-US" sz="1400" dirty="0">
                <a:latin typeface="+mn-lt"/>
              </a:rPr>
              <a:t>以其卓越的稳定性和操作灵活性而闻名，常用于工业检查和救援任务</a:t>
            </a:r>
          </a:p>
          <a:p>
            <a:pPr lvl="2"/>
            <a:r>
              <a:rPr lang="en-US" altLang="zh-CN" sz="1400" dirty="0">
                <a:latin typeface="+mn-lt"/>
                <a:hlinkClick r:id="rId11"/>
              </a:rPr>
              <a:t>ANYbotics’ ANYmal C</a:t>
            </a:r>
            <a:r>
              <a:rPr lang="en-US" altLang="zh-CN" sz="1400" dirty="0">
                <a:latin typeface="+mn-lt"/>
              </a:rPr>
              <a:t> </a:t>
            </a:r>
            <a:r>
              <a:rPr lang="zh-CN" altLang="en-US" sz="1400" dirty="0">
                <a:latin typeface="+mn-lt"/>
              </a:rPr>
              <a:t>采用模块化设计，耐用性高，广泛用于工业检查和维护，配备了自主导航和远程操作功能，适用于长时间户外任务，甚至极端的月球任务</a:t>
            </a:r>
          </a:p>
          <a:p>
            <a:pPr lvl="1"/>
            <a:endParaRPr lang="en-US" sz="1400" dirty="0">
              <a:latin typeface="+mn-lt"/>
            </a:endParaRPr>
          </a:p>
        </p:txBody>
      </p:sp>
    </p:spTree>
    <p:extLst>
      <p:ext uri="{BB962C8B-B14F-4D97-AF65-F5344CB8AC3E}">
        <p14:creationId xmlns:p14="http://schemas.microsoft.com/office/powerpoint/2010/main" val="108892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4779327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C379D3BD-CA6C-FA82-9466-2D0B149ADACB}"/>
              </a:ext>
            </a:extLst>
          </p:cNvPr>
          <p:cNvSpPr txBox="1">
            <a:spLocks/>
          </p:cNvSpPr>
          <p:nvPr>
            <p:custDataLst>
              <p:tags r:id="rId2"/>
            </p:custDataLst>
          </p:nvPr>
        </p:nvSpPr>
        <p:spPr>
          <a:xfrm>
            <a:off x="838200" y="1690688"/>
            <a:ext cx="10515600" cy="6920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在自然语言模型规模化之前，任务规划器也通过在像 </a:t>
            </a:r>
            <a:r>
              <a:rPr lang="en-US" altLang="zh-CN" dirty="0">
                <a:latin typeface="+mn-lt"/>
              </a:rPr>
              <a:t>Alfred </a:t>
            </a:r>
            <a:r>
              <a:rPr lang="zh-CN" altLang="en-US" dirty="0">
                <a:latin typeface="+mn-lt"/>
              </a:rPr>
              <a:t>和 </a:t>
            </a:r>
            <a:r>
              <a:rPr lang="en-US" altLang="zh-CN" dirty="0">
                <a:latin typeface="+mn-lt"/>
              </a:rPr>
              <a:t>Alfworld </a:t>
            </a:r>
            <a:r>
              <a:rPr lang="zh-CN" altLang="en-US" dirty="0">
                <a:latin typeface="+mn-lt"/>
              </a:rPr>
              <a:t>这样的具身指令数据集上训练像 </a:t>
            </a:r>
            <a:r>
              <a:rPr lang="en-US" altLang="zh-CN" dirty="0">
                <a:latin typeface="+mn-lt"/>
              </a:rPr>
              <a:t>BERT </a:t>
            </a:r>
            <a:r>
              <a:rPr lang="zh-CN" altLang="en-US" dirty="0">
                <a:latin typeface="+mn-lt"/>
              </a:rPr>
              <a:t>这样的模型来实现，如 </a:t>
            </a:r>
            <a:r>
              <a:rPr lang="en-US" altLang="zh-CN" dirty="0">
                <a:latin typeface="+mn-lt"/>
              </a:rPr>
              <a:t>FILM </a:t>
            </a:r>
            <a:r>
              <a:rPr lang="zh-CN" altLang="en-US" dirty="0">
                <a:latin typeface="+mn-lt"/>
              </a:rPr>
              <a:t>所示。但是，这种方法受到训练集中示例的限制，无法有效地与物理世界对齐</a:t>
            </a:r>
          </a:p>
        </p:txBody>
      </p:sp>
      <p:sp>
        <p:nvSpPr>
          <p:cNvPr id="10" name="ee4pContent1">
            <a:extLst>
              <a:ext uri="{FF2B5EF4-FFF2-40B4-BE49-F238E27FC236}">
                <a16:creationId xmlns:a16="http://schemas.microsoft.com/office/drawing/2014/main" id="{5D47174C-DEEB-CC9E-D382-629A9759FB50}"/>
              </a:ext>
            </a:extLst>
          </p:cNvPr>
          <p:cNvSpPr txBox="1">
            <a:spLocks/>
          </p:cNvSpPr>
          <p:nvPr>
            <p:custDataLst>
              <p:tags r:id="rId3"/>
            </p:custDataLst>
          </p:nvPr>
        </p:nvSpPr>
        <p:spPr>
          <a:xfrm>
            <a:off x="838201" y="3016252"/>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ADFBBD4A-FBAE-8BBD-3187-FD05B9EAEB2C}"/>
              </a:ext>
            </a:extLst>
          </p:cNvPr>
          <p:cNvSpPr txBox="1">
            <a:spLocks/>
          </p:cNvSpPr>
          <p:nvPr>
            <p:custDataLst>
              <p:tags r:id="rId4"/>
            </p:custDataLst>
          </p:nvPr>
        </p:nvSpPr>
        <p:spPr>
          <a:xfrm>
            <a:off x="4409343" y="3016251"/>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Content1">
            <a:extLst>
              <a:ext uri="{FF2B5EF4-FFF2-40B4-BE49-F238E27FC236}">
                <a16:creationId xmlns:a16="http://schemas.microsoft.com/office/drawing/2014/main" id="{59198AB4-C372-94ED-DF67-781BC11BB73A}"/>
              </a:ext>
            </a:extLst>
          </p:cNvPr>
          <p:cNvSpPr txBox="1">
            <a:spLocks/>
          </p:cNvSpPr>
          <p:nvPr>
            <p:custDataLst>
              <p:tags r:id="rId5"/>
            </p:custDataLst>
          </p:nvPr>
        </p:nvSpPr>
        <p:spPr>
          <a:xfrm>
            <a:off x="7980485" y="3016250"/>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3" name="ee4pHeader1">
            <a:extLst>
              <a:ext uri="{FF2B5EF4-FFF2-40B4-BE49-F238E27FC236}">
                <a16:creationId xmlns:a16="http://schemas.microsoft.com/office/drawing/2014/main" id="{C9209A84-BD8D-541D-E3AA-398C4F0ACDBF}"/>
              </a:ext>
            </a:extLst>
          </p:cNvPr>
          <p:cNvSpPr/>
          <p:nvPr>
            <p:custDataLst>
              <p:tags r:id="rId6"/>
            </p:custDataLst>
          </p:nvPr>
        </p:nvSpPr>
        <p:spPr bwMode="auto">
          <a:xfrm>
            <a:off x="838201" y="2554513"/>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Alfred</a:t>
            </a:r>
            <a:endParaRPr lang="en-US" sz="2000" b="1" dirty="0">
              <a:solidFill>
                <a:schemeClr val="bg1"/>
              </a:solidFill>
            </a:endParaRPr>
          </a:p>
        </p:txBody>
      </p:sp>
      <p:sp>
        <p:nvSpPr>
          <p:cNvPr id="14" name="ee4pHeader1">
            <a:extLst>
              <a:ext uri="{FF2B5EF4-FFF2-40B4-BE49-F238E27FC236}">
                <a16:creationId xmlns:a16="http://schemas.microsoft.com/office/drawing/2014/main" id="{F4464046-BD36-C45C-CEBA-4D7E2C474A93}"/>
              </a:ext>
            </a:extLst>
          </p:cNvPr>
          <p:cNvSpPr/>
          <p:nvPr>
            <p:custDataLst>
              <p:tags r:id="rId7"/>
            </p:custDataLst>
          </p:nvPr>
        </p:nvSpPr>
        <p:spPr bwMode="auto">
          <a:xfrm>
            <a:off x="4409343" y="2554511"/>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Alfworld</a:t>
            </a:r>
            <a:endParaRPr lang="en-US" sz="2000" b="1" dirty="0">
              <a:solidFill>
                <a:schemeClr val="bg1"/>
              </a:solidFill>
            </a:endParaRPr>
          </a:p>
        </p:txBody>
      </p:sp>
      <p:sp>
        <p:nvSpPr>
          <p:cNvPr id="15" name="ee4pHeader1">
            <a:extLst>
              <a:ext uri="{FF2B5EF4-FFF2-40B4-BE49-F238E27FC236}">
                <a16:creationId xmlns:a16="http://schemas.microsoft.com/office/drawing/2014/main" id="{F3795385-467C-5E8D-9B75-956A4951EA6B}"/>
              </a:ext>
            </a:extLst>
          </p:cNvPr>
          <p:cNvSpPr/>
          <p:nvPr>
            <p:custDataLst>
              <p:tags r:id="rId8"/>
            </p:custDataLst>
          </p:nvPr>
        </p:nvSpPr>
        <p:spPr bwMode="auto">
          <a:xfrm>
            <a:off x="7980485" y="2554511"/>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FILM</a:t>
            </a:r>
            <a:endParaRPr lang="en-US" sz="2000" b="1" dirty="0">
              <a:solidFill>
                <a:schemeClr val="bg1"/>
              </a:solidFill>
            </a:endParaRPr>
          </a:p>
        </p:txBody>
      </p:sp>
      <p:pic>
        <p:nvPicPr>
          <p:cNvPr id="16" name="图片 15">
            <a:extLst>
              <a:ext uri="{FF2B5EF4-FFF2-40B4-BE49-F238E27FC236}">
                <a16:creationId xmlns:a16="http://schemas.microsoft.com/office/drawing/2014/main" id="{F52847DF-E10C-0604-CDAF-F3644AF0F392}"/>
              </a:ext>
            </a:extLst>
          </p:cNvPr>
          <p:cNvPicPr>
            <a:picLocks noChangeAspect="1"/>
          </p:cNvPicPr>
          <p:nvPr/>
        </p:nvPicPr>
        <p:blipFill>
          <a:blip r:embed="rId15"/>
          <a:stretch>
            <a:fillRect/>
          </a:stretch>
        </p:blipFill>
        <p:spPr>
          <a:xfrm>
            <a:off x="854936" y="3534507"/>
            <a:ext cx="3339844" cy="2688596"/>
          </a:xfrm>
          <a:prstGeom prst="rect">
            <a:avLst/>
          </a:prstGeom>
        </p:spPr>
      </p:pic>
      <p:pic>
        <p:nvPicPr>
          <p:cNvPr id="17" name="图片 16">
            <a:extLst>
              <a:ext uri="{FF2B5EF4-FFF2-40B4-BE49-F238E27FC236}">
                <a16:creationId xmlns:a16="http://schemas.microsoft.com/office/drawing/2014/main" id="{1248BC29-9F0C-0FF2-471A-E168B524EC2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027210" y="4088640"/>
            <a:ext cx="3279863" cy="1331843"/>
          </a:xfrm>
          <a:prstGeom prst="rect">
            <a:avLst/>
          </a:prstGeom>
        </p:spPr>
      </p:pic>
      <p:pic>
        <p:nvPicPr>
          <p:cNvPr id="18" name="图片 17">
            <a:extLst>
              <a:ext uri="{FF2B5EF4-FFF2-40B4-BE49-F238E27FC236}">
                <a16:creationId xmlns:a16="http://schemas.microsoft.com/office/drawing/2014/main" id="{33F8FEF9-18DC-20FD-E3B3-3538800CA3DA}"/>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788129" y="3083279"/>
            <a:ext cx="2615741" cy="3342564"/>
          </a:xfrm>
          <a:prstGeom prst="rect">
            <a:avLst/>
          </a:prstGeom>
        </p:spPr>
      </p:pic>
    </p:spTree>
    <p:extLst>
      <p:ext uri="{BB962C8B-B14F-4D97-AF65-F5344CB8AC3E}">
        <p14:creationId xmlns:p14="http://schemas.microsoft.com/office/powerpoint/2010/main" val="1885142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748080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例如，</a:t>
            </a:r>
            <a:r>
              <a:rPr lang="en-US" altLang="zh-CN" dirty="0">
                <a:latin typeface="+mn-lt"/>
              </a:rPr>
              <a:t>Translated LM </a:t>
            </a:r>
            <a:r>
              <a:rPr lang="zh-CN" altLang="en-US" dirty="0">
                <a:latin typeface="+mn-lt"/>
              </a:rPr>
              <a:t>和 </a:t>
            </a:r>
            <a:r>
              <a:rPr lang="en-US" altLang="zh-CN" dirty="0">
                <a:latin typeface="+mn-lt"/>
              </a:rPr>
              <a:t>Inner Monologue </a:t>
            </a:r>
            <a:r>
              <a:rPr lang="zh-CN" altLang="en-US" dirty="0">
                <a:latin typeface="+mn-lt"/>
              </a:rPr>
              <a:t>可以将复杂任务分解成可管理的步骤，并利用其内部逻辑和知识系统设计解决方案，无需额外训练，例如 </a:t>
            </a:r>
            <a:r>
              <a:rPr lang="en-US" altLang="zh-CN" dirty="0">
                <a:latin typeface="+mn-lt"/>
              </a:rPr>
              <a:t>ReAct</a:t>
            </a:r>
            <a:endParaRPr lang="zh-CN" altLang="en-US" dirty="0">
              <a:latin typeface="+mn-lt"/>
            </a:endParaRPr>
          </a:p>
          <a:p>
            <a:pPr lvl="1"/>
            <a:endParaRPr lang="en-US" dirty="0">
              <a:latin typeface="+mn-lt"/>
            </a:endParaRP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538765"/>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538764"/>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7702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Translated LM</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Inner Monologue</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ReAct</a:t>
            </a:r>
            <a:endParaRPr lang="en-US" sz="2000" b="1" dirty="0">
              <a:solidFill>
                <a:schemeClr val="bg1"/>
              </a:solidFill>
            </a:endParaRPr>
          </a:p>
        </p:txBody>
      </p:sp>
      <p:pic>
        <p:nvPicPr>
          <p:cNvPr id="26" name="图片 25">
            <a:extLst>
              <a:ext uri="{FF2B5EF4-FFF2-40B4-BE49-F238E27FC236}">
                <a16:creationId xmlns:a16="http://schemas.microsoft.com/office/drawing/2014/main" id="{6CEF2FB4-3DA5-99EA-3CFF-99BCDEB0819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22658" y="4044450"/>
            <a:ext cx="3204397" cy="1942742"/>
          </a:xfrm>
          <a:prstGeom prst="rect">
            <a:avLst/>
          </a:prstGeom>
        </p:spPr>
      </p:pic>
      <p:pic>
        <p:nvPicPr>
          <p:cNvPr id="28" name="图片 27">
            <a:extLst>
              <a:ext uri="{FF2B5EF4-FFF2-40B4-BE49-F238E27FC236}">
                <a16:creationId xmlns:a16="http://schemas.microsoft.com/office/drawing/2014/main" id="{B243D79C-1457-6530-CF5C-5FC04E7C462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78292" y="4310611"/>
            <a:ext cx="3235414" cy="1410418"/>
          </a:xfrm>
          <a:prstGeom prst="rect">
            <a:avLst/>
          </a:prstGeom>
        </p:spPr>
      </p:pic>
      <p:pic>
        <p:nvPicPr>
          <p:cNvPr id="30" name="图片 29">
            <a:extLst>
              <a:ext uri="{FF2B5EF4-FFF2-40B4-BE49-F238E27FC236}">
                <a16:creationId xmlns:a16="http://schemas.microsoft.com/office/drawing/2014/main" id="{BD6D7279-8171-EF30-661C-AB41B7E43C47}"/>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041895" y="3675635"/>
            <a:ext cx="3250494" cy="2680368"/>
          </a:xfrm>
          <a:prstGeom prst="rect">
            <a:avLst/>
          </a:prstGeom>
        </p:spPr>
      </p:pic>
    </p:spTree>
    <p:extLst>
      <p:ext uri="{BB962C8B-B14F-4D97-AF65-F5344CB8AC3E}">
        <p14:creationId xmlns:p14="http://schemas.microsoft.com/office/powerpoint/2010/main" val="3882863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2160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同样，多代理协作框架 </a:t>
            </a:r>
            <a:r>
              <a:rPr lang="en-US" altLang="zh-CN" dirty="0">
                <a:latin typeface="+mn-lt"/>
              </a:rPr>
              <a:t>ReAd </a:t>
            </a:r>
            <a:r>
              <a:rPr lang="zh-CN" altLang="en-US" dirty="0">
                <a:latin typeface="+mn-lt"/>
              </a:rPr>
              <a:t>被提议用于通过不同的提示对计划进行高效的自修正。 此外，一些方法将过去成功的示例抽象成一系列存储在记忆库中的技能，以便在推理过程中考虑并提高计划成功的可能性</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6134464" y="3538762"/>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8782596" y="3538761"/>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77027"/>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ReAd</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6134464" y="3077022"/>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Wang et al.</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8782596" y="3077022"/>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Sharma et al.</a:t>
            </a:r>
            <a:endParaRPr lang="en-US" sz="2000" b="1" dirty="0">
              <a:solidFill>
                <a:schemeClr val="bg1"/>
              </a:solidFill>
            </a:endParaRPr>
          </a:p>
        </p:txBody>
      </p:sp>
      <p:sp>
        <p:nvSpPr>
          <p:cNvPr id="3" name="ee4pContent1">
            <a:extLst>
              <a:ext uri="{FF2B5EF4-FFF2-40B4-BE49-F238E27FC236}">
                <a16:creationId xmlns:a16="http://schemas.microsoft.com/office/drawing/2014/main" id="{B2F573DF-D961-BE28-410A-3FDF1913A3DC}"/>
              </a:ext>
            </a:extLst>
          </p:cNvPr>
          <p:cNvSpPr txBox="1">
            <a:spLocks/>
          </p:cNvSpPr>
          <p:nvPr>
            <p:custDataLst>
              <p:tags r:id="rId9"/>
            </p:custDataLst>
          </p:nvPr>
        </p:nvSpPr>
        <p:spPr>
          <a:xfrm>
            <a:off x="3486332" y="3538761"/>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4" name="ee4pHeader1">
            <a:extLst>
              <a:ext uri="{FF2B5EF4-FFF2-40B4-BE49-F238E27FC236}">
                <a16:creationId xmlns:a16="http://schemas.microsoft.com/office/drawing/2014/main" id="{1802C30E-90AE-CE06-9DEF-9F8B9F0559D8}"/>
              </a:ext>
            </a:extLst>
          </p:cNvPr>
          <p:cNvSpPr/>
          <p:nvPr>
            <p:custDataLst>
              <p:tags r:id="rId10"/>
            </p:custDataLst>
          </p:nvPr>
        </p:nvSpPr>
        <p:spPr bwMode="auto">
          <a:xfrm>
            <a:off x="3486332" y="3077022"/>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Sarch et al.</a:t>
            </a:r>
            <a:endParaRPr lang="en-US" sz="2000" b="1" dirty="0">
              <a:solidFill>
                <a:schemeClr val="bg1"/>
              </a:solidFill>
            </a:endParaRPr>
          </a:p>
        </p:txBody>
      </p:sp>
      <p:pic>
        <p:nvPicPr>
          <p:cNvPr id="7" name="图片 6">
            <a:extLst>
              <a:ext uri="{FF2B5EF4-FFF2-40B4-BE49-F238E27FC236}">
                <a16:creationId xmlns:a16="http://schemas.microsoft.com/office/drawing/2014/main" id="{89E63CB9-2A4C-9C4D-D63A-61070BEB8896}"/>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79319" y="4691355"/>
            <a:ext cx="2488967" cy="648933"/>
          </a:xfrm>
          <a:prstGeom prst="rect">
            <a:avLst/>
          </a:prstGeom>
        </p:spPr>
      </p:pic>
      <p:pic>
        <p:nvPicPr>
          <p:cNvPr id="10" name="图片 9">
            <a:extLst>
              <a:ext uri="{FF2B5EF4-FFF2-40B4-BE49-F238E27FC236}">
                <a16:creationId xmlns:a16="http://schemas.microsoft.com/office/drawing/2014/main" id="{2A6A7FC1-F5A8-7681-6E0E-49DE48D06FE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34177" y="4395143"/>
            <a:ext cx="2475516" cy="1241346"/>
          </a:xfrm>
          <a:prstGeom prst="rect">
            <a:avLst/>
          </a:prstGeom>
        </p:spPr>
      </p:pic>
      <p:pic>
        <p:nvPicPr>
          <p:cNvPr id="12" name="图片 11">
            <a:extLst>
              <a:ext uri="{FF2B5EF4-FFF2-40B4-BE49-F238E27FC236}">
                <a16:creationId xmlns:a16="http://schemas.microsoft.com/office/drawing/2014/main" id="{88E1038B-4CB5-D6BA-D4D4-8D01A5C47811}"/>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0221" y="4484570"/>
            <a:ext cx="2479693" cy="1062495"/>
          </a:xfrm>
          <a:prstGeom prst="rect">
            <a:avLst/>
          </a:prstGeom>
        </p:spPr>
      </p:pic>
      <p:pic>
        <p:nvPicPr>
          <p:cNvPr id="14" name="图片 13">
            <a:extLst>
              <a:ext uri="{FF2B5EF4-FFF2-40B4-BE49-F238E27FC236}">
                <a16:creationId xmlns:a16="http://schemas.microsoft.com/office/drawing/2014/main" id="{EAE4E6F3-0C96-9CE1-0029-6FDA65B96F8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869951" y="3896957"/>
            <a:ext cx="2396493" cy="2237719"/>
          </a:xfrm>
          <a:prstGeom prst="rect">
            <a:avLst/>
          </a:prstGeom>
        </p:spPr>
      </p:pic>
    </p:spTree>
    <p:extLst>
      <p:ext uri="{BB962C8B-B14F-4D97-AF65-F5344CB8AC3E}">
        <p14:creationId xmlns:p14="http://schemas.microsoft.com/office/powerpoint/2010/main" val="7716236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13068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有一些工作利用代码作为推理媒介，而不是自然语言</a:t>
            </a:r>
            <a:endParaRPr lang="en-US" altLang="zh-CN" dirty="0">
              <a:latin typeface="+mn-lt"/>
            </a:endParaRPr>
          </a:p>
          <a:p>
            <a:pPr lvl="1"/>
            <a:r>
              <a:rPr lang="zh-CN" altLang="en-US" dirty="0">
                <a:latin typeface="+mn-lt"/>
              </a:rPr>
              <a:t>其中，任务计划根据可用的 </a:t>
            </a:r>
            <a:r>
              <a:rPr lang="en-US" altLang="zh-CN" dirty="0">
                <a:latin typeface="+mn-lt"/>
              </a:rPr>
              <a:t>API </a:t>
            </a:r>
            <a:r>
              <a:rPr lang="zh-CN" altLang="en-US" dirty="0">
                <a:latin typeface="+mn-lt"/>
              </a:rPr>
              <a:t>库生成为代码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538765"/>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538764"/>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7702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Singh et al.</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Vemprala et al.</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Liang et al.</a:t>
            </a:r>
            <a:endParaRPr lang="en-US" sz="2000" b="1" dirty="0">
              <a:solidFill>
                <a:schemeClr val="bg1"/>
              </a:solidFill>
            </a:endParaRPr>
          </a:p>
        </p:txBody>
      </p:sp>
      <p:pic>
        <p:nvPicPr>
          <p:cNvPr id="4" name="图片 3">
            <a:extLst>
              <a:ext uri="{FF2B5EF4-FFF2-40B4-BE49-F238E27FC236}">
                <a16:creationId xmlns:a16="http://schemas.microsoft.com/office/drawing/2014/main" id="{815D55B4-75A7-6EAB-052C-B04A6BF8C66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73764" y="3773906"/>
            <a:ext cx="3302185" cy="2483831"/>
          </a:xfrm>
          <a:prstGeom prst="rect">
            <a:avLst/>
          </a:prstGeom>
        </p:spPr>
      </p:pic>
      <p:pic>
        <p:nvPicPr>
          <p:cNvPr id="7" name="图片 6">
            <a:extLst>
              <a:ext uri="{FF2B5EF4-FFF2-40B4-BE49-F238E27FC236}">
                <a16:creationId xmlns:a16="http://schemas.microsoft.com/office/drawing/2014/main" id="{A30BE4FB-2819-5F76-D37A-EEA73619BFA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58277" y="4655401"/>
            <a:ext cx="3275445" cy="720838"/>
          </a:xfrm>
          <a:prstGeom prst="rect">
            <a:avLst/>
          </a:prstGeom>
        </p:spPr>
      </p:pic>
      <p:pic>
        <p:nvPicPr>
          <p:cNvPr id="10" name="图片 9">
            <a:extLst>
              <a:ext uri="{FF2B5EF4-FFF2-40B4-BE49-F238E27FC236}">
                <a16:creationId xmlns:a16="http://schemas.microsoft.com/office/drawing/2014/main" id="{2C610055-4C95-4FAB-6914-8268F003AB6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012059" y="3930929"/>
            <a:ext cx="3310164" cy="2169780"/>
          </a:xfrm>
          <a:prstGeom prst="rect">
            <a:avLst/>
          </a:prstGeom>
        </p:spPr>
      </p:pic>
    </p:spTree>
    <p:extLst>
      <p:ext uri="{BB962C8B-B14F-4D97-AF65-F5344CB8AC3E}">
        <p14:creationId xmlns:p14="http://schemas.microsoft.com/office/powerpoint/2010/main" val="40682638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368695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此外，多轮推理可以有效地纠正任务计划中潜在的幻觉，这是许多基于 </a:t>
            </a:r>
            <a:r>
              <a:rPr lang="en-US" altLang="zh-CN" dirty="0">
                <a:latin typeface="+mn-lt"/>
              </a:rPr>
              <a:t>LLM </a:t>
            </a:r>
            <a:r>
              <a:rPr lang="zh-CN" altLang="en-US" dirty="0">
                <a:latin typeface="+mn-lt"/>
              </a:rPr>
              <a:t>的代理研究的重点。 例如，</a:t>
            </a:r>
            <a:r>
              <a:rPr lang="en-US" altLang="zh-CN" dirty="0">
                <a:latin typeface="+mn-lt"/>
              </a:rPr>
              <a:t>Socratic Models</a:t>
            </a:r>
            <a:r>
              <a:rPr lang="zh-CN" altLang="en-US" dirty="0">
                <a:latin typeface="+mn-lt"/>
              </a:rPr>
              <a:t>和</a:t>
            </a:r>
            <a:r>
              <a:rPr lang="en-US" altLang="zh-CN" dirty="0">
                <a:latin typeface="+mn-lt"/>
              </a:rPr>
              <a:t>Socratic Planner</a:t>
            </a:r>
            <a:r>
              <a:rPr lang="zh-CN" altLang="en-US" dirty="0">
                <a:latin typeface="+mn-lt"/>
              </a:rPr>
              <a:t>使用</a:t>
            </a:r>
            <a:r>
              <a:rPr lang="en-US" altLang="zh-CN" dirty="0">
                <a:latin typeface="+mn-lt"/>
              </a:rPr>
              <a:t>Socratic</a:t>
            </a:r>
            <a:r>
              <a:rPr lang="zh-CN" altLang="en-US" dirty="0">
                <a:latin typeface="+mn-lt"/>
              </a:rPr>
              <a:t>式提问来推导出可靠的规划</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5151120"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4"/>
            </p:custDataLst>
          </p:nvPr>
        </p:nvSpPr>
        <p:spPr>
          <a:xfrm>
            <a:off x="6202678" y="3538764"/>
            <a:ext cx="5151120"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200" y="3077027"/>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Zeng et al.</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6"/>
            </p:custDataLst>
          </p:nvPr>
        </p:nvSpPr>
        <p:spPr bwMode="auto">
          <a:xfrm>
            <a:off x="6202678" y="3077025"/>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Shin et al.</a:t>
            </a:r>
            <a:endParaRPr lang="en-US" sz="2000" b="1" dirty="0">
              <a:solidFill>
                <a:schemeClr val="bg1"/>
              </a:solidFill>
            </a:endParaRPr>
          </a:p>
        </p:txBody>
      </p:sp>
      <p:pic>
        <p:nvPicPr>
          <p:cNvPr id="6" name="图片 5">
            <a:extLst>
              <a:ext uri="{FF2B5EF4-FFF2-40B4-BE49-F238E27FC236}">
                <a16:creationId xmlns:a16="http://schemas.microsoft.com/office/drawing/2014/main" id="{382F04B3-8361-4C75-E17A-BDD5421388C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0654" y="4299615"/>
            <a:ext cx="5066211" cy="1432411"/>
          </a:xfrm>
          <a:prstGeom prst="rect">
            <a:avLst/>
          </a:prstGeom>
        </p:spPr>
      </p:pic>
      <p:pic>
        <p:nvPicPr>
          <p:cNvPr id="11" name="图片 10">
            <a:extLst>
              <a:ext uri="{FF2B5EF4-FFF2-40B4-BE49-F238E27FC236}">
                <a16:creationId xmlns:a16="http://schemas.microsoft.com/office/drawing/2014/main" id="{B19DB4CD-A41C-6550-B549-4F4876A582E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45132" y="3688040"/>
            <a:ext cx="5066211" cy="2655556"/>
          </a:xfrm>
          <a:prstGeom prst="rect">
            <a:avLst/>
          </a:prstGeom>
        </p:spPr>
      </p:pic>
    </p:spTree>
    <p:extLst>
      <p:ext uri="{BB962C8B-B14F-4D97-AF65-F5344CB8AC3E}">
        <p14:creationId xmlns:p14="http://schemas.microsoft.com/office/powerpoint/2010/main" val="16553637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67221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142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但是，在任务规划期间，执行过程中可能会出现潜在的失败，这通常是由于规划者没有完全考虑真实环境的复杂性和任务执行的难度造成的</a:t>
            </a:r>
            <a:endParaRPr lang="en-US" altLang="zh-CN" dirty="0">
              <a:latin typeface="+mn-lt"/>
            </a:endParaRPr>
          </a:p>
          <a:p>
            <a:pPr lvl="1"/>
            <a:r>
              <a:rPr lang="zh-CN" altLang="en-US" dirty="0">
                <a:latin typeface="+mn-lt"/>
              </a:rPr>
              <a:t>由于缺乏视觉信息，计划的子任务可能会偏离实际场景，导致任务失败</a:t>
            </a:r>
            <a:endParaRPr lang="en-US" altLang="zh-CN" dirty="0">
              <a:latin typeface="+mn-lt"/>
            </a:endParaRPr>
          </a:p>
          <a:p>
            <a:pPr lvl="1"/>
            <a:r>
              <a:rPr lang="zh-CN" altLang="en-US" dirty="0">
                <a:latin typeface="+mn-lt"/>
              </a:rPr>
              <a:t>因此，在执行过程中将视觉信息集成到规划或重新规划中是必要的</a:t>
            </a:r>
            <a:endParaRPr lang="en-US" altLang="zh-CN" dirty="0">
              <a:latin typeface="+mn-lt"/>
            </a:endParaRPr>
          </a:p>
          <a:p>
            <a:pPr lvl="1"/>
            <a:r>
              <a:rPr lang="zh-CN" altLang="en-US" dirty="0">
                <a:latin typeface="+mn-lt"/>
              </a:rPr>
              <a:t>这种方法可以显著提高任务计划的准确性和可行性，更好地应对现实世界环境的挑战</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8" y="3903890"/>
            <a:ext cx="5151120" cy="25889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4"/>
            </p:custDataLst>
          </p:nvPr>
        </p:nvSpPr>
        <p:spPr>
          <a:xfrm>
            <a:off x="6202676" y="3903888"/>
            <a:ext cx="5151120" cy="25889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198" y="3442151"/>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Inner Monologue</a:t>
            </a:r>
            <a:endParaRPr lang="en-US" altLang="zh-CN"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6"/>
            </p:custDataLst>
          </p:nvPr>
        </p:nvSpPr>
        <p:spPr bwMode="auto">
          <a:xfrm>
            <a:off x="6202676" y="3442149"/>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Song et al.</a:t>
            </a:r>
            <a:endParaRPr lang="en-US" sz="2000" b="1" dirty="0">
              <a:solidFill>
                <a:schemeClr val="bg1"/>
              </a:solidFill>
            </a:endParaRPr>
          </a:p>
        </p:txBody>
      </p:sp>
      <p:pic>
        <p:nvPicPr>
          <p:cNvPr id="3" name="图片 2">
            <a:extLst>
              <a:ext uri="{FF2B5EF4-FFF2-40B4-BE49-F238E27FC236}">
                <a16:creationId xmlns:a16="http://schemas.microsoft.com/office/drawing/2014/main" id="{AD04E452-D1BF-D229-5FF0-917F39A3D1B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94221" y="4100038"/>
            <a:ext cx="5039073" cy="2196689"/>
          </a:xfrm>
          <a:prstGeom prst="rect">
            <a:avLst/>
          </a:prstGeom>
        </p:spPr>
      </p:pic>
      <p:pic>
        <p:nvPicPr>
          <p:cNvPr id="7" name="图片 6">
            <a:extLst>
              <a:ext uri="{FF2B5EF4-FFF2-40B4-BE49-F238E27FC236}">
                <a16:creationId xmlns:a16="http://schemas.microsoft.com/office/drawing/2014/main" id="{519F8E46-71EA-FE13-0AE0-08E1E76D8DC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97768" y="4189774"/>
            <a:ext cx="4960937" cy="2017213"/>
          </a:xfrm>
          <a:prstGeom prst="rect">
            <a:avLst/>
          </a:prstGeom>
        </p:spPr>
      </p:pic>
    </p:spTree>
    <p:extLst>
      <p:ext uri="{BB962C8B-B14F-4D97-AF65-F5344CB8AC3E}">
        <p14:creationId xmlns:p14="http://schemas.microsoft.com/office/powerpoint/2010/main" val="17369979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704973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基于以上讨论，进一步将视觉信息集成到任务规划（或重新规划）中尤为重要</a:t>
            </a:r>
            <a:endParaRPr lang="en-US" altLang="zh-CN" dirty="0">
              <a:latin typeface="+mn-lt"/>
            </a:endParaRPr>
          </a:p>
          <a:p>
            <a:pPr lvl="1"/>
            <a:r>
              <a:rPr lang="zh-CN" altLang="en-US" dirty="0">
                <a:latin typeface="+mn-lt"/>
              </a:rPr>
              <a:t>在此过程中，视觉输入提供的对象标签、位置或描述可以为 </a:t>
            </a:r>
            <a:r>
              <a:rPr lang="en-US" altLang="zh-CN" dirty="0">
                <a:latin typeface="+mn-lt"/>
              </a:rPr>
              <a:t>LLM </a:t>
            </a:r>
            <a:r>
              <a:rPr lang="zh-CN" altLang="en-US" dirty="0">
                <a:latin typeface="+mn-lt"/>
              </a:rPr>
              <a:t>进行任务分解和执行提供关键参考</a:t>
            </a:r>
            <a:endParaRPr lang="en-US" altLang="zh-CN" dirty="0">
              <a:latin typeface="+mn-lt"/>
            </a:endParaRPr>
          </a:p>
          <a:p>
            <a:pPr lvl="1"/>
            <a:r>
              <a:rPr lang="zh-CN" altLang="en-US" dirty="0">
                <a:latin typeface="+mn-lt"/>
              </a:rPr>
              <a:t>通过视觉信息，</a:t>
            </a:r>
            <a:r>
              <a:rPr lang="en-US" altLang="zh-CN" dirty="0">
                <a:latin typeface="+mn-lt"/>
              </a:rPr>
              <a:t>LLM </a:t>
            </a:r>
            <a:r>
              <a:rPr lang="zh-CN" altLang="en-US" dirty="0">
                <a:latin typeface="+mn-lt"/>
              </a:rPr>
              <a:t>可以更准确地识别当前环境中的目标对象和障碍物，从而优化任务步骤或修改子任务目标</a:t>
            </a:r>
            <a:endParaRPr lang="en-US" altLang="zh-CN" dirty="0">
              <a:latin typeface="+mn-lt"/>
            </a:endParaRPr>
          </a:p>
          <a:p>
            <a:pPr lvl="1"/>
            <a:r>
              <a:rPr lang="zh-CN" altLang="en-US" dirty="0">
                <a:latin typeface="+mn-lt"/>
              </a:rPr>
              <a:t>一些工作使用对象检测器在任务执行期间查询环境中存在的对象，并将此信息反馈给 </a:t>
            </a:r>
            <a:r>
              <a:rPr lang="en-US" altLang="zh-CN" dirty="0">
                <a:latin typeface="+mn-lt"/>
              </a:rPr>
              <a:t>LLM</a:t>
            </a:r>
            <a:r>
              <a:rPr lang="zh-CN" altLang="en-US" dirty="0">
                <a:latin typeface="+mn-lt"/>
              </a:rPr>
              <a:t>，使其能够修改当前计划中不合理的步骤</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3373314"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890740"/>
            <a:ext cx="3373314"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890739"/>
            <a:ext cx="3373314"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429002"/>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Zeng et al.</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429000"/>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Song et al.</a:t>
            </a:r>
            <a:endParaRPr lang="en-US" altLang="zh-CN"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429000"/>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Wu et al.</a:t>
            </a:r>
            <a:endParaRPr lang="en-US" sz="2000" b="1" dirty="0">
              <a:solidFill>
                <a:schemeClr val="bg1"/>
              </a:solidFill>
            </a:endParaRPr>
          </a:p>
        </p:txBody>
      </p:sp>
      <p:pic>
        <p:nvPicPr>
          <p:cNvPr id="8" name="图片 7">
            <a:extLst>
              <a:ext uri="{FF2B5EF4-FFF2-40B4-BE49-F238E27FC236}">
                <a16:creationId xmlns:a16="http://schemas.microsoft.com/office/drawing/2014/main" id="{B710040E-104A-C89C-D4C8-5B66C68C596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77704" y="4726094"/>
            <a:ext cx="3294306" cy="931426"/>
          </a:xfrm>
          <a:prstGeom prst="rect">
            <a:avLst/>
          </a:prstGeom>
        </p:spPr>
      </p:pic>
      <p:pic>
        <p:nvPicPr>
          <p:cNvPr id="11" name="图片 10">
            <a:extLst>
              <a:ext uri="{FF2B5EF4-FFF2-40B4-BE49-F238E27FC236}">
                <a16:creationId xmlns:a16="http://schemas.microsoft.com/office/drawing/2014/main" id="{8E549B2C-38E2-16B0-2454-CDAB7995E31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56204" y="4525034"/>
            <a:ext cx="3279591" cy="1333545"/>
          </a:xfrm>
          <a:prstGeom prst="rect">
            <a:avLst/>
          </a:prstGeom>
        </p:spPr>
      </p:pic>
      <p:pic>
        <p:nvPicPr>
          <p:cNvPr id="13" name="图片 12">
            <a:extLst>
              <a:ext uri="{FF2B5EF4-FFF2-40B4-BE49-F238E27FC236}">
                <a16:creationId xmlns:a16="http://schemas.microsoft.com/office/drawing/2014/main" id="{419C945F-9097-1935-B0F7-EED5D2B2CBB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008688" y="4669380"/>
            <a:ext cx="3316908" cy="1044851"/>
          </a:xfrm>
          <a:prstGeom prst="rect">
            <a:avLst/>
          </a:prstGeom>
        </p:spPr>
      </p:pic>
    </p:spTree>
    <p:extLst>
      <p:ext uri="{BB962C8B-B14F-4D97-AF65-F5344CB8AC3E}">
        <p14:creationId xmlns:p14="http://schemas.microsoft.com/office/powerpoint/2010/main" val="42291460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446471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基于以上讨论，进一步将视觉信息集成到任务规划（或重新规划）中尤为重要</a:t>
            </a:r>
            <a:endParaRPr lang="en-US" altLang="zh-CN" dirty="0">
              <a:latin typeface="+mn-lt"/>
            </a:endParaRPr>
          </a:p>
          <a:p>
            <a:pPr lvl="1"/>
            <a:r>
              <a:rPr lang="zh-CN" altLang="en-US" dirty="0">
                <a:latin typeface="+mn-lt"/>
              </a:rPr>
              <a:t>在此过程中，视觉输入提供的对象标签、位置或描述可以为 </a:t>
            </a:r>
            <a:r>
              <a:rPr lang="en-US" altLang="zh-CN" dirty="0">
                <a:latin typeface="+mn-lt"/>
              </a:rPr>
              <a:t>LLM </a:t>
            </a:r>
            <a:r>
              <a:rPr lang="zh-CN" altLang="en-US" dirty="0">
                <a:latin typeface="+mn-lt"/>
              </a:rPr>
              <a:t>进行任务分解和执行提供关键参考</a:t>
            </a:r>
            <a:endParaRPr lang="en-US" altLang="zh-CN" dirty="0">
              <a:latin typeface="+mn-lt"/>
            </a:endParaRPr>
          </a:p>
          <a:p>
            <a:pPr lvl="1"/>
            <a:r>
              <a:rPr lang="zh-CN" altLang="en-US" dirty="0">
                <a:latin typeface="+mn-lt"/>
              </a:rPr>
              <a:t>通过视觉信息，</a:t>
            </a:r>
            <a:r>
              <a:rPr lang="en-US" altLang="zh-CN" dirty="0">
                <a:latin typeface="+mn-lt"/>
              </a:rPr>
              <a:t>LLM </a:t>
            </a:r>
            <a:r>
              <a:rPr lang="zh-CN" altLang="en-US" dirty="0">
                <a:latin typeface="+mn-lt"/>
              </a:rPr>
              <a:t>可以更准确地识别当前环境中的目标对象和障碍物，从而优化任务步骤或修改子任务目标</a:t>
            </a:r>
            <a:endParaRPr lang="en-US" altLang="zh-CN" dirty="0">
              <a:latin typeface="+mn-lt"/>
            </a:endParaRPr>
          </a:p>
          <a:p>
            <a:pPr lvl="1"/>
            <a:r>
              <a:rPr lang="zh-CN" altLang="en-US" dirty="0">
                <a:latin typeface="+mn-lt"/>
              </a:rPr>
              <a:t>一些工作使用对象检测器在任务执行期间查询环境中存在的对象，并将此信息反馈给 </a:t>
            </a:r>
            <a:r>
              <a:rPr lang="en-US" altLang="zh-CN" dirty="0">
                <a:latin typeface="+mn-lt"/>
              </a:rPr>
              <a:t>LLM</a:t>
            </a:r>
            <a:r>
              <a:rPr lang="zh-CN" altLang="en-US" dirty="0">
                <a:latin typeface="+mn-lt"/>
              </a:rPr>
              <a:t>，使其能够修改当前计划中不合理的步骤</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RoboGPT </a:t>
            </a:r>
            <a:r>
              <a:rPr lang="zh-CN" altLang="en-US" dirty="0">
                <a:latin typeface="+mn-lt"/>
              </a:rPr>
              <a:t>考虑了同一任务中类似对象的不同名称，进一步提高了重新规划的可行性</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RoboGPT</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16EAF30-40F0-8F53-1D6F-1F1AFB7C6E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19201" y="4236292"/>
            <a:ext cx="4506686" cy="2204331"/>
          </a:xfrm>
          <a:prstGeom prst="rect">
            <a:avLst/>
          </a:prstGeom>
        </p:spPr>
      </p:pic>
      <p:pic>
        <p:nvPicPr>
          <p:cNvPr id="7" name="图片 6">
            <a:extLst>
              <a:ext uri="{FF2B5EF4-FFF2-40B4-BE49-F238E27FC236}">
                <a16:creationId xmlns:a16="http://schemas.microsoft.com/office/drawing/2014/main" id="{D24D61C5-3DD6-B221-2C3C-87F7C3C029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6114" y="4236292"/>
            <a:ext cx="4493550" cy="2204331"/>
          </a:xfrm>
          <a:prstGeom prst="rect">
            <a:avLst/>
          </a:prstGeom>
        </p:spPr>
      </p:pic>
    </p:spTree>
    <p:extLst>
      <p:ext uri="{BB962C8B-B14F-4D97-AF65-F5344CB8AC3E}">
        <p14:creationId xmlns:p14="http://schemas.microsoft.com/office/powerpoint/2010/main" val="427843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167197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934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基于以上讨论，进一步将视觉信息集成到任务规划（或重新规划）中尤为重要</a:t>
            </a:r>
            <a:endParaRPr lang="en-US" altLang="zh-CN" dirty="0">
              <a:latin typeface="+mn-lt"/>
            </a:endParaRPr>
          </a:p>
          <a:p>
            <a:pPr lvl="1"/>
            <a:r>
              <a:rPr lang="zh-CN" altLang="en-US" dirty="0">
                <a:latin typeface="+mn-lt"/>
              </a:rPr>
              <a:t>在此过程中，视觉输入提供的对象标签、位置或描述可以为 </a:t>
            </a:r>
            <a:r>
              <a:rPr lang="en-US" altLang="zh-CN" dirty="0">
                <a:latin typeface="+mn-lt"/>
              </a:rPr>
              <a:t>LLM </a:t>
            </a:r>
            <a:r>
              <a:rPr lang="zh-CN" altLang="en-US" dirty="0">
                <a:latin typeface="+mn-lt"/>
              </a:rPr>
              <a:t>进行任务分解和执行提供关键参考</a:t>
            </a:r>
            <a:endParaRPr lang="en-US" altLang="zh-CN" dirty="0">
              <a:latin typeface="+mn-lt"/>
            </a:endParaRPr>
          </a:p>
          <a:p>
            <a:pPr lvl="1"/>
            <a:r>
              <a:rPr lang="zh-CN" altLang="en-US" dirty="0">
                <a:latin typeface="+mn-lt"/>
              </a:rPr>
              <a:t>通过视觉信息，</a:t>
            </a:r>
            <a:r>
              <a:rPr lang="en-US" altLang="zh-CN" dirty="0">
                <a:latin typeface="+mn-lt"/>
              </a:rPr>
              <a:t>LLM </a:t>
            </a:r>
            <a:r>
              <a:rPr lang="zh-CN" altLang="en-US" dirty="0">
                <a:latin typeface="+mn-lt"/>
              </a:rPr>
              <a:t>可以更准确地识别当前环境中的目标对象和障碍物，从而优化任务步骤或修改子任务目标</a:t>
            </a:r>
            <a:endParaRPr lang="en-US" altLang="zh-CN" dirty="0">
              <a:latin typeface="+mn-lt"/>
            </a:endParaRPr>
          </a:p>
          <a:p>
            <a:pPr lvl="1"/>
            <a:r>
              <a:rPr lang="zh-CN" altLang="en-US" dirty="0">
                <a:latin typeface="+mn-lt"/>
              </a:rPr>
              <a:t>一些工作使用对象检测器在任务执行期间查询环境中存在的对象，并将此信息反馈给 </a:t>
            </a:r>
            <a:r>
              <a:rPr lang="en-US" altLang="zh-CN" dirty="0">
                <a:latin typeface="+mn-lt"/>
              </a:rPr>
              <a:t>LLM</a:t>
            </a:r>
            <a:r>
              <a:rPr lang="zh-CN" altLang="en-US" dirty="0">
                <a:latin typeface="+mn-lt"/>
              </a:rPr>
              <a:t>，使其能够修改当前计划中不合理的步骤</a:t>
            </a:r>
            <a:endParaRPr lang="en-US" altLang="zh-CN" dirty="0">
              <a:latin typeface="+mn-lt"/>
            </a:endParaRPr>
          </a:p>
          <a:p>
            <a:pPr lvl="1"/>
            <a:r>
              <a:rPr lang="zh-CN" altLang="en-US" dirty="0">
                <a:latin typeface="+mn-lt"/>
              </a:rPr>
              <a:t>然而，标签提供的信息仍然过于有限。 是否可以提供更进一步的场景信息？</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8" y="4191187"/>
            <a:ext cx="5105401" cy="2301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SayPlan </a:t>
            </a:r>
            <a:r>
              <a:rPr lang="zh-CN" altLang="en-US" dirty="0">
                <a:latin typeface="+mn-lt"/>
              </a:rPr>
              <a:t>使用分层 </a:t>
            </a:r>
            <a:r>
              <a:rPr lang="en-US" altLang="zh-CN" dirty="0">
                <a:latin typeface="+mn-lt"/>
              </a:rPr>
              <a:t>3D </a:t>
            </a:r>
            <a:r>
              <a:rPr lang="zh-CN" altLang="en-US" dirty="0">
                <a:latin typeface="+mn-lt"/>
              </a:rPr>
              <a:t>场景图来表示环境，有效缓解了在大型、多层和多房间环境中进行任务规划的挑战</a:t>
            </a: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6248397" y="4191188"/>
            <a:ext cx="5105401" cy="2301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ConceptGraphs </a:t>
            </a:r>
            <a:r>
              <a:rPr lang="zh-CN" altLang="en-US" dirty="0">
                <a:latin typeface="+mn-lt"/>
              </a:rPr>
              <a:t>也采用 </a:t>
            </a:r>
            <a:r>
              <a:rPr lang="en-US" altLang="zh-CN" dirty="0">
                <a:latin typeface="+mn-lt"/>
              </a:rPr>
              <a:t>3D </a:t>
            </a:r>
            <a:r>
              <a:rPr lang="zh-CN" altLang="en-US" dirty="0">
                <a:latin typeface="+mn-lt"/>
              </a:rPr>
              <a:t>场景图来为大型语言模型提供环境信息。与 </a:t>
            </a:r>
            <a:r>
              <a:rPr lang="en-US" altLang="zh-CN" dirty="0">
                <a:latin typeface="+mn-lt"/>
              </a:rPr>
              <a:t>SayPlan </a:t>
            </a:r>
            <a:r>
              <a:rPr lang="zh-CN" altLang="en-US" dirty="0">
                <a:latin typeface="+mn-lt"/>
              </a:rPr>
              <a:t>相比，它提供了更详细的开放式世界目标检测，并将任务规划以代码形式呈现，这更有效，也更适合复杂任务的要求</a:t>
            </a: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198" y="3729448"/>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SayPlan</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6"/>
            </p:custDataLst>
          </p:nvPr>
        </p:nvSpPr>
        <p:spPr bwMode="auto">
          <a:xfrm>
            <a:off x="6248397" y="3729448"/>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ConceptGraphs</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AF32842-DAA3-1DB1-F50E-F03C4BCE495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88902" y="4803276"/>
            <a:ext cx="2403991" cy="1629413"/>
          </a:xfrm>
          <a:prstGeom prst="rect">
            <a:avLst/>
          </a:prstGeom>
        </p:spPr>
      </p:pic>
      <p:pic>
        <p:nvPicPr>
          <p:cNvPr id="7" name="图片 6">
            <a:extLst>
              <a:ext uri="{FF2B5EF4-FFF2-40B4-BE49-F238E27FC236}">
                <a16:creationId xmlns:a16="http://schemas.microsoft.com/office/drawing/2014/main" id="{BE0AF49E-EB92-53BD-C04A-6FCEF229FC7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442658" y="5256396"/>
            <a:ext cx="2716877" cy="1189355"/>
          </a:xfrm>
          <a:prstGeom prst="rect">
            <a:avLst/>
          </a:prstGeom>
        </p:spPr>
      </p:pic>
    </p:spTree>
    <p:extLst>
      <p:ext uri="{BB962C8B-B14F-4D97-AF65-F5344CB8AC3E}">
        <p14:creationId xmlns:p14="http://schemas.microsoft.com/office/powerpoint/2010/main" val="37559111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52795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8"/>
            <a:ext cx="10515599" cy="19211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然而，有限的视觉信息会导致代理对环境的理解不足。 尽管为大型语言模型提供了视觉线索，但它们通常无法捕捉到环境的复杂性和动态变化，从而导致误解和任务失败</a:t>
            </a:r>
            <a:endParaRPr lang="en-US" altLang="zh-CN" dirty="0">
              <a:latin typeface="+mn-lt"/>
            </a:endParaRPr>
          </a:p>
          <a:p>
            <a:pPr lvl="1"/>
            <a:r>
              <a:rPr lang="zh-CN" altLang="en-US" dirty="0">
                <a:latin typeface="+mn-lt"/>
              </a:rPr>
              <a:t>例如，如果一条毛巾被锁在浴室柜子里，代理可能会反复搜索浴室，而不会考虑这种可能性</a:t>
            </a:r>
            <a:endParaRPr lang="en-US" altLang="zh-CN" dirty="0">
              <a:latin typeface="+mn-lt"/>
            </a:endParaRPr>
          </a:p>
          <a:p>
            <a:pPr lvl="1"/>
            <a:r>
              <a:rPr lang="zh-CN" altLang="en-US" dirty="0">
                <a:latin typeface="+mn-lt"/>
              </a:rPr>
              <a:t>为了解决这个问题，必须开发更强大的算法来整合多种感官数据，从而增强代理对环境的理解</a:t>
            </a:r>
            <a:endParaRPr lang="en-US" altLang="zh-CN" dirty="0">
              <a:latin typeface="+mn-lt"/>
            </a:endParaRPr>
          </a:p>
          <a:p>
            <a:pPr lvl="1"/>
            <a:r>
              <a:rPr lang="zh-CN" altLang="en-US" dirty="0">
                <a:latin typeface="+mn-lt"/>
              </a:rPr>
              <a:t>此外，即使在视觉信息有限的情况下，利用历史数据和上下文推理也能帮助代理做出合理的判断和决策</a:t>
            </a:r>
            <a:endParaRPr lang="en-US" altLang="zh-CN" dirty="0">
              <a:latin typeface="+mn-lt"/>
            </a:endParaRPr>
          </a:p>
          <a:p>
            <a:pPr lvl="1"/>
            <a:r>
              <a:rPr lang="zh-CN" altLang="en-US" dirty="0">
                <a:latin typeface="+mn-lt"/>
              </a:rPr>
              <a:t>这种多模态整合和基于上下文的推理方法不仅提高了任务执行成功率，还为具身人工智能的发展提供了新的视角</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4186645"/>
            <a:ext cx="10515598" cy="230622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722303"/>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RoboGPT</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16EAF30-40F0-8F53-1D6F-1F1AFB7C6E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19201" y="4236292"/>
            <a:ext cx="4506686" cy="2204331"/>
          </a:xfrm>
          <a:prstGeom prst="rect">
            <a:avLst/>
          </a:prstGeom>
        </p:spPr>
      </p:pic>
      <p:pic>
        <p:nvPicPr>
          <p:cNvPr id="7" name="图片 6">
            <a:extLst>
              <a:ext uri="{FF2B5EF4-FFF2-40B4-BE49-F238E27FC236}">
                <a16:creationId xmlns:a16="http://schemas.microsoft.com/office/drawing/2014/main" id="{D24D61C5-3DD6-B221-2C3C-87F7C3C029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6114" y="4236292"/>
            <a:ext cx="4493550" cy="2204331"/>
          </a:xfrm>
          <a:prstGeom prst="rect">
            <a:avLst/>
          </a:prstGeom>
        </p:spPr>
      </p:pic>
    </p:spTree>
    <p:extLst>
      <p:ext uri="{BB962C8B-B14F-4D97-AF65-F5344CB8AC3E}">
        <p14:creationId xmlns:p14="http://schemas.microsoft.com/office/powerpoint/2010/main" val="8682240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284440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endParaRPr lang="en-US" altLang="zh-CN" dirty="0">
              <a:latin typeface="+mn-lt"/>
            </a:endParaRPr>
          </a:p>
          <a:p>
            <a:pPr lvl="1"/>
            <a:r>
              <a:rPr lang="zh-CN" altLang="en-US" dirty="0">
                <a:latin typeface="+mn-lt"/>
              </a:rPr>
              <a:t>视觉语言模型可以识别视觉现象背后的规则</a:t>
            </a:r>
            <a:endParaRPr lang="en-US" altLang="zh-CN" dirty="0">
              <a:latin typeface="+mn-lt"/>
            </a:endParaRPr>
          </a:p>
          <a:p>
            <a:pPr lvl="2"/>
            <a:r>
              <a:rPr lang="zh-CN" altLang="en-US" dirty="0">
                <a:latin typeface="+mn-lt"/>
              </a:rPr>
              <a:t>例如，即使在环境中看不到毛巾，也可以推断出毛巾可能存放在柜子里</a:t>
            </a:r>
            <a:endParaRPr lang="en-US" altLang="zh-CN" dirty="0">
              <a:latin typeface="+mn-lt"/>
            </a:endParaRPr>
          </a:p>
          <a:p>
            <a:pPr lvl="2"/>
            <a:r>
              <a:rPr lang="zh-CN" altLang="en-US" dirty="0">
                <a:latin typeface="+mn-lt"/>
              </a:rPr>
              <a:t>这个过程本质上展示了如何在潜在空间中更有效地对齐抽象的视觉特征和结构化的文本特征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EmbodiedGPT </a:t>
            </a:r>
            <a:r>
              <a:rPr lang="zh-CN" altLang="en-US" dirty="0">
                <a:latin typeface="+mn-lt"/>
              </a:rPr>
              <a:t>中，</a:t>
            </a:r>
            <a:r>
              <a:rPr lang="en-US" altLang="zh-CN" dirty="0">
                <a:latin typeface="+mn-lt"/>
              </a:rPr>
              <a:t>Embodied-Former </a:t>
            </a:r>
            <a:r>
              <a:rPr lang="zh-CN" altLang="en-US" dirty="0">
                <a:latin typeface="+mn-lt"/>
              </a:rPr>
              <a:t>模块将具身、视觉和文本信息对齐，在任务规划期间有效地考虑了代理的状态和环境信息</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EmbodiedGPT</a:t>
            </a:r>
            <a:endParaRPr lang="en-US" altLang="zh-CN" sz="2000" b="1" dirty="0">
              <a:solidFill>
                <a:schemeClr val="bg1"/>
              </a:solidFill>
            </a:endParaRPr>
          </a:p>
        </p:txBody>
      </p:sp>
      <p:pic>
        <p:nvPicPr>
          <p:cNvPr id="8" name="图片 7">
            <a:extLst>
              <a:ext uri="{FF2B5EF4-FFF2-40B4-BE49-F238E27FC236}">
                <a16:creationId xmlns:a16="http://schemas.microsoft.com/office/drawing/2014/main" id="{CF212E53-0513-C1C7-5992-D535F1A939F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79567" y="4462153"/>
            <a:ext cx="4081460" cy="2017657"/>
          </a:xfrm>
          <a:prstGeom prst="rect">
            <a:avLst/>
          </a:prstGeom>
        </p:spPr>
      </p:pic>
      <p:pic>
        <p:nvPicPr>
          <p:cNvPr id="11" name="图片 10">
            <a:extLst>
              <a:ext uri="{FF2B5EF4-FFF2-40B4-BE49-F238E27FC236}">
                <a16:creationId xmlns:a16="http://schemas.microsoft.com/office/drawing/2014/main" id="{9281FC03-5424-3EC5-8D0C-6824738C25D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599794" y="4462155"/>
            <a:ext cx="3812641" cy="2017658"/>
          </a:xfrm>
          <a:prstGeom prst="rect">
            <a:avLst/>
          </a:prstGeom>
        </p:spPr>
      </p:pic>
    </p:spTree>
    <p:extLst>
      <p:ext uri="{BB962C8B-B14F-4D97-AF65-F5344CB8AC3E}">
        <p14:creationId xmlns:p14="http://schemas.microsoft.com/office/powerpoint/2010/main" val="29239111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059259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endParaRPr lang="en-US" altLang="zh-CN" dirty="0">
              <a:latin typeface="+mn-lt"/>
            </a:endParaRPr>
          </a:p>
          <a:p>
            <a:pPr lvl="1"/>
            <a:r>
              <a:rPr lang="zh-CN" altLang="en-US" dirty="0">
                <a:latin typeface="+mn-lt"/>
              </a:rPr>
              <a:t>视觉语言模型可以识别视觉现象背后的规则</a:t>
            </a:r>
            <a:endParaRPr lang="en-US" altLang="zh-CN" dirty="0">
              <a:latin typeface="+mn-lt"/>
            </a:endParaRPr>
          </a:p>
          <a:p>
            <a:pPr lvl="2"/>
            <a:r>
              <a:rPr lang="zh-CN" altLang="en-US" dirty="0">
                <a:latin typeface="+mn-lt"/>
              </a:rPr>
              <a:t>例如，即使在环境中看不到毛巾，也可以推断出毛巾可能存放在柜子里</a:t>
            </a:r>
            <a:endParaRPr lang="en-US" altLang="zh-CN" dirty="0">
              <a:latin typeface="+mn-lt"/>
            </a:endParaRPr>
          </a:p>
          <a:p>
            <a:pPr lvl="2"/>
            <a:r>
              <a:rPr lang="zh-CN" altLang="en-US" dirty="0">
                <a:latin typeface="+mn-lt"/>
              </a:rPr>
              <a:t>这个过程本质上展示了如何在潜在空间中更有效地对齐抽象的视觉特征和结构化的文本特征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与直接使用第三人称视角图像的 </a:t>
            </a:r>
            <a:r>
              <a:rPr lang="en-US" altLang="zh-CN" dirty="0">
                <a:latin typeface="+mn-lt"/>
              </a:rPr>
              <a:t>EmbodiedGPT </a:t>
            </a:r>
            <a:r>
              <a:rPr lang="zh-CN" altLang="en-US" dirty="0">
                <a:latin typeface="+mn-lt"/>
              </a:rPr>
              <a:t>不同，</a:t>
            </a:r>
            <a:r>
              <a:rPr lang="en-US" altLang="zh-CN" dirty="0">
                <a:latin typeface="+mn-lt"/>
              </a:rPr>
              <a:t>LEO </a:t>
            </a:r>
            <a:r>
              <a:rPr lang="zh-CN" altLang="en-US" dirty="0">
                <a:latin typeface="+mn-lt"/>
              </a:rPr>
              <a:t>将 </a:t>
            </a:r>
            <a:r>
              <a:rPr lang="en-US" altLang="zh-CN" dirty="0">
                <a:latin typeface="+mn-lt"/>
              </a:rPr>
              <a:t>2D </a:t>
            </a:r>
            <a:r>
              <a:rPr lang="zh-CN" altLang="en-US" dirty="0">
                <a:latin typeface="+mn-lt"/>
              </a:rPr>
              <a:t>自我中心图像和 </a:t>
            </a:r>
            <a:r>
              <a:rPr lang="en-US" altLang="zh-CN" dirty="0">
                <a:latin typeface="+mn-lt"/>
              </a:rPr>
              <a:t>3D </a:t>
            </a:r>
            <a:r>
              <a:rPr lang="zh-CN" altLang="en-US" dirty="0">
                <a:latin typeface="+mn-lt"/>
              </a:rPr>
              <a:t>场景编码成视觉符元。 该方法有效地感知 </a:t>
            </a:r>
            <a:r>
              <a:rPr lang="en-US" altLang="zh-CN" dirty="0">
                <a:latin typeface="+mn-lt"/>
              </a:rPr>
              <a:t>3D </a:t>
            </a:r>
            <a:r>
              <a:rPr lang="zh-CN" altLang="en-US" dirty="0">
                <a:latin typeface="+mn-lt"/>
              </a:rPr>
              <a:t>世界信息并相应地执行任务</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LEO</a:t>
            </a:r>
            <a:endParaRPr lang="en-US" altLang="zh-CN" sz="2000" b="1" dirty="0">
              <a:solidFill>
                <a:schemeClr val="bg1"/>
              </a:solidFill>
            </a:endParaRPr>
          </a:p>
        </p:txBody>
      </p:sp>
      <p:pic>
        <p:nvPicPr>
          <p:cNvPr id="4" name="图片 3">
            <a:extLst>
              <a:ext uri="{FF2B5EF4-FFF2-40B4-BE49-F238E27FC236}">
                <a16:creationId xmlns:a16="http://schemas.microsoft.com/office/drawing/2014/main" id="{9E8A3BB8-13EA-821B-8E52-B67E7301379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65752" y="4485990"/>
            <a:ext cx="3982865" cy="1975182"/>
          </a:xfrm>
          <a:prstGeom prst="rect">
            <a:avLst/>
          </a:prstGeom>
        </p:spPr>
      </p:pic>
      <p:pic>
        <p:nvPicPr>
          <p:cNvPr id="7" name="图片 6">
            <a:extLst>
              <a:ext uri="{FF2B5EF4-FFF2-40B4-BE49-F238E27FC236}">
                <a16:creationId xmlns:a16="http://schemas.microsoft.com/office/drawing/2014/main" id="{669FCDBF-717A-2446-CC91-DA417BDA264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2614" y="4485990"/>
            <a:ext cx="3303981" cy="1975182"/>
          </a:xfrm>
          <a:prstGeom prst="rect">
            <a:avLst/>
          </a:prstGeom>
        </p:spPr>
      </p:pic>
    </p:spTree>
    <p:extLst>
      <p:ext uri="{BB962C8B-B14F-4D97-AF65-F5344CB8AC3E}">
        <p14:creationId xmlns:p14="http://schemas.microsoft.com/office/powerpoint/2010/main" val="150077894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4035726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endParaRPr lang="en-US" altLang="zh-CN" dirty="0">
              <a:latin typeface="+mn-lt"/>
            </a:endParaRPr>
          </a:p>
          <a:p>
            <a:pPr lvl="1"/>
            <a:r>
              <a:rPr lang="zh-CN" altLang="en-US" dirty="0">
                <a:latin typeface="+mn-lt"/>
              </a:rPr>
              <a:t>视觉语言模型可以识别视觉现象背后的规则</a:t>
            </a:r>
            <a:endParaRPr lang="en-US" altLang="zh-CN" dirty="0">
              <a:latin typeface="+mn-lt"/>
            </a:endParaRPr>
          </a:p>
          <a:p>
            <a:pPr lvl="2"/>
            <a:r>
              <a:rPr lang="zh-CN" altLang="en-US" dirty="0">
                <a:latin typeface="+mn-lt"/>
              </a:rPr>
              <a:t>例如，即使在环境中看不到毛巾，也可以推断出毛巾可能存放在柜子里</a:t>
            </a:r>
            <a:endParaRPr lang="en-US" altLang="zh-CN" dirty="0">
              <a:latin typeface="+mn-lt"/>
            </a:endParaRPr>
          </a:p>
          <a:p>
            <a:pPr lvl="2"/>
            <a:r>
              <a:rPr lang="zh-CN" altLang="en-US" dirty="0">
                <a:latin typeface="+mn-lt"/>
              </a:rPr>
              <a:t>这个过程本质上展示了如何在潜在空间中更有效地对齐抽象的视觉特征和结构化的文本特征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同样，</a:t>
            </a:r>
            <a:r>
              <a:rPr lang="en-US" altLang="zh-CN" dirty="0">
                <a:latin typeface="+mn-lt"/>
              </a:rPr>
              <a:t>EIF-Unknow </a:t>
            </a:r>
            <a:r>
              <a:rPr lang="zh-CN" altLang="en-US" dirty="0">
                <a:latin typeface="+mn-lt"/>
              </a:rPr>
              <a:t>模型利用从体素特征中提取的语义特征图作为视觉符元，这些符元与文本符元一起输入到经过训练的 </a:t>
            </a:r>
            <a:r>
              <a:rPr lang="en-US" altLang="zh-CN" dirty="0" err="1">
                <a:latin typeface="+mn-lt"/>
              </a:rPr>
              <a:t>LLaVA</a:t>
            </a:r>
            <a:r>
              <a:rPr lang="en-US" altLang="zh-CN" dirty="0">
                <a:latin typeface="+mn-lt"/>
              </a:rPr>
              <a:t> </a:t>
            </a:r>
            <a:r>
              <a:rPr lang="zh-CN" altLang="en-US" dirty="0">
                <a:latin typeface="+mn-lt"/>
              </a:rPr>
              <a:t>模型中进行任务规划</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EIF-Unknow</a:t>
            </a:r>
            <a:endParaRPr lang="en-US" altLang="zh-CN" sz="2000" b="1" dirty="0">
              <a:solidFill>
                <a:schemeClr val="bg1"/>
              </a:solidFill>
            </a:endParaRPr>
          </a:p>
        </p:txBody>
      </p:sp>
      <p:pic>
        <p:nvPicPr>
          <p:cNvPr id="6" name="图片 5">
            <a:extLst>
              <a:ext uri="{FF2B5EF4-FFF2-40B4-BE49-F238E27FC236}">
                <a16:creationId xmlns:a16="http://schemas.microsoft.com/office/drawing/2014/main" id="{5015A7AB-F577-8F05-03E4-F33E123D196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81412" y="4487091"/>
            <a:ext cx="4667202" cy="1973126"/>
          </a:xfrm>
          <a:prstGeom prst="rect">
            <a:avLst/>
          </a:prstGeom>
        </p:spPr>
      </p:pic>
      <p:pic>
        <p:nvPicPr>
          <p:cNvPr id="10" name="图片 9">
            <a:extLst>
              <a:ext uri="{FF2B5EF4-FFF2-40B4-BE49-F238E27FC236}">
                <a16:creationId xmlns:a16="http://schemas.microsoft.com/office/drawing/2014/main" id="{4EDBA16A-F02A-B81E-BC4B-E47A34318DB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40116" y="4487091"/>
            <a:ext cx="4170472" cy="1973126"/>
          </a:xfrm>
          <a:prstGeom prst="rect">
            <a:avLst/>
          </a:prstGeom>
        </p:spPr>
      </p:pic>
    </p:spTree>
    <p:extLst>
      <p:ext uri="{BB962C8B-B14F-4D97-AF65-F5344CB8AC3E}">
        <p14:creationId xmlns:p14="http://schemas.microsoft.com/office/powerpoint/2010/main" val="40046541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4018059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8"/>
            <a:ext cx="10515599" cy="21628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p>
          <a:p>
            <a:pPr lvl="1"/>
            <a:r>
              <a:rPr lang="zh-CN" altLang="en-US" dirty="0">
                <a:latin typeface="+mn-lt"/>
              </a:rPr>
              <a:t>视觉语言模型可以识别视觉现象背后的规则</a:t>
            </a:r>
          </a:p>
          <a:p>
            <a:pPr lvl="2"/>
            <a:r>
              <a:rPr lang="zh-CN" altLang="en-US" dirty="0">
                <a:latin typeface="+mn-lt"/>
              </a:rPr>
              <a:t>例如，即使在环境中看不到毛巾，也可以推断出毛巾可能存放在柜子里</a:t>
            </a:r>
          </a:p>
          <a:p>
            <a:pPr lvl="2"/>
            <a:r>
              <a:rPr lang="zh-CN" altLang="en-US" dirty="0">
                <a:latin typeface="+mn-lt"/>
              </a:rPr>
              <a:t>这个过程本质上展示了如何在潜在空间中更有效地对齐抽象的视觉特征和结构化的文本特征</a:t>
            </a:r>
            <a:endParaRPr lang="en-US" altLang="zh-CN" dirty="0">
              <a:latin typeface="+mn-lt"/>
            </a:endParaRPr>
          </a:p>
          <a:p>
            <a:pPr lvl="1"/>
            <a:r>
              <a:rPr lang="zh-CN" altLang="en-US" dirty="0">
                <a:latin typeface="+mn-lt"/>
              </a:rPr>
              <a:t>此外，在 </a:t>
            </a:r>
            <a:r>
              <a:rPr lang="en-US" altLang="zh-CN" dirty="0">
                <a:latin typeface="+mn-lt"/>
              </a:rPr>
              <a:t>RT </a:t>
            </a:r>
            <a:r>
              <a:rPr lang="zh-CN" altLang="en-US" dirty="0">
                <a:latin typeface="+mn-lt"/>
              </a:rPr>
              <a:t>系列、</a:t>
            </a:r>
            <a:r>
              <a:rPr lang="en-US" altLang="zh-CN" dirty="0" err="1">
                <a:latin typeface="+mn-lt"/>
              </a:rPr>
              <a:t>PaLM</a:t>
            </a:r>
            <a:r>
              <a:rPr lang="en-US" altLang="zh-CN" dirty="0">
                <a:latin typeface="+mn-lt"/>
              </a:rPr>
              <a:t>-E </a:t>
            </a:r>
            <a:r>
              <a:rPr lang="zh-CN" altLang="en-US" dirty="0">
                <a:latin typeface="+mn-lt"/>
              </a:rPr>
              <a:t>和 </a:t>
            </a:r>
            <a:r>
              <a:rPr lang="en-US" altLang="zh-CN" dirty="0">
                <a:latin typeface="+mn-lt"/>
              </a:rPr>
              <a:t>Matcha </a:t>
            </a:r>
            <a:r>
              <a:rPr lang="zh-CN" altLang="en-US" dirty="0">
                <a:latin typeface="+mn-lt"/>
              </a:rPr>
              <a:t>等研究中，具身多模态基础模型或 </a:t>
            </a:r>
            <a:r>
              <a:rPr lang="en-US" altLang="zh-CN" dirty="0">
                <a:latin typeface="+mn-lt"/>
              </a:rPr>
              <a:t>VLA </a:t>
            </a:r>
            <a:r>
              <a:rPr lang="zh-CN" altLang="en-US" dirty="0">
                <a:latin typeface="+mn-lt"/>
              </a:rPr>
              <a:t>模型已通过大型数据集进行了广泛的训练，以在具身场景中实现视觉和文本特征的对齐</a:t>
            </a: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3"/>
            </p:custDataLst>
          </p:nvPr>
        </p:nvSpPr>
        <p:spPr>
          <a:xfrm>
            <a:off x="8782594" y="4413248"/>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198" y="3951514"/>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5"/>
            </p:custDataLst>
          </p:nvPr>
        </p:nvSpPr>
        <p:spPr bwMode="auto">
          <a:xfrm>
            <a:off x="6134462" y="3951509"/>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PaLM-E</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6"/>
            </p:custDataLst>
          </p:nvPr>
        </p:nvSpPr>
        <p:spPr bwMode="auto">
          <a:xfrm>
            <a:off x="8782594" y="3951509"/>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Matcha</a:t>
            </a:r>
            <a:endParaRPr lang="en-US" sz="2000" b="1" dirty="0">
              <a:solidFill>
                <a:schemeClr val="bg1"/>
              </a:solidFill>
            </a:endParaRPr>
          </a:p>
        </p:txBody>
      </p:sp>
      <p:sp>
        <p:nvSpPr>
          <p:cNvPr id="4" name="ee4pHeader1">
            <a:extLst>
              <a:ext uri="{FF2B5EF4-FFF2-40B4-BE49-F238E27FC236}">
                <a16:creationId xmlns:a16="http://schemas.microsoft.com/office/drawing/2014/main" id="{1802C30E-90AE-CE06-9DEF-9F8B9F0559D8}"/>
              </a:ext>
            </a:extLst>
          </p:cNvPr>
          <p:cNvSpPr/>
          <p:nvPr>
            <p:custDataLst>
              <p:tags r:id="rId7"/>
            </p:custDataLst>
          </p:nvPr>
        </p:nvSpPr>
        <p:spPr bwMode="auto">
          <a:xfrm>
            <a:off x="3486330" y="3951509"/>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RT-2</a:t>
            </a:r>
            <a:endParaRPr lang="en-US" sz="2000" b="1" dirty="0">
              <a:solidFill>
                <a:schemeClr val="bg1"/>
              </a:solidFill>
            </a:endParaRPr>
          </a:p>
        </p:txBody>
      </p:sp>
      <p:sp>
        <p:nvSpPr>
          <p:cNvPr id="11" name="ee4pContent1">
            <a:extLst>
              <a:ext uri="{FF2B5EF4-FFF2-40B4-BE49-F238E27FC236}">
                <a16:creationId xmlns:a16="http://schemas.microsoft.com/office/drawing/2014/main" id="{FE96D838-D254-67CD-3B31-57F23130A8DC}"/>
              </a:ext>
            </a:extLst>
          </p:cNvPr>
          <p:cNvSpPr txBox="1">
            <a:spLocks/>
          </p:cNvSpPr>
          <p:nvPr>
            <p:custDataLst>
              <p:tags r:id="rId8"/>
            </p:custDataLst>
          </p:nvPr>
        </p:nvSpPr>
        <p:spPr>
          <a:xfrm>
            <a:off x="838198" y="4413252"/>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Content1">
            <a:extLst>
              <a:ext uri="{FF2B5EF4-FFF2-40B4-BE49-F238E27FC236}">
                <a16:creationId xmlns:a16="http://schemas.microsoft.com/office/drawing/2014/main" id="{63DEDD05-C209-A4B5-8BB8-E180BAFA9464}"/>
              </a:ext>
            </a:extLst>
          </p:cNvPr>
          <p:cNvSpPr txBox="1">
            <a:spLocks/>
          </p:cNvSpPr>
          <p:nvPr>
            <p:custDataLst>
              <p:tags r:id="rId9"/>
            </p:custDataLst>
          </p:nvPr>
        </p:nvSpPr>
        <p:spPr>
          <a:xfrm>
            <a:off x="6134462" y="4413248"/>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5" name="ee4pContent1">
            <a:extLst>
              <a:ext uri="{FF2B5EF4-FFF2-40B4-BE49-F238E27FC236}">
                <a16:creationId xmlns:a16="http://schemas.microsoft.com/office/drawing/2014/main" id="{BA0EA894-86BF-5C6D-A327-E54EAED12301}"/>
              </a:ext>
            </a:extLst>
          </p:cNvPr>
          <p:cNvSpPr txBox="1">
            <a:spLocks/>
          </p:cNvSpPr>
          <p:nvPr>
            <p:custDataLst>
              <p:tags r:id="rId10"/>
            </p:custDataLst>
          </p:nvPr>
        </p:nvSpPr>
        <p:spPr>
          <a:xfrm>
            <a:off x="3486330" y="4413247"/>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pic>
        <p:nvPicPr>
          <p:cNvPr id="23" name="图片 22">
            <a:extLst>
              <a:ext uri="{FF2B5EF4-FFF2-40B4-BE49-F238E27FC236}">
                <a16:creationId xmlns:a16="http://schemas.microsoft.com/office/drawing/2014/main" id="{5DB9AEB9-D367-6E8F-B461-80A0F47FCDC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510641" y="4988232"/>
            <a:ext cx="2522584" cy="929653"/>
          </a:xfrm>
          <a:prstGeom prst="rect">
            <a:avLst/>
          </a:prstGeom>
        </p:spPr>
      </p:pic>
      <p:pic>
        <p:nvPicPr>
          <p:cNvPr id="27" name="图片 26">
            <a:extLst>
              <a:ext uri="{FF2B5EF4-FFF2-40B4-BE49-F238E27FC236}">
                <a16:creationId xmlns:a16="http://schemas.microsoft.com/office/drawing/2014/main" id="{D6C4A526-5F1D-DC65-EE52-E7BE86630453}"/>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525619" y="4454145"/>
            <a:ext cx="1196365" cy="1997836"/>
          </a:xfrm>
          <a:prstGeom prst="rect">
            <a:avLst/>
          </a:prstGeom>
        </p:spPr>
      </p:pic>
      <p:pic>
        <p:nvPicPr>
          <p:cNvPr id="29" name="图片 28">
            <a:extLst>
              <a:ext uri="{FF2B5EF4-FFF2-40B4-BE49-F238E27FC236}">
                <a16:creationId xmlns:a16="http://schemas.microsoft.com/office/drawing/2014/main" id="{4CA16306-6ED8-1599-0D2F-C2A27909C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5164" y="5010335"/>
            <a:ext cx="2469801" cy="885448"/>
          </a:xfrm>
          <a:prstGeom prst="rect">
            <a:avLst/>
          </a:prstGeom>
        </p:spPr>
      </p:pic>
      <p:pic>
        <p:nvPicPr>
          <p:cNvPr id="31" name="图片 30">
            <a:extLst>
              <a:ext uri="{FF2B5EF4-FFF2-40B4-BE49-F238E27FC236}">
                <a16:creationId xmlns:a16="http://schemas.microsoft.com/office/drawing/2014/main" id="{A156AA63-17EC-FEBD-7002-DA50EE24BD3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833352" y="4510394"/>
            <a:ext cx="2469689" cy="1885329"/>
          </a:xfrm>
          <a:prstGeom prst="rect">
            <a:avLst/>
          </a:prstGeom>
        </p:spPr>
      </p:pic>
    </p:spTree>
    <p:extLst>
      <p:ext uri="{BB962C8B-B14F-4D97-AF65-F5344CB8AC3E}">
        <p14:creationId xmlns:p14="http://schemas.microsoft.com/office/powerpoint/2010/main" val="459149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32525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8"/>
            <a:ext cx="10515599" cy="165340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但是，任务规划只是代理完成指令任务的第一步</a:t>
            </a:r>
            <a:endParaRPr lang="en-US" altLang="zh-CN" dirty="0">
              <a:latin typeface="+mn-lt"/>
            </a:endParaRPr>
          </a:p>
          <a:p>
            <a:pPr lvl="1"/>
            <a:r>
              <a:rPr lang="zh-CN" altLang="en-US" dirty="0">
                <a:latin typeface="+mn-lt"/>
              </a:rPr>
              <a:t>随后的行动规划决定了任务是否可以完成</a:t>
            </a:r>
            <a:endParaRPr lang="en-US" altLang="zh-CN" dirty="0">
              <a:latin typeface="+mn-lt"/>
            </a:endParaRPr>
          </a:p>
          <a:p>
            <a:pPr lvl="1"/>
            <a:r>
              <a:rPr lang="zh-CN" altLang="en-US" dirty="0">
                <a:latin typeface="+mn-lt"/>
              </a:rPr>
              <a:t>在 </a:t>
            </a:r>
            <a:r>
              <a:rPr lang="en-US" altLang="zh-CN" dirty="0">
                <a:latin typeface="+mn-lt"/>
              </a:rPr>
              <a:t>RoboGPT </a:t>
            </a:r>
            <a:r>
              <a:rPr lang="zh-CN" altLang="en-US" dirty="0">
                <a:latin typeface="+mn-lt"/>
              </a:rPr>
              <a:t>的实验中，任务规划的准确率达到了 </a:t>
            </a:r>
            <a:r>
              <a:rPr lang="en-US" altLang="zh-CN" dirty="0">
                <a:latin typeface="+mn-lt"/>
              </a:rPr>
              <a:t>96%</a:t>
            </a:r>
            <a:r>
              <a:rPr lang="zh-CN" altLang="en-US" dirty="0">
                <a:latin typeface="+mn-lt"/>
              </a:rPr>
              <a:t>，但由于低级规划器的性能限制，总体任务完成率仅为 </a:t>
            </a:r>
            <a:r>
              <a:rPr lang="en-US" altLang="zh-CN" dirty="0">
                <a:latin typeface="+mn-lt"/>
              </a:rPr>
              <a:t>60%</a:t>
            </a:r>
          </a:p>
          <a:p>
            <a:pPr lvl="1"/>
            <a:r>
              <a:rPr lang="zh-CN" altLang="en-US" dirty="0">
                <a:latin typeface="+mn-lt"/>
              </a:rPr>
              <a:t>因此，具身代理是否可以从“想象任务如何完成”的网络空间过渡到“与环境交互并完成任务”的物理世界，取决于有效的行动规划</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9" y="4056017"/>
            <a:ext cx="10515598" cy="230622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199" y="3591675"/>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RoboGPT</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16EAF30-40F0-8F53-1D6F-1F1AFB7C6E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19200" y="4105664"/>
            <a:ext cx="4506686" cy="2204331"/>
          </a:xfrm>
          <a:prstGeom prst="rect">
            <a:avLst/>
          </a:prstGeom>
        </p:spPr>
      </p:pic>
      <p:pic>
        <p:nvPicPr>
          <p:cNvPr id="7" name="图片 6">
            <a:extLst>
              <a:ext uri="{FF2B5EF4-FFF2-40B4-BE49-F238E27FC236}">
                <a16:creationId xmlns:a16="http://schemas.microsoft.com/office/drawing/2014/main" id="{D24D61C5-3DD6-B221-2C3C-87F7C3C029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6113" y="4105664"/>
            <a:ext cx="4493550" cy="2204331"/>
          </a:xfrm>
          <a:prstGeom prst="rect">
            <a:avLst/>
          </a:prstGeom>
        </p:spPr>
      </p:pic>
    </p:spTree>
    <p:extLst>
      <p:ext uri="{BB962C8B-B14F-4D97-AF65-F5344CB8AC3E}">
        <p14:creationId xmlns:p14="http://schemas.microsoft.com/office/powerpoint/2010/main" val="3615108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文本&#10;&#10;中度可信度描述已自动生成">
            <a:extLst>
              <a:ext uri="{FF2B5EF4-FFF2-40B4-BE49-F238E27FC236}">
                <a16:creationId xmlns:a16="http://schemas.microsoft.com/office/drawing/2014/main" id="{DED7DE8B-B528-15E4-13B9-5EDB89A965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899786"/>
            <a:ext cx="12192000" cy="3058427"/>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extLst>
              <p:ext uri="{D42A27DB-BD31-4B8C-83A1-F6EECF244321}">
                <p14:modId xmlns:p14="http://schemas.microsoft.com/office/powerpoint/2010/main" val="24901145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Humanoid Robots</a:t>
            </a:r>
            <a:endParaRPr lang="en-US"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1" b="758"/>
          <a:stretch/>
        </p:blipFill>
        <p:spPr>
          <a:xfrm>
            <a:off x="838200" y="1690688"/>
            <a:ext cx="2299283" cy="4486274"/>
          </a:xfrm>
          <a:prstGeom prst="rect">
            <a:avLst/>
          </a:prstGeom>
        </p:spPr>
      </p:pic>
      <p:sp>
        <p:nvSpPr>
          <p:cNvPr id="4" name="ee4pContent1">
            <a:extLst>
              <a:ext uri="{FF2B5EF4-FFF2-40B4-BE49-F238E27FC236}">
                <a16:creationId xmlns:a16="http://schemas.microsoft.com/office/drawing/2014/main" id="{5EFC207B-3FDA-C8E0-523C-0DCBF9C11A73}"/>
              </a:ext>
            </a:extLst>
          </p:cNvPr>
          <p:cNvSpPr txBox="1">
            <a:spLocks/>
          </p:cNvSpPr>
          <p:nvPr>
            <p:custDataLst>
              <p:tags r:id="rId2"/>
            </p:custDataLst>
          </p:nvPr>
        </p:nvSpPr>
        <p:spPr>
          <a:xfrm>
            <a:off x="3206748" y="1690688"/>
            <a:ext cx="8147051" cy="14208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以其类人的形态而著称，在服务行业、医疗保健和协作环境等领域越来越普遍</a:t>
            </a:r>
            <a:endParaRPr lang="en-US" altLang="zh-CN" sz="1400" dirty="0">
              <a:latin typeface="+mn-lt"/>
            </a:endParaRPr>
          </a:p>
          <a:p>
            <a:pPr lvl="2"/>
            <a:r>
              <a:rPr lang="zh-CN" altLang="en-US" sz="1400" dirty="0">
                <a:latin typeface="+mn-lt"/>
              </a:rPr>
              <a:t>这些机器人可以模仿人类的动作和行为模式，提供个性化的服务和支持</a:t>
            </a:r>
            <a:endParaRPr lang="en-US" altLang="zh-CN" sz="1400" dirty="0">
              <a:latin typeface="+mn-lt"/>
            </a:endParaRPr>
          </a:p>
          <a:p>
            <a:pPr lvl="2"/>
            <a:r>
              <a:rPr lang="zh-CN" altLang="en-US" sz="1400" dirty="0">
                <a:latin typeface="+mn-lt"/>
              </a:rPr>
              <a:t>灵巧手通常具有多个自由度和高精度传感器，使它们能够模拟人手的抓取和操作能力，这在医疗手术和精密制造等领域尤为重要</a:t>
            </a:r>
          </a:p>
          <a:p>
            <a:pPr lvl="1"/>
            <a:endParaRPr lang="en-US" dirty="0">
              <a:latin typeface="+mn-lt"/>
            </a:endParaRPr>
          </a:p>
        </p:txBody>
      </p:sp>
      <p:sp>
        <p:nvSpPr>
          <p:cNvPr id="6" name="ee4pContent1">
            <a:extLst>
              <a:ext uri="{FF2B5EF4-FFF2-40B4-BE49-F238E27FC236}">
                <a16:creationId xmlns:a16="http://schemas.microsoft.com/office/drawing/2014/main" id="{78AC03D9-6C80-F560-1F78-330F83A4369F}"/>
              </a:ext>
            </a:extLst>
          </p:cNvPr>
          <p:cNvSpPr txBox="1">
            <a:spLocks/>
          </p:cNvSpPr>
          <p:nvPr>
            <p:custDataLst>
              <p:tags r:id="rId3"/>
            </p:custDataLst>
          </p:nvPr>
        </p:nvSpPr>
        <p:spPr>
          <a:xfrm>
            <a:off x="3206748" y="3263733"/>
            <a:ext cx="8147051" cy="9590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在复杂环境中保持运行稳定性和可靠性方面面临挑战，因为它们拥有复杂的控制系统</a:t>
            </a:r>
            <a:endParaRPr lang="en-US" altLang="zh-CN" sz="1400" dirty="0">
              <a:latin typeface="+mn-lt"/>
            </a:endParaRPr>
          </a:p>
          <a:p>
            <a:pPr lvl="2"/>
            <a:r>
              <a:rPr lang="zh-CN" altLang="en-US" sz="1400" dirty="0">
                <a:latin typeface="+mn-lt"/>
              </a:rPr>
              <a:t>这些挑战包括稳健的双足行走控制和灵巧的抓握</a:t>
            </a:r>
            <a:endParaRPr lang="en-US" altLang="zh-CN" sz="1400" dirty="0">
              <a:latin typeface="+mn-lt"/>
            </a:endParaRPr>
          </a:p>
        </p:txBody>
      </p:sp>
      <p:sp>
        <p:nvSpPr>
          <p:cNvPr id="7" name="ee4pContent1">
            <a:extLst>
              <a:ext uri="{FF2B5EF4-FFF2-40B4-BE49-F238E27FC236}">
                <a16:creationId xmlns:a16="http://schemas.microsoft.com/office/drawing/2014/main" id="{72B6CF15-2282-5D15-E3C9-C1656BB3396A}"/>
              </a:ext>
            </a:extLst>
          </p:cNvPr>
          <p:cNvSpPr txBox="1">
            <a:spLocks/>
          </p:cNvSpPr>
          <p:nvPr>
            <p:custDataLst>
              <p:tags r:id="rId4"/>
            </p:custDataLst>
          </p:nvPr>
        </p:nvSpPr>
        <p:spPr>
          <a:xfrm>
            <a:off x="3206748" y="4374983"/>
            <a:ext cx="8147051" cy="23242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Atlas</a:t>
            </a:r>
            <a:r>
              <a:rPr lang="en-US" altLang="zh-CN" sz="1400" dirty="0">
                <a:latin typeface="+mn-lt"/>
              </a:rPr>
              <a:t> (Boston Dynamics) </a:t>
            </a:r>
            <a:r>
              <a:rPr lang="zh-CN" altLang="en-US" sz="1400" dirty="0">
                <a:latin typeface="+mn-lt"/>
              </a:rPr>
              <a:t>以其卓越的机动性和稳定性而闻名。 </a:t>
            </a:r>
            <a:r>
              <a:rPr lang="en-US" altLang="zh-CN" sz="1400" dirty="0">
                <a:latin typeface="+mn-lt"/>
              </a:rPr>
              <a:t>Atlas </a:t>
            </a:r>
            <a:r>
              <a:rPr lang="zh-CN" altLang="en-US" sz="1400" dirty="0">
                <a:latin typeface="+mn-lt"/>
              </a:rPr>
              <a:t>能够执行复杂的动态动作，例如奔跑、跳跃和翻滚，展示了人形机器人 在高度动态环境中的潜力</a:t>
            </a:r>
          </a:p>
          <a:p>
            <a:pPr lvl="2"/>
            <a:r>
              <a:rPr lang="en-US" altLang="zh-CN" sz="1400" dirty="0">
                <a:latin typeface="+mn-lt"/>
                <a:hlinkClick r:id="rId10"/>
              </a:rPr>
              <a:t>HRP</a:t>
            </a:r>
            <a:r>
              <a:rPr lang="en-US" altLang="zh-CN" sz="1400" dirty="0">
                <a:latin typeface="+mn-lt"/>
              </a:rPr>
              <a:t> </a:t>
            </a:r>
            <a:r>
              <a:rPr lang="zh-CN" altLang="en-US" sz="1400" dirty="0">
                <a:latin typeface="+mn-lt"/>
              </a:rPr>
              <a:t>系列 </a:t>
            </a:r>
            <a:r>
              <a:rPr lang="en-US" altLang="zh-CN" sz="1400" dirty="0">
                <a:latin typeface="+mn-lt"/>
              </a:rPr>
              <a:t>(AIST) </a:t>
            </a:r>
            <a:r>
              <a:rPr lang="zh-CN" altLang="en-US" sz="1400" dirty="0">
                <a:latin typeface="+mn-lt"/>
              </a:rPr>
              <a:t>被应用于各种研究和工业应用，其设计重点是高稳定性和灵活性，使其在复杂环境中尤其是在与人类合作的任务中有效</a:t>
            </a:r>
          </a:p>
          <a:p>
            <a:pPr lvl="2"/>
            <a:r>
              <a:rPr lang="en-US" altLang="zh-CN" sz="1400" dirty="0">
                <a:latin typeface="+mn-lt"/>
                <a:hlinkClick r:id="rId11"/>
              </a:rPr>
              <a:t>ASIMO</a:t>
            </a:r>
            <a:r>
              <a:rPr lang="en-US" altLang="zh-CN" sz="1400" dirty="0">
                <a:latin typeface="+mn-lt"/>
              </a:rPr>
              <a:t> (</a:t>
            </a:r>
            <a:r>
              <a:rPr lang="zh-CN" altLang="en-US" sz="1400" dirty="0">
                <a:latin typeface="+mn-lt"/>
              </a:rPr>
              <a:t>本田</a:t>
            </a:r>
            <a:r>
              <a:rPr lang="en-US" altLang="zh-CN" sz="1400" dirty="0">
                <a:latin typeface="+mn-lt"/>
              </a:rPr>
              <a:t>)</a:t>
            </a:r>
            <a:r>
              <a:rPr lang="zh-CN" altLang="en-US" sz="1400" dirty="0">
                <a:latin typeface="+mn-lt"/>
              </a:rPr>
              <a:t>，是最著名的人形机器人之一，能够行走、奔跑、爬楼梯，并识别面部和手势，使其适合于接待和引导服务</a:t>
            </a:r>
          </a:p>
          <a:p>
            <a:pPr lvl="2"/>
            <a:r>
              <a:rPr lang="en-US" altLang="zh-CN" sz="1400" dirty="0">
                <a:latin typeface="+mn-lt"/>
                <a:hlinkClick r:id="rId12"/>
              </a:rPr>
              <a:t>Pepper</a:t>
            </a:r>
            <a:r>
              <a:rPr lang="en-US" altLang="zh-CN" sz="1400" dirty="0">
                <a:latin typeface="+mn-lt"/>
              </a:rPr>
              <a:t> (</a:t>
            </a:r>
            <a:r>
              <a:rPr lang="zh-CN" altLang="en-US" sz="1400" dirty="0">
                <a:latin typeface="+mn-lt"/>
              </a:rPr>
              <a:t>软银机器人</a:t>
            </a:r>
            <a:r>
              <a:rPr lang="en-US" altLang="zh-CN" sz="1400" dirty="0">
                <a:latin typeface="+mn-lt"/>
              </a:rPr>
              <a:t>)</a:t>
            </a:r>
            <a:r>
              <a:rPr lang="zh-CN" altLang="en-US" sz="1400" dirty="0">
                <a:latin typeface="+mn-lt"/>
              </a:rPr>
              <a:t>，一个小型社交机器人，能够识别情绪并进行自然语言交流，广泛应用于客户服务和教育领域 </a:t>
            </a:r>
          </a:p>
        </p:txBody>
      </p:sp>
    </p:spTree>
    <p:extLst>
      <p:ext uri="{BB962C8B-B14F-4D97-AF65-F5344CB8AC3E}">
        <p14:creationId xmlns:p14="http://schemas.microsoft.com/office/powerpoint/2010/main" val="15464381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extLst>
              <p:ext uri="{D42A27DB-BD31-4B8C-83A1-F6EECF244321}">
                <p14:modId xmlns:p14="http://schemas.microsoft.com/office/powerpoint/2010/main" val="3089285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BDAF8D51-F937-CEC2-4E52-0EB0A1894A61}"/>
              </a:ext>
            </a:extLst>
          </p:cNvPr>
          <p:cNvSpPr txBox="1">
            <a:spLocks/>
          </p:cNvSpPr>
          <p:nvPr>
            <p:custDataLst>
              <p:tags r:id="rId2"/>
            </p:custDataLst>
          </p:nvPr>
        </p:nvSpPr>
        <p:spPr>
          <a:xfrm>
            <a:off x="838200" y="1690688"/>
            <a:ext cx="10515600" cy="11570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“具身任务规划”讨论了任务规划和行动规划的定义和区别</a:t>
            </a:r>
            <a:endParaRPr lang="en-US" altLang="zh-CN" sz="1800" dirty="0">
              <a:latin typeface="+mn-lt"/>
            </a:endParaRPr>
          </a:p>
          <a:p>
            <a:pPr lvl="1"/>
            <a:r>
              <a:rPr lang="zh-CN" altLang="en-US" sz="1800" dirty="0">
                <a:latin typeface="+mn-lt"/>
              </a:rPr>
              <a:t>很明显，行动规划必须解决现实世界的不确定性，因为任务规划提供的子任务粒度不足以指导代理在环境交互中</a:t>
            </a:r>
            <a:endParaRPr lang="en-US" sz="1800" dirty="0">
              <a:latin typeface="+mn-lt"/>
            </a:endParaRPr>
          </a:p>
        </p:txBody>
      </p:sp>
      <p:sp>
        <p:nvSpPr>
          <p:cNvPr id="8" name="ee4pContent1">
            <a:extLst>
              <a:ext uri="{FF2B5EF4-FFF2-40B4-BE49-F238E27FC236}">
                <a16:creationId xmlns:a16="http://schemas.microsoft.com/office/drawing/2014/main" id="{F0F6D55F-FDEE-6F26-A386-C35761627840}"/>
              </a:ext>
            </a:extLst>
          </p:cNvPr>
          <p:cNvSpPr txBox="1">
            <a:spLocks/>
          </p:cNvSpPr>
          <p:nvPr>
            <p:custDataLst>
              <p:tags r:id="rId3"/>
            </p:custDataLst>
          </p:nvPr>
        </p:nvSpPr>
        <p:spPr>
          <a:xfrm>
            <a:off x="838200" y="3229206"/>
            <a:ext cx="10515600" cy="12121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通常，代理可以通过两种方式实现行动规划：</a:t>
            </a:r>
          </a:p>
          <a:p>
            <a:pPr lvl="2"/>
            <a:r>
              <a:rPr lang="en-US" altLang="zh-CN" sz="1800" dirty="0">
                <a:latin typeface="+mn-lt"/>
              </a:rPr>
              <a:t>1) </a:t>
            </a:r>
            <a:r>
              <a:rPr lang="zh-CN" altLang="en-US" sz="1800" dirty="0">
                <a:latin typeface="+mn-lt"/>
              </a:rPr>
              <a:t>使用预先训练的具身感知和具身干预模型作为工具，通过 </a:t>
            </a:r>
            <a:r>
              <a:rPr lang="en-US" altLang="zh-CN" sz="1800" dirty="0">
                <a:latin typeface="+mn-lt"/>
              </a:rPr>
              <a:t>API </a:t>
            </a:r>
            <a:r>
              <a:rPr lang="zh-CN" altLang="en-US" sz="1800" dirty="0">
                <a:latin typeface="+mn-lt"/>
              </a:rPr>
              <a:t>逐步完成任务规划指定的子任务；</a:t>
            </a:r>
          </a:p>
          <a:p>
            <a:pPr lvl="2"/>
            <a:r>
              <a:rPr lang="en-US" altLang="zh-CN" sz="1800" dirty="0">
                <a:latin typeface="+mn-lt"/>
              </a:rPr>
              <a:t>2) </a:t>
            </a:r>
            <a:r>
              <a:rPr lang="zh-CN" altLang="en-US" sz="1800" dirty="0">
                <a:latin typeface="+mn-lt"/>
              </a:rPr>
              <a:t>利用 </a:t>
            </a:r>
            <a:r>
              <a:rPr lang="en-US" altLang="zh-CN" sz="1800" dirty="0">
                <a:latin typeface="+mn-lt"/>
              </a:rPr>
              <a:t>VLA </a:t>
            </a:r>
            <a:r>
              <a:rPr lang="zh-CN" altLang="en-US" sz="1800" dirty="0">
                <a:latin typeface="+mn-lt"/>
              </a:rPr>
              <a:t>模型的固有能力来推导出行动规划</a:t>
            </a:r>
            <a:endParaRPr lang="en-US" sz="1800" dirty="0">
              <a:latin typeface="+mn-lt"/>
            </a:endParaRPr>
          </a:p>
        </p:txBody>
      </p:sp>
      <p:sp>
        <p:nvSpPr>
          <p:cNvPr id="9" name="ee4pContent1">
            <a:extLst>
              <a:ext uri="{FF2B5EF4-FFF2-40B4-BE49-F238E27FC236}">
                <a16:creationId xmlns:a16="http://schemas.microsoft.com/office/drawing/2014/main" id="{33F7E7C0-FACE-5279-79FB-28C45A4E6499}"/>
              </a:ext>
            </a:extLst>
          </p:cNvPr>
          <p:cNvSpPr txBox="1">
            <a:spLocks/>
          </p:cNvSpPr>
          <p:nvPr>
            <p:custDataLst>
              <p:tags r:id="rId4"/>
            </p:custDataLst>
          </p:nvPr>
        </p:nvSpPr>
        <p:spPr>
          <a:xfrm>
            <a:off x="838200" y="4822874"/>
            <a:ext cx="10515600" cy="503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此外，行动规划器执行的结果将反馈给任务规划器，以调整和改进任务规划</a:t>
            </a:r>
          </a:p>
        </p:txBody>
      </p:sp>
    </p:spTree>
    <p:extLst>
      <p:ext uri="{BB962C8B-B14F-4D97-AF65-F5344CB8AC3E}">
        <p14:creationId xmlns:p14="http://schemas.microsoft.com/office/powerpoint/2010/main" val="7541588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extLst>
              <p:ext uri="{D42A27DB-BD31-4B8C-83A1-F6EECF244321}">
                <p14:modId xmlns:p14="http://schemas.microsoft.com/office/powerpoint/2010/main" val="517615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Action utilizing APIs</a:t>
            </a:r>
            <a:endParaRPr lang="en-US" dirty="0"/>
          </a:p>
        </p:txBody>
      </p:sp>
      <p:sp>
        <p:nvSpPr>
          <p:cNvPr id="7" name="ee4pContent1">
            <a:extLst>
              <a:ext uri="{FF2B5EF4-FFF2-40B4-BE49-F238E27FC236}">
                <a16:creationId xmlns:a16="http://schemas.microsoft.com/office/drawing/2014/main" id="{90C595BB-BB34-D5B7-00AA-7FDBB6039AA9}"/>
              </a:ext>
            </a:extLst>
          </p:cNvPr>
          <p:cNvSpPr txBox="1">
            <a:spLocks/>
          </p:cNvSpPr>
          <p:nvPr>
            <p:custDataLst>
              <p:tags r:id="rId2"/>
            </p:custDataLst>
          </p:nvPr>
        </p:nvSpPr>
        <p:spPr>
          <a:xfrm>
            <a:off x="838200" y="2179415"/>
            <a:ext cx="5161164"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一种典型的方法是向 </a:t>
            </a:r>
            <a:r>
              <a:rPr lang="en-US" altLang="zh-CN" dirty="0">
                <a:latin typeface="+mn-lt"/>
              </a:rPr>
              <a:t>LLM </a:t>
            </a:r>
            <a:r>
              <a:rPr lang="zh-CN" altLang="en-US" dirty="0">
                <a:latin typeface="+mn-lt"/>
              </a:rPr>
              <a:t>提供各种经过良好训练的策略模型的定义和描述作为上下文，使它们能够理解这些工具并确定如何以及何时为特定任务调用它们</a:t>
            </a:r>
          </a:p>
          <a:p>
            <a:pPr lvl="1"/>
            <a:endParaRPr lang="en-US" dirty="0">
              <a:latin typeface="+mn-lt"/>
            </a:endParaRPr>
          </a:p>
        </p:txBody>
      </p:sp>
      <p:sp>
        <p:nvSpPr>
          <p:cNvPr id="8" name="ee4pContent1">
            <a:extLst>
              <a:ext uri="{FF2B5EF4-FFF2-40B4-BE49-F238E27FC236}">
                <a16:creationId xmlns:a16="http://schemas.microsoft.com/office/drawing/2014/main" id="{511612D2-39CB-A41E-91F0-8A4AE2B91E27}"/>
              </a:ext>
            </a:extLst>
          </p:cNvPr>
          <p:cNvSpPr txBox="1">
            <a:spLocks/>
          </p:cNvSpPr>
          <p:nvPr>
            <p:custDataLst>
              <p:tags r:id="rId3"/>
            </p:custDataLst>
          </p:nvPr>
        </p:nvSpPr>
        <p:spPr>
          <a:xfrm>
            <a:off x="6190256" y="2179415"/>
            <a:ext cx="5161165"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通过生成代码，一系列更细粒度的工具可以抽象成一个函数库来调用，而不是直接将子任务所需的参数传递给导航和抓取模型</a:t>
            </a:r>
          </a:p>
          <a:p>
            <a:pPr lvl="1"/>
            <a:endParaRPr lang="en-US" dirty="0">
              <a:latin typeface="+mn-lt"/>
            </a:endParaRPr>
          </a:p>
        </p:txBody>
      </p:sp>
      <p:sp>
        <p:nvSpPr>
          <p:cNvPr id="9" name="ee4pContent1">
            <a:extLst>
              <a:ext uri="{FF2B5EF4-FFF2-40B4-BE49-F238E27FC236}">
                <a16:creationId xmlns:a16="http://schemas.microsoft.com/office/drawing/2014/main" id="{20913DAF-52A9-322B-91F7-246DF5329C48}"/>
              </a:ext>
            </a:extLst>
          </p:cNvPr>
          <p:cNvSpPr txBox="1">
            <a:spLocks/>
          </p:cNvSpPr>
          <p:nvPr>
            <p:custDataLst>
              <p:tags r:id="rId4"/>
            </p:custDataLst>
          </p:nvPr>
        </p:nvSpPr>
        <p:spPr>
          <a:xfrm>
            <a:off x="838198" y="4616327"/>
            <a:ext cx="5161164"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考虑到环境的不确定性，</a:t>
            </a:r>
            <a:r>
              <a:rPr lang="en-US" altLang="zh-CN" dirty="0">
                <a:latin typeface="+mn-lt"/>
              </a:rPr>
              <a:t>Reflexion </a:t>
            </a:r>
            <a:r>
              <a:rPr lang="zh-CN" altLang="en-US" dirty="0">
                <a:latin typeface="+mn-lt"/>
              </a:rPr>
              <a:t>可以进一步调整这些工具在执行期间以实现更好的泛化。优化这些工具可以增强智能体的鲁棒性，并且可能需要新的工具来完成未知的任务</a:t>
            </a:r>
          </a:p>
          <a:p>
            <a:pPr lvl="1"/>
            <a:endParaRPr lang="en-US" dirty="0">
              <a:latin typeface="+mn-lt"/>
            </a:endParaRPr>
          </a:p>
        </p:txBody>
      </p:sp>
      <p:sp>
        <p:nvSpPr>
          <p:cNvPr id="10" name="ee4pContent1">
            <a:extLst>
              <a:ext uri="{FF2B5EF4-FFF2-40B4-BE49-F238E27FC236}">
                <a16:creationId xmlns:a16="http://schemas.microsoft.com/office/drawing/2014/main" id="{780C5CB4-0CDF-24DA-7872-9B5054680214}"/>
              </a:ext>
            </a:extLst>
          </p:cNvPr>
          <p:cNvSpPr txBox="1">
            <a:spLocks/>
          </p:cNvSpPr>
          <p:nvPr>
            <p:custDataLst>
              <p:tags r:id="rId5"/>
            </p:custDataLst>
          </p:nvPr>
        </p:nvSpPr>
        <p:spPr>
          <a:xfrm>
            <a:off x="6190254" y="4616327"/>
            <a:ext cx="5161165"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DEPS </a:t>
            </a:r>
            <a:r>
              <a:rPr lang="zh-CN" altLang="en-US" dirty="0">
                <a:latin typeface="+mn-lt"/>
              </a:rPr>
              <a:t>在零样本学习的前提下，赋予 </a:t>
            </a:r>
            <a:r>
              <a:rPr lang="en-US" altLang="zh-CN" dirty="0">
                <a:latin typeface="+mn-lt"/>
              </a:rPr>
              <a:t>LLM </a:t>
            </a:r>
            <a:r>
              <a:rPr lang="zh-CN" altLang="en-US" dirty="0">
                <a:latin typeface="+mn-lt"/>
              </a:rPr>
              <a:t>各种角色设置，以在与环境交互时学习不同的技能。在随后的交互中，</a:t>
            </a:r>
            <a:r>
              <a:rPr lang="en-US" altLang="zh-CN" dirty="0">
                <a:latin typeface="+mn-lt"/>
              </a:rPr>
              <a:t>LLM </a:t>
            </a:r>
            <a:r>
              <a:rPr lang="zh-CN" altLang="en-US" dirty="0">
                <a:latin typeface="+mn-lt"/>
              </a:rPr>
              <a:t>可以学习选择和组合这些技能以开发新的技能</a:t>
            </a:r>
          </a:p>
        </p:txBody>
      </p:sp>
      <p:sp>
        <p:nvSpPr>
          <p:cNvPr id="11" name="ee4pHeader1">
            <a:extLst>
              <a:ext uri="{FF2B5EF4-FFF2-40B4-BE49-F238E27FC236}">
                <a16:creationId xmlns:a16="http://schemas.microsoft.com/office/drawing/2014/main" id="{FFB0C034-6E11-AF24-2783-699C1A173EBA}"/>
              </a:ext>
            </a:extLst>
          </p:cNvPr>
          <p:cNvSpPr/>
          <p:nvPr>
            <p:custDataLst>
              <p:tags r:id="rId6"/>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hlinkClick r:id="rId13">
                  <a:extLst>
                    <a:ext uri="{A12FA001-AC4F-418D-AE19-62706E023703}">
                      <ahyp:hlinkClr xmlns:ahyp="http://schemas.microsoft.com/office/drawing/2018/hyperlinkcolor" val="tx"/>
                    </a:ext>
                  </a:extLst>
                </a:hlinkClick>
              </a:rPr>
              <a:t>SayCan</a:t>
            </a:r>
            <a:r>
              <a:rPr lang="en-US" sz="2000" b="1" dirty="0">
                <a:solidFill>
                  <a:schemeClr val="bg1"/>
                </a:solidFill>
              </a:rPr>
              <a:t> &amp; </a:t>
            </a:r>
            <a:r>
              <a:rPr lang="en-US" sz="2000" b="1" dirty="0">
                <a:solidFill>
                  <a:schemeClr val="bg1"/>
                </a:solidFill>
                <a:hlinkClick r:id="rId14">
                  <a:extLst>
                    <a:ext uri="{A12FA001-AC4F-418D-AE19-62706E023703}">
                      <ahyp:hlinkClr xmlns:ahyp="http://schemas.microsoft.com/office/drawing/2018/hyperlinkcolor" val="tx"/>
                    </a:ext>
                  </a:extLst>
                </a:hlinkClick>
              </a:rPr>
              <a:t>LLM-Planner</a:t>
            </a:r>
            <a:r>
              <a:rPr lang="en-US" sz="2000" b="1" dirty="0">
                <a:solidFill>
                  <a:schemeClr val="bg1"/>
                </a:solidFill>
              </a:rPr>
              <a:t> </a:t>
            </a:r>
          </a:p>
        </p:txBody>
      </p:sp>
      <p:sp>
        <p:nvSpPr>
          <p:cNvPr id="12" name="ee4pHeader1">
            <a:extLst>
              <a:ext uri="{FF2B5EF4-FFF2-40B4-BE49-F238E27FC236}">
                <a16:creationId xmlns:a16="http://schemas.microsoft.com/office/drawing/2014/main" id="{5DE4A1D7-162B-6F90-4A1E-8B8DCB200DB8}"/>
              </a:ext>
            </a:extLst>
          </p:cNvPr>
          <p:cNvSpPr/>
          <p:nvPr>
            <p:custDataLst>
              <p:tags r:id="rId7"/>
            </p:custDataLst>
          </p:nvPr>
        </p:nvSpPr>
        <p:spPr bwMode="auto">
          <a:xfrm>
            <a:off x="6190254" y="1717677"/>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5">
                  <a:extLst>
                    <a:ext uri="{A12FA001-AC4F-418D-AE19-62706E023703}">
                      <ahyp:hlinkClr xmlns:ahyp="http://schemas.microsoft.com/office/drawing/2018/hyperlinkcolor" val="tx"/>
                    </a:ext>
                  </a:extLst>
                </a:hlinkClick>
              </a:rPr>
              <a:t>Liang et al.</a:t>
            </a:r>
            <a:endParaRPr lang="en-US" sz="2000" b="1" dirty="0">
              <a:solidFill>
                <a:schemeClr val="bg1"/>
              </a:solidFill>
            </a:endParaRPr>
          </a:p>
        </p:txBody>
      </p:sp>
      <p:sp>
        <p:nvSpPr>
          <p:cNvPr id="13" name="ee4pHeader1">
            <a:extLst>
              <a:ext uri="{FF2B5EF4-FFF2-40B4-BE49-F238E27FC236}">
                <a16:creationId xmlns:a16="http://schemas.microsoft.com/office/drawing/2014/main" id="{2FC5B7DF-5879-E37F-27A4-1B87FAEE4ADD}"/>
              </a:ext>
            </a:extLst>
          </p:cNvPr>
          <p:cNvSpPr/>
          <p:nvPr>
            <p:custDataLst>
              <p:tags r:id="rId8"/>
            </p:custDataLst>
          </p:nvPr>
        </p:nvSpPr>
        <p:spPr bwMode="auto">
          <a:xfrm>
            <a:off x="838196" y="4153010"/>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Reflexion</a:t>
            </a:r>
            <a:endParaRPr lang="en-US" sz="2000" b="1" dirty="0">
              <a:solidFill>
                <a:schemeClr val="bg1"/>
              </a:solidFill>
            </a:endParaRPr>
          </a:p>
        </p:txBody>
      </p:sp>
      <p:sp>
        <p:nvSpPr>
          <p:cNvPr id="14" name="ee4pHeader1">
            <a:extLst>
              <a:ext uri="{FF2B5EF4-FFF2-40B4-BE49-F238E27FC236}">
                <a16:creationId xmlns:a16="http://schemas.microsoft.com/office/drawing/2014/main" id="{3AAFDBFA-DC0C-78FF-74F8-6A4A53F439C7}"/>
              </a:ext>
            </a:extLst>
          </p:cNvPr>
          <p:cNvSpPr/>
          <p:nvPr>
            <p:custDataLst>
              <p:tags r:id="rId9"/>
            </p:custDataLst>
          </p:nvPr>
        </p:nvSpPr>
        <p:spPr bwMode="auto">
          <a:xfrm>
            <a:off x="6190252" y="4153010"/>
            <a:ext cx="5161165"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7">
                  <a:extLst>
                    <a:ext uri="{A12FA001-AC4F-418D-AE19-62706E023703}">
                      <ahyp:hlinkClr xmlns:ahyp="http://schemas.microsoft.com/office/drawing/2018/hyperlinkcolor" val="tx"/>
                    </a:ext>
                  </a:extLst>
                </a:hlinkClick>
              </a:rPr>
              <a:t>DEPS</a:t>
            </a:r>
            <a:endParaRPr lang="en-US" sz="2000" b="1" dirty="0">
              <a:solidFill>
                <a:schemeClr val="bg1"/>
              </a:solidFill>
            </a:endParaRPr>
          </a:p>
        </p:txBody>
      </p:sp>
      <p:pic>
        <p:nvPicPr>
          <p:cNvPr id="16" name="图片 15">
            <a:extLst>
              <a:ext uri="{FF2B5EF4-FFF2-40B4-BE49-F238E27FC236}">
                <a16:creationId xmlns:a16="http://schemas.microsoft.com/office/drawing/2014/main" id="{FE2137F8-FD4B-DB97-70DF-9199C91A260E}"/>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158212" y="3005301"/>
            <a:ext cx="2521132" cy="1024535"/>
          </a:xfrm>
          <a:prstGeom prst="rect">
            <a:avLst/>
          </a:prstGeom>
        </p:spPr>
      </p:pic>
      <p:pic>
        <p:nvPicPr>
          <p:cNvPr id="18" name="图片 17">
            <a:extLst>
              <a:ext uri="{FF2B5EF4-FFF2-40B4-BE49-F238E27FC236}">
                <a16:creationId xmlns:a16="http://schemas.microsoft.com/office/drawing/2014/main" id="{B57D47BF-73B7-CA16-8178-79D74DE8B4B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873454" y="2981130"/>
            <a:ext cx="3794760" cy="1048706"/>
          </a:xfrm>
          <a:prstGeom prst="rect">
            <a:avLst/>
          </a:prstGeom>
        </p:spPr>
      </p:pic>
      <p:pic>
        <p:nvPicPr>
          <p:cNvPr id="20" name="图片 19">
            <a:extLst>
              <a:ext uri="{FF2B5EF4-FFF2-40B4-BE49-F238E27FC236}">
                <a16:creationId xmlns:a16="http://schemas.microsoft.com/office/drawing/2014/main" id="{7F981067-8C0A-981B-A2BF-B5550F80452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219144" y="5695348"/>
            <a:ext cx="2411639" cy="777217"/>
          </a:xfrm>
          <a:prstGeom prst="rect">
            <a:avLst/>
          </a:prstGeom>
        </p:spPr>
      </p:pic>
      <p:pic>
        <p:nvPicPr>
          <p:cNvPr id="22" name="图片 21">
            <a:extLst>
              <a:ext uri="{FF2B5EF4-FFF2-40B4-BE49-F238E27FC236}">
                <a16:creationId xmlns:a16="http://schemas.microsoft.com/office/drawing/2014/main" id="{7EEA5516-4CEC-0C19-5BED-9FDD844DDB1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879895" y="5442517"/>
            <a:ext cx="1781877" cy="1036579"/>
          </a:xfrm>
          <a:prstGeom prst="rect">
            <a:avLst/>
          </a:prstGeom>
        </p:spPr>
      </p:pic>
    </p:spTree>
    <p:extLst>
      <p:ext uri="{BB962C8B-B14F-4D97-AF65-F5344CB8AC3E}">
        <p14:creationId xmlns:p14="http://schemas.microsoft.com/office/powerpoint/2010/main" val="13742293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extLst>
              <p:ext uri="{D42A27DB-BD31-4B8C-83A1-F6EECF244321}">
                <p14:modId xmlns:p14="http://schemas.microsoft.com/office/powerpoint/2010/main" val="419877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Action utilizing APIs</a:t>
            </a:r>
            <a:endParaRPr lang="en-US" dirty="0"/>
          </a:p>
        </p:txBody>
      </p:sp>
      <p:sp>
        <p:nvSpPr>
          <p:cNvPr id="7" name="ee4pContent1">
            <a:extLst>
              <a:ext uri="{FF2B5EF4-FFF2-40B4-BE49-F238E27FC236}">
                <a16:creationId xmlns:a16="http://schemas.microsoft.com/office/drawing/2014/main" id="{6D682271-A106-E86C-14BE-22CA645851ED}"/>
              </a:ext>
            </a:extLst>
          </p:cNvPr>
          <p:cNvSpPr txBox="1">
            <a:spLocks/>
          </p:cNvSpPr>
          <p:nvPr>
            <p:custDataLst>
              <p:tags r:id="rId2"/>
            </p:custDataLst>
          </p:nvPr>
        </p:nvSpPr>
        <p:spPr>
          <a:xfrm>
            <a:off x="838200" y="1690688"/>
            <a:ext cx="10515600"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这种分层规划范式允许智能体专注于高级任务规划和决策，同时将特定操作执行委托给策略模型，简化开发过程</a:t>
            </a:r>
            <a:endParaRPr lang="en-US" altLang="zh-CN" sz="2400" dirty="0">
              <a:latin typeface="+mn-lt"/>
            </a:endParaRPr>
          </a:p>
          <a:p>
            <a:pPr lvl="1"/>
            <a:r>
              <a:rPr lang="zh-CN" altLang="en-US" sz="2400" dirty="0">
                <a:latin typeface="+mn-lt"/>
              </a:rPr>
              <a:t>任务规划器和动作规划器的模块化使独立开发、测试和优化成为可能，从而增强了系统的灵活性和可维护性</a:t>
            </a:r>
            <a:endParaRPr lang="en-US" altLang="zh-CN" sz="2400" dirty="0">
              <a:latin typeface="+mn-lt"/>
            </a:endParaRPr>
          </a:p>
          <a:p>
            <a:pPr lvl="1"/>
            <a:r>
              <a:rPr lang="zh-CN" altLang="en-US" sz="2400" dirty="0">
                <a:latin typeface="+mn-lt"/>
              </a:rPr>
              <a:t>这种方法允许智能体通过调用不同的动作规划器并促进修改来适应各种任务和环境，而无需对智能体的结构进行重大更改</a:t>
            </a:r>
            <a:endParaRPr lang="en-US" altLang="zh-CN" sz="2400" dirty="0">
              <a:latin typeface="+mn-lt"/>
            </a:endParaRPr>
          </a:p>
          <a:p>
            <a:pPr lvl="1"/>
            <a:r>
              <a:rPr lang="zh-CN" altLang="en-US" sz="2400" dirty="0">
                <a:latin typeface="+mn-lt"/>
              </a:rPr>
              <a:t>然而，调用外部策略模型可能会引入延迟，这可能会影响响应时间和效率，尤其是在实时任务中</a:t>
            </a:r>
            <a:endParaRPr lang="en-US" altLang="zh-CN" sz="2400" dirty="0">
              <a:latin typeface="+mn-lt"/>
            </a:endParaRPr>
          </a:p>
          <a:p>
            <a:pPr lvl="1"/>
            <a:r>
              <a:rPr lang="zh-CN" altLang="en-US" sz="2400" dirty="0">
                <a:latin typeface="+mn-lt"/>
              </a:rPr>
              <a:t>智能体的性能严重依赖于策略模型的质量</a:t>
            </a:r>
            <a:endParaRPr lang="en-US" altLang="zh-CN" sz="2400" dirty="0">
              <a:latin typeface="+mn-lt"/>
            </a:endParaRPr>
          </a:p>
          <a:p>
            <a:pPr lvl="1"/>
            <a:r>
              <a:rPr lang="zh-CN" altLang="en-US" sz="2400" dirty="0">
                <a:latin typeface="+mn-lt"/>
              </a:rPr>
              <a:t>如果策略模型无效，智能体的整体性能将会下降</a:t>
            </a:r>
          </a:p>
        </p:txBody>
      </p:sp>
    </p:spTree>
    <p:extLst>
      <p:ext uri="{BB962C8B-B14F-4D97-AF65-F5344CB8AC3E}">
        <p14:creationId xmlns:p14="http://schemas.microsoft.com/office/powerpoint/2010/main" val="26198798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97928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Action utilizing VLA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765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与之前的任务规划和动作执行在同一系统中执行的方法不同，这种范式利用具身多模态基础模型的能力来规划和执行动作，从而减少了通信延迟并提高了系统响应速度和效率</a:t>
            </a:r>
            <a:endParaRPr lang="en-US" altLang="zh-CN" dirty="0">
              <a:latin typeface="+mn-lt"/>
            </a:endParaRPr>
          </a:p>
          <a:p>
            <a:pPr lvl="1"/>
            <a:r>
              <a:rPr lang="zh-CN" altLang="en-US" dirty="0">
                <a:latin typeface="+mn-lt"/>
              </a:rPr>
              <a:t>在 </a:t>
            </a:r>
            <a:r>
              <a:rPr lang="en-US" altLang="zh-CN" dirty="0">
                <a:latin typeface="+mn-lt"/>
              </a:rPr>
              <a:t>VLA </a:t>
            </a:r>
            <a:r>
              <a:rPr lang="zh-CN" altLang="en-US" dirty="0">
                <a:latin typeface="+mn-lt"/>
              </a:rPr>
              <a:t>模型中，感知、决策和执行模块的紧密集成使系统能够更有效地处理复杂任务并适应动态环境的变化</a:t>
            </a:r>
            <a:endParaRPr lang="en-US" altLang="zh-CN" dirty="0">
              <a:latin typeface="+mn-lt"/>
            </a:endParaRPr>
          </a:p>
          <a:p>
            <a:pPr lvl="1"/>
            <a:r>
              <a:rPr lang="zh-CN" altLang="en-US" dirty="0">
                <a:latin typeface="+mn-lt"/>
              </a:rPr>
              <a:t>这种集成还促进了实时反馈，使代理能够自我调整策略，从而提高任务执行的鲁棒性和适应性</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57638"/>
            <a:ext cx="3373314" cy="2007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557637"/>
            <a:ext cx="3373314" cy="2007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557636"/>
            <a:ext cx="3373314" cy="2007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95899"/>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RT-2</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09589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Open X-Embodiment</a:t>
            </a:r>
            <a:endParaRPr lang="en-US" altLang="zh-CN"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09589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EmbodiedGPT</a:t>
            </a:r>
            <a:endParaRPr lang="en-US" altLang="zh-CN" sz="2000" b="1" dirty="0">
              <a:solidFill>
                <a:schemeClr val="bg1"/>
              </a:solidFill>
            </a:endParaRPr>
          </a:p>
        </p:txBody>
      </p:sp>
      <p:sp>
        <p:nvSpPr>
          <p:cNvPr id="4" name="ee4pContent1">
            <a:extLst>
              <a:ext uri="{FF2B5EF4-FFF2-40B4-BE49-F238E27FC236}">
                <a16:creationId xmlns:a16="http://schemas.microsoft.com/office/drawing/2014/main" id="{DC21B5C8-FBFE-036D-4172-5792B7350322}"/>
              </a:ext>
            </a:extLst>
          </p:cNvPr>
          <p:cNvSpPr txBox="1">
            <a:spLocks/>
          </p:cNvSpPr>
          <p:nvPr>
            <p:custDataLst>
              <p:tags r:id="rId9"/>
            </p:custDataLst>
          </p:nvPr>
        </p:nvSpPr>
        <p:spPr>
          <a:xfrm>
            <a:off x="838199" y="5694055"/>
            <a:ext cx="10515599" cy="10448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然而，这种范式无疑更加复杂且成本更高，尤其是在处理复杂或长期任务时</a:t>
            </a:r>
            <a:endParaRPr lang="en-US" altLang="zh-CN" dirty="0">
              <a:latin typeface="+mn-lt"/>
            </a:endParaRPr>
          </a:p>
          <a:p>
            <a:pPr lvl="1"/>
            <a:r>
              <a:rPr lang="zh-CN" altLang="en-US" dirty="0">
                <a:latin typeface="+mn-lt"/>
              </a:rPr>
              <a:t>此外，一个关键问题是，行动规划器如果没有具身世界模型，就无法仅使用 </a:t>
            </a:r>
            <a:r>
              <a:rPr lang="en-US" altLang="zh-CN" dirty="0">
                <a:latin typeface="+mn-lt"/>
              </a:rPr>
              <a:t>LLM </a:t>
            </a:r>
            <a:r>
              <a:rPr lang="zh-CN" altLang="en-US" dirty="0">
                <a:latin typeface="+mn-lt"/>
              </a:rPr>
              <a:t>的内部知识来模拟物理定律</a:t>
            </a:r>
            <a:endParaRPr lang="en-US" altLang="zh-CN" dirty="0">
              <a:latin typeface="+mn-lt"/>
            </a:endParaRPr>
          </a:p>
          <a:p>
            <a:pPr lvl="1"/>
            <a:r>
              <a:rPr lang="zh-CN" altLang="en-US" dirty="0">
                <a:latin typeface="+mn-lt"/>
              </a:rPr>
              <a:t>这种限制阻碍了代理在物理世界中准确有效地完成各种任务，阻止了从网络空间到物理世界的无缝转移</a:t>
            </a:r>
          </a:p>
        </p:txBody>
      </p:sp>
      <p:pic>
        <p:nvPicPr>
          <p:cNvPr id="6" name="图片 5">
            <a:extLst>
              <a:ext uri="{FF2B5EF4-FFF2-40B4-BE49-F238E27FC236}">
                <a16:creationId xmlns:a16="http://schemas.microsoft.com/office/drawing/2014/main" id="{DC107A70-126A-738A-A7AC-5164A58EFFF9}"/>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061540" y="3767482"/>
            <a:ext cx="3211203" cy="1587448"/>
          </a:xfrm>
          <a:prstGeom prst="rect">
            <a:avLst/>
          </a:prstGeom>
        </p:spPr>
      </p:pic>
      <p:pic>
        <p:nvPicPr>
          <p:cNvPr id="7" name="Picture 4">
            <a:extLst>
              <a:ext uri="{FF2B5EF4-FFF2-40B4-BE49-F238E27FC236}">
                <a16:creationId xmlns:a16="http://schemas.microsoft.com/office/drawing/2014/main" id="{0BFEFCE4-30E8-337E-E4B6-A6D886967B33}"/>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4475275" y="4159824"/>
            <a:ext cx="3241448" cy="80276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2D16A2FD-A37C-2092-51E2-2A9D56AD7C2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70228" y="3951424"/>
            <a:ext cx="3309259" cy="1219568"/>
          </a:xfrm>
          <a:prstGeom prst="rect">
            <a:avLst/>
          </a:prstGeom>
        </p:spPr>
      </p:pic>
    </p:spTree>
    <p:extLst>
      <p:ext uri="{BB962C8B-B14F-4D97-AF65-F5344CB8AC3E}">
        <p14:creationId xmlns:p14="http://schemas.microsoft.com/office/powerpoint/2010/main" val="36716903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Word, 日程表&#10;&#10;中度可信度描述已自动生成">
            <a:extLst>
              <a:ext uri="{FF2B5EF4-FFF2-40B4-BE49-F238E27FC236}">
                <a16:creationId xmlns:a16="http://schemas.microsoft.com/office/drawing/2014/main" id="{ECF8B6C3-FCAD-AB28-BDC9-46550B84AC5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8383" y="0"/>
            <a:ext cx="11395233" cy="6858000"/>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extLst>
              <p:ext uri="{D42A27DB-BD31-4B8C-83A1-F6EECF244321}">
                <p14:modId xmlns:p14="http://schemas.microsoft.com/office/powerpoint/2010/main" val="382136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1026" name="Picture 2" descr="Frontiers | Sim-to-real via latent prediction: Transferring visual  non-prehensile manipulation policies">
            <a:extLst>
              <a:ext uri="{FF2B5EF4-FFF2-40B4-BE49-F238E27FC236}">
                <a16:creationId xmlns:a16="http://schemas.microsoft.com/office/drawing/2014/main" id="{F2D57B28-3E50-9D83-BEF8-C3BB405A308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05075" y="3506299"/>
            <a:ext cx="7181850" cy="3133725"/>
          </a:xfrm>
          <a:prstGeom prst="rect">
            <a:avLst/>
          </a:prstGeom>
          <a:noFill/>
          <a:extLst>
            <a:ext uri="{909E8E84-426E-40DD-AFC4-6F175D3DCCD1}">
              <a14:hiddenFill xmlns:a14="http://schemas.microsoft.com/office/drawing/2010/main">
                <a:solidFill>
                  <a:srgbClr val="FFFFFF"/>
                </a:solidFill>
              </a14:hiddenFill>
            </a:ext>
          </a:extLst>
        </p:spPr>
      </p:pic>
      <p:sp>
        <p:nvSpPr>
          <p:cNvPr id="5" name="ee4pContent1">
            <a:extLst>
              <a:ext uri="{FF2B5EF4-FFF2-40B4-BE49-F238E27FC236}">
                <a16:creationId xmlns:a16="http://schemas.microsoft.com/office/drawing/2014/main" id="{82A84D74-6D2E-92CE-688B-B34331883838}"/>
              </a:ext>
            </a:extLst>
          </p:cNvPr>
          <p:cNvSpPr txBox="1">
            <a:spLocks/>
          </p:cNvSpPr>
          <p:nvPr>
            <p:custDataLst>
              <p:tags r:id="rId2"/>
            </p:custDataLst>
          </p:nvPr>
        </p:nvSpPr>
        <p:spPr>
          <a:xfrm>
            <a:off x="838200" y="1690689"/>
            <a:ext cx="10515600" cy="1738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 </a:t>
            </a:r>
            <a:r>
              <a:rPr lang="en-US" altLang="zh-CN" dirty="0">
                <a:latin typeface="+mn-lt"/>
              </a:rPr>
              <a:t>AI </a:t>
            </a:r>
            <a:r>
              <a:rPr lang="zh-CN" altLang="en-US" dirty="0">
                <a:latin typeface="+mn-lt"/>
              </a:rPr>
              <a:t>中的模拟到现实适应是指将模拟环境</a:t>
            </a:r>
            <a:r>
              <a:rPr lang="en-US" altLang="zh-CN" dirty="0">
                <a:latin typeface="+mn-lt"/>
              </a:rPr>
              <a:t>(</a:t>
            </a:r>
            <a:r>
              <a:rPr lang="zh-CN" altLang="en-US" dirty="0">
                <a:latin typeface="+mn-lt"/>
              </a:rPr>
              <a:t>网络空间</a:t>
            </a:r>
            <a:r>
              <a:rPr lang="en-US" altLang="zh-CN" dirty="0">
                <a:latin typeface="+mn-lt"/>
              </a:rPr>
              <a:t>)</a:t>
            </a:r>
            <a:r>
              <a:rPr lang="zh-CN" altLang="en-US" dirty="0">
                <a:latin typeface="+mn-lt"/>
              </a:rPr>
              <a:t>中学习的能力或行为转移到现实世界场景</a:t>
            </a:r>
            <a:r>
              <a:rPr lang="en-US" altLang="zh-CN" dirty="0">
                <a:latin typeface="+mn-lt"/>
              </a:rPr>
              <a:t>(</a:t>
            </a:r>
            <a:r>
              <a:rPr lang="zh-CN" altLang="en-US" dirty="0">
                <a:latin typeface="+mn-lt"/>
              </a:rPr>
              <a:t>物理世界</a:t>
            </a:r>
            <a:r>
              <a:rPr lang="en-US" altLang="zh-CN" dirty="0">
                <a:latin typeface="+mn-lt"/>
              </a:rPr>
              <a:t>)</a:t>
            </a:r>
            <a:r>
              <a:rPr lang="zh-CN" altLang="en-US" dirty="0">
                <a:latin typeface="+mn-lt"/>
              </a:rPr>
              <a:t>的过程</a:t>
            </a:r>
            <a:endParaRPr lang="en-US" altLang="zh-CN" dirty="0">
              <a:latin typeface="+mn-lt"/>
            </a:endParaRPr>
          </a:p>
          <a:p>
            <a:pPr lvl="1"/>
            <a:endParaRPr lang="en-US" altLang="zh-CN" dirty="0">
              <a:latin typeface="+mn-lt"/>
            </a:endParaRPr>
          </a:p>
          <a:p>
            <a:pPr lvl="1"/>
            <a:r>
              <a:rPr lang="zh-CN" altLang="en-US" dirty="0">
                <a:latin typeface="+mn-lt"/>
              </a:rPr>
              <a:t>涉及验证和改进在模拟中开发的算法、模型和控制策略的有效性，以确保它们在物理环境中具有鲁棒性和可靠性</a:t>
            </a:r>
            <a:endParaRPr lang="en-US" altLang="zh-CN" dirty="0">
              <a:latin typeface="+mn-lt"/>
            </a:endParaRPr>
          </a:p>
          <a:p>
            <a:pPr lvl="1"/>
            <a:endParaRPr lang="en-US" altLang="zh-CN" dirty="0">
              <a:latin typeface="+mn-lt"/>
            </a:endParaRPr>
          </a:p>
          <a:p>
            <a:pPr lvl="1"/>
            <a:r>
              <a:rPr lang="zh-CN" altLang="en-US" dirty="0">
                <a:latin typeface="+mn-lt"/>
              </a:rPr>
              <a:t>为了实现模拟到现实的适应，具身世界模型、数据收集和训练方法以及具身控制算法是三个基本要素</a:t>
            </a:r>
          </a:p>
          <a:p>
            <a:pPr lvl="1"/>
            <a:endParaRPr lang="en-US" dirty="0">
              <a:latin typeface="+mn-lt"/>
            </a:endParaRPr>
          </a:p>
        </p:txBody>
      </p:sp>
    </p:spTree>
    <p:extLst>
      <p:ext uri="{BB962C8B-B14F-4D97-AF65-F5344CB8AC3E}">
        <p14:creationId xmlns:p14="http://schemas.microsoft.com/office/powerpoint/2010/main" val="257268706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描述已自动生成">
            <a:extLst>
              <a:ext uri="{FF2B5EF4-FFF2-40B4-BE49-F238E27FC236}">
                <a16:creationId xmlns:a16="http://schemas.microsoft.com/office/drawing/2014/main" id="{3DCBE1DD-BBF6-A5DB-3499-96643E5A767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086288"/>
            <a:ext cx="12192000" cy="4685423"/>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extLst>
              <p:ext uri="{D42A27DB-BD31-4B8C-83A1-F6EECF244321}">
                <p14:modId xmlns:p14="http://schemas.microsoft.com/office/powerpoint/2010/main" val="31802664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6"/>
          <a:stretch>
            <a:fillRect/>
          </a:stretch>
        </p:blipFill>
        <p:spPr>
          <a:xfrm>
            <a:off x="838200" y="1672632"/>
            <a:ext cx="10515600" cy="3231889"/>
          </a:xfrm>
          <a:prstGeom prst="rect">
            <a:avLst/>
          </a:prstGeom>
        </p:spPr>
      </p:pic>
      <p:sp>
        <p:nvSpPr>
          <p:cNvPr id="5" name="ee4pContent1">
            <a:extLst>
              <a:ext uri="{FF2B5EF4-FFF2-40B4-BE49-F238E27FC236}">
                <a16:creationId xmlns:a16="http://schemas.microsoft.com/office/drawing/2014/main" id="{F19AA112-4140-86B0-9C0A-EE6E32723817}"/>
              </a:ext>
            </a:extLst>
          </p:cNvPr>
          <p:cNvSpPr txBox="1">
            <a:spLocks/>
          </p:cNvSpPr>
          <p:nvPr>
            <p:custDataLst>
              <p:tags r:id="rId2"/>
            </p:custDataLst>
          </p:nvPr>
        </p:nvSpPr>
        <p:spPr>
          <a:xfrm>
            <a:off x="838199" y="5015074"/>
            <a:ext cx="10515599" cy="1693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具身世界模型可以粗略地分为三种类型</a:t>
            </a:r>
          </a:p>
          <a:p>
            <a:pPr marL="546100" lvl="2" indent="-342900">
              <a:buFont typeface="+mj-lt"/>
              <a:buAutoNum type="alphaLcParenR"/>
            </a:pPr>
            <a:r>
              <a:rPr lang="zh-CN" altLang="en-US" dirty="0">
                <a:latin typeface="+mn-lt"/>
              </a:rPr>
              <a:t>基于生成的模型 训练使用自编码器框架学习输入空间和输出空间之间的转换关系</a:t>
            </a:r>
            <a:endParaRPr lang="en-US" altLang="zh-CN" dirty="0">
              <a:latin typeface="+mn-lt"/>
            </a:endParaRPr>
          </a:p>
          <a:p>
            <a:pPr marL="546100" lvl="2" indent="-342900">
              <a:buFont typeface="+mj-lt"/>
              <a:buAutoNum type="alphaLcParenR"/>
            </a:pPr>
            <a:r>
              <a:rPr lang="zh-CN" altLang="en-US" dirty="0">
                <a:latin typeface="+mn-lt"/>
              </a:rPr>
              <a:t>基于预测的模型 可以被看作是一个更通用的框架，其中世界模型在潜在空间中训练</a:t>
            </a:r>
            <a:endParaRPr lang="en-US" altLang="zh-CN" dirty="0">
              <a:latin typeface="+mn-lt"/>
            </a:endParaRPr>
          </a:p>
          <a:p>
            <a:pPr marL="546100" lvl="2" indent="-342900">
              <a:buFont typeface="+mj-lt"/>
              <a:buAutoNum type="alphaLcParenR"/>
            </a:pPr>
            <a:r>
              <a:rPr lang="zh-CN" altLang="en-US" dirty="0">
                <a:latin typeface="+mn-lt"/>
              </a:rPr>
              <a:t>知识驱动模型 将人工构建的知识注入模型，赋予模型世界知识，以获得满足给定知识约束的输出</a:t>
            </a:r>
          </a:p>
          <a:p>
            <a:pPr lvl="1"/>
            <a:r>
              <a:rPr lang="zh-CN" altLang="en-US" dirty="0">
                <a:latin typeface="+mn-lt"/>
              </a:rPr>
              <a:t>请注意，虚线内的组件是可选的</a:t>
            </a:r>
          </a:p>
          <a:p>
            <a:pPr lvl="1"/>
            <a:endParaRPr lang="en-US" dirty="0">
              <a:latin typeface="+mn-lt"/>
            </a:endParaRPr>
          </a:p>
        </p:txBody>
      </p:sp>
    </p:spTree>
    <p:extLst>
      <p:ext uri="{BB962C8B-B14F-4D97-AF65-F5344CB8AC3E}">
        <p14:creationId xmlns:p14="http://schemas.microsoft.com/office/powerpoint/2010/main" val="13460142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extLst>
              <p:ext uri="{D42A27DB-BD31-4B8C-83A1-F6EECF244321}">
                <p14:modId xmlns:p14="http://schemas.microsoft.com/office/powerpoint/2010/main" val="141073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690688"/>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EE560E04-1211-0E48-8E92-428DF319F4D9}"/>
              </a:ext>
            </a:extLst>
          </p:cNvPr>
          <p:cNvSpPr txBox="1">
            <a:spLocks/>
          </p:cNvSpPr>
          <p:nvPr>
            <p:custDataLst>
              <p:tags r:id="rId2"/>
            </p:custDataLst>
          </p:nvPr>
        </p:nvSpPr>
        <p:spPr>
          <a:xfrm>
            <a:off x="838199" y="1690688"/>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模拟到现实涉及在模拟中创建与现实世界环境高度相似的世界模型，帮助算法在转移时更好地泛化</a:t>
            </a:r>
            <a:endParaRPr lang="en-US" altLang="zh-CN" dirty="0">
              <a:latin typeface="+mn-lt"/>
            </a:endParaRPr>
          </a:p>
          <a:p>
            <a:pPr lvl="1"/>
            <a:r>
              <a:rPr lang="zh-CN" altLang="en-US" dirty="0">
                <a:latin typeface="+mn-lt"/>
              </a:rPr>
              <a:t>世界模型方法旨在构建一个端到端模型，通过以生成或预测的方式预测下一个状态来做出决策，从而将视觉映射到动作，甚至将任何事物映射到任何事物</a:t>
            </a:r>
            <a:endParaRPr lang="en-US" altLang="zh-CN" dirty="0">
              <a:latin typeface="+mn-lt"/>
            </a:endParaRPr>
          </a:p>
          <a:p>
            <a:pPr lvl="1"/>
            <a:r>
              <a:rPr lang="zh-CN" altLang="en-US" dirty="0">
                <a:latin typeface="+mn-lt"/>
              </a:rPr>
              <a:t>此类世界模型与 </a:t>
            </a:r>
            <a:r>
              <a:rPr lang="en-US" altLang="zh-CN" dirty="0">
                <a:latin typeface="+mn-lt"/>
              </a:rPr>
              <a:t>VLA </a:t>
            </a:r>
            <a:r>
              <a:rPr lang="zh-CN" altLang="en-US" dirty="0">
                <a:latin typeface="+mn-lt"/>
              </a:rPr>
              <a:t>模型的最大区别在于，</a:t>
            </a:r>
            <a:r>
              <a:rPr lang="en-US" altLang="zh-CN" dirty="0">
                <a:latin typeface="+mn-lt"/>
              </a:rPr>
              <a:t>VLA </a:t>
            </a:r>
            <a:r>
              <a:rPr lang="zh-CN" altLang="en-US" dirty="0">
                <a:latin typeface="+mn-lt"/>
              </a:rPr>
              <a:t>模型首先在大规模互联网数据集上进行训练，以实现高层次的涌现能力，然后与真实世界的机器人数据进行联合微调</a:t>
            </a:r>
            <a:endParaRPr lang="en-US" altLang="zh-CN" dirty="0">
              <a:latin typeface="+mn-lt"/>
            </a:endParaRPr>
          </a:p>
          <a:p>
            <a:pPr lvl="1"/>
            <a:r>
              <a:rPr lang="zh-CN" altLang="en-US" dirty="0">
                <a:latin typeface="+mn-lt"/>
              </a:rPr>
              <a:t>相反，世界模型从头开始在物理世界数据上进行训练，随着数据量的增加，逐渐发展出高层次的能力</a:t>
            </a:r>
            <a:endParaRPr lang="en-US" altLang="zh-CN" dirty="0">
              <a:latin typeface="+mn-lt"/>
            </a:endParaRPr>
          </a:p>
          <a:p>
            <a:pPr lvl="1"/>
            <a:r>
              <a:rPr lang="zh-CN" altLang="en-US" dirty="0">
                <a:latin typeface="+mn-lt"/>
              </a:rPr>
              <a:t>然而，它们仍然是低层次的物理世界模型，有点类似于人类神经反射系统的机制</a:t>
            </a:r>
            <a:endParaRPr lang="en-US" altLang="zh-CN" dirty="0">
              <a:latin typeface="+mn-lt"/>
            </a:endParaRPr>
          </a:p>
          <a:p>
            <a:pPr lvl="1"/>
            <a:r>
              <a:rPr lang="zh-CN" altLang="en-US" dirty="0">
                <a:latin typeface="+mn-lt"/>
              </a:rPr>
              <a:t>这使得它们更适合于输入和输出都相对结构化的场景，例如自动驾驶（输入：视觉，输出：油门、刹车、方向盘）或物体分类（输入：视觉、指令、数值传感器，输出：抓取目标物体并将其放置在目标位置）</a:t>
            </a:r>
            <a:endParaRPr lang="en-US" altLang="zh-CN" dirty="0">
              <a:latin typeface="+mn-lt"/>
            </a:endParaRPr>
          </a:p>
          <a:p>
            <a:pPr lvl="1"/>
            <a:r>
              <a:rPr lang="zh-CN" altLang="en-US" dirty="0">
                <a:latin typeface="+mn-lt"/>
              </a:rPr>
              <a:t>它们不太适合推广到非结构化、复杂的具身任务</a:t>
            </a:r>
          </a:p>
          <a:p>
            <a:pPr lvl="1"/>
            <a:r>
              <a:rPr lang="zh-CN" altLang="en-US" dirty="0">
                <a:latin typeface="+mn-lt"/>
              </a:rPr>
              <a:t>学习世界模型对物理模拟领域很有希望</a:t>
            </a:r>
            <a:endParaRPr lang="en-US" altLang="zh-CN" dirty="0">
              <a:latin typeface="+mn-lt"/>
            </a:endParaRPr>
          </a:p>
          <a:p>
            <a:pPr lvl="1"/>
            <a:r>
              <a:rPr lang="zh-CN" altLang="en-US" dirty="0">
                <a:latin typeface="+mn-lt"/>
              </a:rPr>
              <a:t>与传统的模拟方法相比，它提供了显著的优势，例如能够对信息不完整的交互进行推理、满足实时计算需求以及随着时间的推移提高预测精度</a:t>
            </a:r>
            <a:endParaRPr lang="en-US" altLang="zh-CN" dirty="0">
              <a:latin typeface="+mn-lt"/>
            </a:endParaRPr>
          </a:p>
          <a:p>
            <a:pPr lvl="1"/>
            <a:r>
              <a:rPr lang="zh-CN" altLang="en-US" dirty="0">
                <a:latin typeface="+mn-lt"/>
              </a:rPr>
              <a:t>这种世界模型的预测能力至关重要，它使机器人能够发展在人类世界中运作所需的物理直觉</a:t>
            </a:r>
            <a:endParaRPr lang="en-US" altLang="zh-CN" dirty="0">
              <a:latin typeface="+mn-lt"/>
            </a:endParaRPr>
          </a:p>
          <a:p>
            <a:pPr lvl="1"/>
            <a:r>
              <a:rPr lang="zh-CN" altLang="en-US" dirty="0">
                <a:latin typeface="+mn-lt"/>
              </a:rPr>
              <a:t>根据世界环境的学习流水线，它们可以分为基于生成的模型、基于预测的模型和知识驱动的模型</a:t>
            </a:r>
          </a:p>
          <a:p>
            <a:pPr lvl="1"/>
            <a:endParaRPr lang="en-US" dirty="0">
              <a:latin typeface="+mn-lt"/>
            </a:endParaRPr>
          </a:p>
        </p:txBody>
      </p:sp>
    </p:spTree>
    <p:extLst>
      <p:ext uri="{BB962C8B-B14F-4D97-AF65-F5344CB8AC3E}">
        <p14:creationId xmlns:p14="http://schemas.microsoft.com/office/powerpoint/2010/main" val="35504255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Generation-based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6832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随着模型和数据的规模不断扩大，生成模型已展示出理解和生成图像（例如，</a:t>
            </a:r>
            <a:r>
              <a:rPr lang="en-US" altLang="zh-CN" dirty="0">
                <a:latin typeface="+mn-lt"/>
              </a:rPr>
              <a:t>World Models</a:t>
            </a:r>
            <a:r>
              <a:rPr lang="zh-CN" altLang="en-US" dirty="0">
                <a:latin typeface="+mn-lt"/>
              </a:rPr>
              <a:t>）、视频（例如，</a:t>
            </a:r>
            <a:r>
              <a:rPr lang="en-US" altLang="zh-CN" dirty="0">
                <a:latin typeface="+mn-lt"/>
              </a:rPr>
              <a:t>Sora</a:t>
            </a:r>
            <a:r>
              <a:rPr lang="zh-CN" altLang="en-US" dirty="0">
                <a:latin typeface="+mn-lt"/>
              </a:rPr>
              <a:t>、</a:t>
            </a:r>
            <a:r>
              <a:rPr lang="en-US" altLang="zh-CN" dirty="0">
                <a:latin typeface="+mn-lt"/>
              </a:rPr>
              <a:t>Pandora</a:t>
            </a:r>
            <a:r>
              <a:rPr lang="zh-CN" altLang="en-US" dirty="0">
                <a:latin typeface="+mn-lt"/>
              </a:rPr>
              <a:t>）、点云（例如，</a:t>
            </a:r>
            <a:r>
              <a:rPr lang="en-US" altLang="zh-CN" dirty="0">
                <a:latin typeface="+mn-lt"/>
              </a:rPr>
              <a:t>3D-VLA</a:t>
            </a:r>
            <a:r>
              <a:rPr lang="zh-CN" altLang="en-US" dirty="0">
                <a:latin typeface="+mn-lt"/>
              </a:rPr>
              <a:t>）或其他符合物理定律的数据格式（例如，</a:t>
            </a:r>
            <a:r>
              <a:rPr lang="en-US" altLang="zh-CN" dirty="0">
                <a:latin typeface="+mn-lt"/>
              </a:rPr>
              <a:t>DWM</a:t>
            </a:r>
            <a:r>
              <a:rPr lang="zh-CN" altLang="en-US" dirty="0">
                <a:latin typeface="+mn-lt"/>
              </a:rPr>
              <a:t>）的能力</a:t>
            </a:r>
            <a:endParaRPr lang="en-US" dirty="0">
              <a:latin typeface="+mn-lt"/>
            </a:endParaRPr>
          </a:p>
        </p:txBody>
      </p:sp>
      <p:sp>
        <p:nvSpPr>
          <p:cNvPr id="8" name="ee4pContent1">
            <a:extLst>
              <a:ext uri="{FF2B5EF4-FFF2-40B4-BE49-F238E27FC236}">
                <a16:creationId xmlns:a16="http://schemas.microsoft.com/office/drawing/2014/main" id="{F736CFAB-9D72-23F4-F32D-173C60E0D7A6}"/>
              </a:ext>
            </a:extLst>
          </p:cNvPr>
          <p:cNvSpPr txBox="1">
            <a:spLocks/>
          </p:cNvSpPr>
          <p:nvPr>
            <p:custDataLst>
              <p:tags r:id="rId3"/>
            </p:custDataLst>
          </p:nvPr>
        </p:nvSpPr>
        <p:spPr>
          <a:xfrm>
            <a:off x="838200" y="3041062"/>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CFB54654-D2B4-3512-87A7-8082B4959783}"/>
              </a:ext>
            </a:extLst>
          </p:cNvPr>
          <p:cNvSpPr txBox="1">
            <a:spLocks/>
          </p:cNvSpPr>
          <p:nvPr>
            <p:custDataLst>
              <p:tags r:id="rId4"/>
            </p:custDataLst>
          </p:nvPr>
        </p:nvSpPr>
        <p:spPr>
          <a:xfrm>
            <a:off x="3512039" y="3041062"/>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5"/>
            </p:custDataLst>
          </p:nvPr>
        </p:nvSpPr>
        <p:spPr>
          <a:xfrm>
            <a:off x="6185878" y="3041062"/>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6"/>
            </p:custDataLst>
          </p:nvPr>
        </p:nvSpPr>
        <p:spPr>
          <a:xfrm>
            <a:off x="8859717" y="3041061"/>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7EF823AC-4A16-D97C-0E15-50D6F83E6092}"/>
              </a:ext>
            </a:extLst>
          </p:cNvPr>
          <p:cNvSpPr/>
          <p:nvPr>
            <p:custDataLst>
              <p:tags r:id="rId7"/>
            </p:custDataLst>
          </p:nvPr>
        </p:nvSpPr>
        <p:spPr bwMode="auto">
          <a:xfrm>
            <a:off x="838200" y="2579323"/>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World Models</a:t>
            </a:r>
            <a:endParaRPr lang="en-US" sz="2000" b="1" dirty="0">
              <a:solidFill>
                <a:schemeClr val="bg1"/>
              </a:solidFill>
            </a:endParaRPr>
          </a:p>
        </p:txBody>
      </p:sp>
      <p:sp>
        <p:nvSpPr>
          <p:cNvPr id="13" name="ee4pHeader1">
            <a:extLst>
              <a:ext uri="{FF2B5EF4-FFF2-40B4-BE49-F238E27FC236}">
                <a16:creationId xmlns:a16="http://schemas.microsoft.com/office/drawing/2014/main" id="{30F52BE8-C3A1-8C59-A586-BB53474A1D74}"/>
              </a:ext>
            </a:extLst>
          </p:cNvPr>
          <p:cNvSpPr/>
          <p:nvPr>
            <p:custDataLst>
              <p:tags r:id="rId8"/>
            </p:custDataLst>
          </p:nvPr>
        </p:nvSpPr>
        <p:spPr bwMode="auto">
          <a:xfrm>
            <a:off x="3512039" y="2579322"/>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Sora</a:t>
            </a:r>
            <a:r>
              <a:rPr lang="en-US" altLang="zh-CN" sz="2000" b="1" dirty="0">
                <a:solidFill>
                  <a:schemeClr val="bg1"/>
                </a:solidFill>
                <a:latin typeface="+mn-lt"/>
              </a:rPr>
              <a:t> &amp; </a:t>
            </a: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Pandora</a:t>
            </a:r>
            <a:r>
              <a:rPr lang="en-US" altLang="zh-CN" sz="2000" b="1" dirty="0">
                <a:solidFill>
                  <a:schemeClr val="bg1"/>
                </a:solidFill>
                <a:latin typeface="+mn-lt"/>
              </a:rPr>
              <a:t> </a:t>
            </a:r>
            <a:endParaRPr lang="en-US" sz="2000" b="1" dirty="0">
              <a:solidFill>
                <a:schemeClr val="bg1"/>
              </a:solidFill>
            </a:endParaRPr>
          </a:p>
        </p:txBody>
      </p:sp>
      <p:sp>
        <p:nvSpPr>
          <p:cNvPr id="14" name="ee4pHeader1">
            <a:extLst>
              <a:ext uri="{FF2B5EF4-FFF2-40B4-BE49-F238E27FC236}">
                <a16:creationId xmlns:a16="http://schemas.microsoft.com/office/drawing/2014/main" id="{82CCE9EA-4218-AC93-B808-67F523B525D7}"/>
              </a:ext>
            </a:extLst>
          </p:cNvPr>
          <p:cNvSpPr/>
          <p:nvPr>
            <p:custDataLst>
              <p:tags r:id="rId9"/>
            </p:custDataLst>
          </p:nvPr>
        </p:nvSpPr>
        <p:spPr bwMode="auto">
          <a:xfrm>
            <a:off x="6185878" y="2579322"/>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3D-VLA</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10"/>
            </p:custDataLst>
          </p:nvPr>
        </p:nvSpPr>
        <p:spPr bwMode="auto">
          <a:xfrm>
            <a:off x="8859717" y="2579322"/>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DWM</a:t>
            </a:r>
            <a:endParaRPr lang="en-US" sz="2000" b="1" dirty="0">
              <a:solidFill>
                <a:schemeClr val="bg1"/>
              </a:solidFill>
            </a:endParaRPr>
          </a:p>
        </p:txBody>
      </p:sp>
      <p:pic>
        <p:nvPicPr>
          <p:cNvPr id="16" name="图片 15">
            <a:extLst>
              <a:ext uri="{FF2B5EF4-FFF2-40B4-BE49-F238E27FC236}">
                <a16:creationId xmlns:a16="http://schemas.microsoft.com/office/drawing/2014/main" id="{714D2AD0-DE22-CAD4-0EEB-048578786028}"/>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08449" y="3991976"/>
            <a:ext cx="2353587" cy="1549987"/>
          </a:xfrm>
          <a:prstGeom prst="rect">
            <a:avLst/>
          </a:prstGeom>
        </p:spPr>
      </p:pic>
      <p:pic>
        <p:nvPicPr>
          <p:cNvPr id="17" name="图片 16">
            <a:extLst>
              <a:ext uri="{FF2B5EF4-FFF2-40B4-BE49-F238E27FC236}">
                <a16:creationId xmlns:a16="http://schemas.microsoft.com/office/drawing/2014/main" id="{035BBC08-4016-F3E1-8B2F-842AE1BC96D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550872" y="3451756"/>
            <a:ext cx="2416418" cy="1080439"/>
          </a:xfrm>
          <a:prstGeom prst="rect">
            <a:avLst/>
          </a:prstGeom>
        </p:spPr>
      </p:pic>
      <p:pic>
        <p:nvPicPr>
          <p:cNvPr id="18" name="图片 17">
            <a:extLst>
              <a:ext uri="{FF2B5EF4-FFF2-40B4-BE49-F238E27FC236}">
                <a16:creationId xmlns:a16="http://schemas.microsoft.com/office/drawing/2014/main" id="{0F47F1E0-596C-ABB5-5E8E-7483C24F9DDF}"/>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50873" y="5033614"/>
            <a:ext cx="2416418" cy="957842"/>
          </a:xfrm>
          <a:prstGeom prst="rect">
            <a:avLst/>
          </a:prstGeom>
        </p:spPr>
      </p:pic>
      <p:pic>
        <p:nvPicPr>
          <p:cNvPr id="19" name="图片 18">
            <a:extLst>
              <a:ext uri="{FF2B5EF4-FFF2-40B4-BE49-F238E27FC236}">
                <a16:creationId xmlns:a16="http://schemas.microsoft.com/office/drawing/2014/main" id="{9793EE30-5BA9-E091-7746-B9B9B3B56F3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219853" y="4230986"/>
            <a:ext cx="2426135" cy="1071966"/>
          </a:xfrm>
          <a:prstGeom prst="rect">
            <a:avLst/>
          </a:prstGeom>
        </p:spPr>
      </p:pic>
      <p:pic>
        <p:nvPicPr>
          <p:cNvPr id="20" name="图片 19">
            <a:extLst>
              <a:ext uri="{FF2B5EF4-FFF2-40B4-BE49-F238E27FC236}">
                <a16:creationId xmlns:a16="http://schemas.microsoft.com/office/drawing/2014/main" id="{A5568347-0F9C-CDD6-D452-A8C3C441F3AD}"/>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894842" y="4066814"/>
            <a:ext cx="2423834" cy="1400308"/>
          </a:xfrm>
          <a:prstGeom prst="rect">
            <a:avLst/>
          </a:prstGeom>
        </p:spPr>
      </p:pic>
    </p:spTree>
    <p:extLst>
      <p:ext uri="{BB962C8B-B14F-4D97-AF65-F5344CB8AC3E}">
        <p14:creationId xmlns:p14="http://schemas.microsoft.com/office/powerpoint/2010/main" val="33660768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Generation-based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22648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这种能力表明生成模型可以学习和内化世界知识</a:t>
            </a:r>
            <a:endParaRPr lang="en-US" altLang="zh-CN" dirty="0">
              <a:latin typeface="+mn-lt"/>
            </a:endParaRPr>
          </a:p>
          <a:p>
            <a:pPr lvl="1"/>
            <a:r>
              <a:rPr lang="zh-CN" altLang="en-US" dirty="0">
                <a:latin typeface="+mn-lt"/>
              </a:rPr>
              <a:t>具体而言，在接触大量数据后，生成模型不仅可以捕获数据的统计特性，还可以通过其内在结构和机制模拟现实世界的物理和因果关系</a:t>
            </a:r>
            <a:endParaRPr lang="en-US" altLang="zh-CN" dirty="0">
              <a:latin typeface="+mn-lt"/>
            </a:endParaRPr>
          </a:p>
          <a:p>
            <a:pPr lvl="1"/>
            <a:r>
              <a:rPr lang="zh-CN" altLang="en-US" dirty="0">
                <a:latin typeface="+mn-lt"/>
              </a:rPr>
              <a:t>因此，这些生成模型可以被视为不仅仅是简单的模式识别工具，它们表现出世界模型的特征</a:t>
            </a:r>
            <a:endParaRPr lang="en-US" altLang="zh-CN" dirty="0">
              <a:latin typeface="+mn-lt"/>
            </a:endParaRPr>
          </a:p>
          <a:p>
            <a:pPr lvl="1"/>
            <a:r>
              <a:rPr lang="zh-CN" altLang="en-US" dirty="0">
                <a:latin typeface="+mn-lt"/>
              </a:rPr>
              <a:t>因此，嵌入在生成模型中的世界知识可以用来提高其他模型的性能</a:t>
            </a:r>
            <a:endParaRPr lang="en-US" altLang="zh-CN" dirty="0">
              <a:latin typeface="+mn-lt"/>
            </a:endParaRPr>
          </a:p>
          <a:p>
            <a:pPr lvl="1"/>
            <a:r>
              <a:rPr lang="zh-CN" altLang="en-US" dirty="0">
                <a:latin typeface="+mn-lt"/>
              </a:rPr>
              <a:t>通过挖掘和利用生成模型中表示的世界知识，可以提高模型的泛化能力和鲁棒性</a:t>
            </a:r>
            <a:endParaRPr lang="en-US" altLang="zh-CN" dirty="0">
              <a:latin typeface="+mn-lt"/>
            </a:endParaRPr>
          </a:p>
          <a:p>
            <a:pPr lvl="1"/>
            <a:r>
              <a:rPr lang="zh-CN" altLang="en-US" dirty="0">
                <a:latin typeface="+mn-lt"/>
              </a:rPr>
              <a:t>这种方法不仅增强了模型对新环境的适应能力，还提高了其对未知数据的预测精度</a:t>
            </a:r>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4608167"/>
            <a:ext cx="4970586" cy="18847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6383215" y="4608166"/>
            <a:ext cx="4970588" cy="18847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4146427"/>
            <a:ext cx="49705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0">
                  <a:extLst>
                    <a:ext uri="{A12FA001-AC4F-418D-AE19-62706E023703}">
                      <ahyp:hlinkClr xmlns:ahyp="http://schemas.microsoft.com/office/drawing/2018/hyperlinkcolor" val="tx"/>
                    </a:ext>
                  </a:extLst>
                </a:hlinkClick>
              </a:rPr>
              <a:t>Pandora</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6383215" y="4146427"/>
            <a:ext cx="497058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1">
                  <a:extLst>
                    <a:ext uri="{A12FA001-AC4F-418D-AE19-62706E023703}">
                      <ahyp:hlinkClr xmlns:ahyp="http://schemas.microsoft.com/office/drawing/2018/hyperlinkcolor" val="tx"/>
                    </a:ext>
                  </a:extLst>
                </a:hlinkClick>
              </a:rPr>
              <a:t>3D-VLA</a:t>
            </a:r>
            <a:endParaRPr lang="en-US" altLang="zh-CN" sz="2000" b="1" dirty="0">
              <a:solidFill>
                <a:schemeClr val="bg1"/>
              </a:solidFill>
            </a:endParaRPr>
          </a:p>
        </p:txBody>
      </p:sp>
      <p:pic>
        <p:nvPicPr>
          <p:cNvPr id="3" name="图片 2">
            <a:extLst>
              <a:ext uri="{FF2B5EF4-FFF2-40B4-BE49-F238E27FC236}">
                <a16:creationId xmlns:a16="http://schemas.microsoft.com/office/drawing/2014/main" id="{DA1C17E7-CBAE-79F9-7B40-C9B2FC426B4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6021" y="4659648"/>
            <a:ext cx="4494944" cy="1781747"/>
          </a:xfrm>
          <a:prstGeom prst="rect">
            <a:avLst/>
          </a:prstGeom>
        </p:spPr>
      </p:pic>
      <p:pic>
        <p:nvPicPr>
          <p:cNvPr id="5" name="图片 4">
            <a:extLst>
              <a:ext uri="{FF2B5EF4-FFF2-40B4-BE49-F238E27FC236}">
                <a16:creationId xmlns:a16="http://schemas.microsoft.com/office/drawing/2014/main" id="{968B3385-C67B-AF00-186F-D56ADBE39B4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852233" y="4659647"/>
            <a:ext cx="4032552" cy="1781747"/>
          </a:xfrm>
          <a:prstGeom prst="rect">
            <a:avLst/>
          </a:prstGeom>
        </p:spPr>
      </p:pic>
    </p:spTree>
    <p:extLst>
      <p:ext uri="{BB962C8B-B14F-4D97-AF65-F5344CB8AC3E}">
        <p14:creationId xmlns:p14="http://schemas.microsoft.com/office/powerpoint/2010/main" val="286079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extLst>
              <p:ext uri="{D42A27DB-BD31-4B8C-83A1-F6EECF244321}">
                <p14:modId xmlns:p14="http://schemas.microsoft.com/office/powerpoint/2010/main" val="1971540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Biomimetic Robots</a:t>
            </a:r>
            <a:endParaRPr lang="en-US"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8"/>
          <a:stretch>
            <a:fillRect/>
          </a:stretch>
        </p:blipFill>
        <p:spPr>
          <a:xfrm>
            <a:off x="838199" y="1690688"/>
            <a:ext cx="6528196" cy="2341562"/>
          </a:xfrm>
          <a:prstGeom prst="rect">
            <a:avLst/>
          </a:prstGeom>
        </p:spPr>
      </p:pic>
      <p:sp>
        <p:nvSpPr>
          <p:cNvPr id="4" name="ee4pContent1">
            <a:extLst>
              <a:ext uri="{FF2B5EF4-FFF2-40B4-BE49-F238E27FC236}">
                <a16:creationId xmlns:a16="http://schemas.microsoft.com/office/drawing/2014/main" id="{C92470FC-14F9-9C0B-0F9A-3EC0EF2510D1}"/>
              </a:ext>
            </a:extLst>
          </p:cNvPr>
          <p:cNvSpPr txBox="1">
            <a:spLocks/>
          </p:cNvSpPr>
          <p:nvPr>
            <p:custDataLst>
              <p:tags r:id="rId2"/>
            </p:custDataLst>
          </p:nvPr>
        </p:nvSpPr>
        <p:spPr>
          <a:xfrm>
            <a:off x="7486650" y="1717676"/>
            <a:ext cx="3867151" cy="23145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仿生机器人也面临着一些挑战</a:t>
            </a:r>
          </a:p>
          <a:p>
            <a:pPr lvl="2"/>
            <a:r>
              <a:rPr lang="zh-CN" altLang="en-US" dirty="0">
                <a:latin typeface="+mn-lt"/>
              </a:rPr>
              <a:t>设计和制造工艺复杂且成本高昂，限制了大规模生产和广泛应用</a:t>
            </a:r>
          </a:p>
          <a:p>
            <a:pPr lvl="2"/>
            <a:r>
              <a:rPr lang="zh-CN" altLang="en-US" dirty="0">
                <a:latin typeface="+mn-lt"/>
              </a:rPr>
              <a:t>由于使用柔性材料和复杂的运动机制，仿生机器人在极端环境下的耐用性和可靠性有限</a:t>
            </a:r>
          </a:p>
        </p:txBody>
      </p:sp>
      <p:sp>
        <p:nvSpPr>
          <p:cNvPr id="6" name="ee4pContent1">
            <a:extLst>
              <a:ext uri="{FF2B5EF4-FFF2-40B4-BE49-F238E27FC236}">
                <a16:creationId xmlns:a16="http://schemas.microsoft.com/office/drawing/2014/main" id="{FEEE359F-D762-100A-225B-319EB7225BC1}"/>
              </a:ext>
            </a:extLst>
          </p:cNvPr>
          <p:cNvSpPr txBox="1">
            <a:spLocks/>
          </p:cNvSpPr>
          <p:nvPr>
            <p:custDataLst>
              <p:tags r:id="rId3"/>
            </p:custDataLst>
          </p:nvPr>
        </p:nvSpPr>
        <p:spPr>
          <a:xfrm>
            <a:off x="838199" y="4247112"/>
            <a:ext cx="8242301"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通过模拟自然生物体的有效运动和功能，在复杂和动态环境中执行任务</a:t>
            </a:r>
            <a:endParaRPr lang="en-US" altLang="zh-CN" sz="1400" dirty="0">
              <a:latin typeface="+mn-lt"/>
            </a:endParaRPr>
          </a:p>
          <a:p>
            <a:pPr lvl="2"/>
            <a:r>
              <a:rPr lang="zh-CN" altLang="en-US" sz="1400" dirty="0">
                <a:latin typeface="+mn-lt"/>
              </a:rPr>
              <a:t>通过模仿生物体的形式和运动机制，展示了在医疗保健、环境监测和生物研究等领域的巨大潜力</a:t>
            </a:r>
            <a:endParaRPr lang="en-US" altLang="zh-CN" sz="1400" dirty="0">
              <a:latin typeface="+mn-lt"/>
            </a:endParaRPr>
          </a:p>
          <a:p>
            <a:pPr lvl="2"/>
            <a:r>
              <a:rPr lang="zh-CN" altLang="en-US" sz="1400" dirty="0">
                <a:latin typeface="+mn-lt"/>
              </a:rPr>
              <a:t>利用柔性材料和结构来实现逼真的敏捷运动，并最大限度地减少对环境的影响</a:t>
            </a:r>
            <a:endParaRPr lang="en-US" altLang="zh-CN" sz="1400" dirty="0">
              <a:latin typeface="+mn-lt"/>
            </a:endParaRPr>
          </a:p>
          <a:p>
            <a:pPr lvl="2"/>
            <a:r>
              <a:rPr lang="zh-CN" altLang="en-US" sz="1400" dirty="0">
                <a:latin typeface="+mn-lt"/>
              </a:rPr>
              <a:t>仿生设计可以通过模仿生物体的有效运动机制，显著提高机器人的能效，使其在能耗方面更加经济</a:t>
            </a:r>
          </a:p>
        </p:txBody>
      </p:sp>
      <p:sp>
        <p:nvSpPr>
          <p:cNvPr id="8" name="ee4pContent1">
            <a:extLst>
              <a:ext uri="{FF2B5EF4-FFF2-40B4-BE49-F238E27FC236}">
                <a16:creationId xmlns:a16="http://schemas.microsoft.com/office/drawing/2014/main" id="{BC359F78-8EA9-E2D7-6A46-6361AFE6D0F3}"/>
              </a:ext>
            </a:extLst>
          </p:cNvPr>
          <p:cNvSpPr txBox="1">
            <a:spLocks/>
          </p:cNvSpPr>
          <p:nvPr>
            <p:custDataLst>
              <p:tags r:id="rId4"/>
            </p:custDataLst>
          </p:nvPr>
        </p:nvSpPr>
        <p:spPr>
          <a:xfrm>
            <a:off x="9334500" y="4247112"/>
            <a:ext cx="2019300"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类型：</a:t>
            </a:r>
          </a:p>
          <a:p>
            <a:pPr lvl="2"/>
            <a:r>
              <a:rPr lang="zh-CN" altLang="en-US" sz="1400" dirty="0">
                <a:latin typeface="+mn-lt"/>
              </a:rPr>
              <a:t>鱼形机器人</a:t>
            </a:r>
          </a:p>
          <a:p>
            <a:pPr lvl="2"/>
            <a:r>
              <a:rPr lang="zh-CN" altLang="en-US" sz="1400" dirty="0">
                <a:latin typeface="+mn-lt"/>
              </a:rPr>
              <a:t>昆虫形机器人</a:t>
            </a:r>
          </a:p>
          <a:p>
            <a:pPr lvl="2"/>
            <a:r>
              <a:rPr lang="zh-CN" altLang="en-US" sz="1400" dirty="0">
                <a:latin typeface="+mn-lt"/>
              </a:rPr>
              <a:t>软体机器人</a:t>
            </a:r>
          </a:p>
        </p:txBody>
      </p:sp>
    </p:spTree>
    <p:extLst>
      <p:ext uri="{BB962C8B-B14F-4D97-AF65-F5344CB8AC3E}">
        <p14:creationId xmlns:p14="http://schemas.microsoft.com/office/powerpoint/2010/main" val="265541585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214642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Generation-based Methods</a:t>
            </a:r>
          </a:p>
        </p:txBody>
      </p:sp>
      <p:sp>
        <p:nvSpPr>
          <p:cNvPr id="5" name="ee4pContent1">
            <a:extLst>
              <a:ext uri="{FF2B5EF4-FFF2-40B4-BE49-F238E27FC236}">
                <a16:creationId xmlns:a16="http://schemas.microsoft.com/office/drawing/2014/main" id="{DEA3473F-E8D8-1E11-52EB-6F79B2ED0DCD}"/>
              </a:ext>
            </a:extLst>
          </p:cNvPr>
          <p:cNvSpPr txBox="1">
            <a:spLocks/>
          </p:cNvSpPr>
          <p:nvPr>
            <p:custDataLst>
              <p:tags r:id="rId2"/>
            </p:custDataLst>
          </p:nvPr>
        </p:nvSpPr>
        <p:spPr>
          <a:xfrm>
            <a:off x="838199" y="1690687"/>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然而，生成模型也存在一定的局限性和缺点</a:t>
            </a:r>
            <a:endParaRPr lang="en-US" altLang="zh-CN" sz="2400" dirty="0">
              <a:latin typeface="+mn-lt"/>
            </a:endParaRPr>
          </a:p>
          <a:p>
            <a:pPr lvl="1"/>
            <a:r>
              <a:rPr lang="zh-CN" altLang="en-US" sz="2400" dirty="0">
                <a:latin typeface="+mn-lt"/>
              </a:rPr>
              <a:t>例如，当数据分布存在显著偏差或训练数据不足时，生成模型可能会产生不准确或扭曲的输出</a:t>
            </a:r>
            <a:endParaRPr lang="en-US" altLang="zh-CN" sz="2400" dirty="0">
              <a:latin typeface="+mn-lt"/>
            </a:endParaRPr>
          </a:p>
          <a:p>
            <a:pPr lvl="1"/>
            <a:r>
              <a:rPr lang="zh-CN" altLang="en-US" sz="2400" dirty="0">
                <a:latin typeface="+mn-lt"/>
              </a:rPr>
              <a:t>此外，这些模型的训练过程通常需要大量的计算资源和时间，并且模型通常缺乏可解释性，这使得它们的实际应用变得复杂</a:t>
            </a:r>
            <a:endParaRPr lang="en-US" altLang="zh-CN" sz="2400" dirty="0">
              <a:latin typeface="+mn-lt"/>
            </a:endParaRPr>
          </a:p>
          <a:p>
            <a:pPr lvl="1"/>
            <a:r>
              <a:rPr lang="zh-CN" altLang="en-US" sz="2400" dirty="0">
                <a:latin typeface="+mn-lt"/>
              </a:rPr>
              <a:t>总体而言，虽然生成模型在理解和生成符合物理定律的内容方面表现出巨大的潜力，但为了有效地应用，必须解决几个技术和实际挑战</a:t>
            </a:r>
            <a:endParaRPr lang="en-US" altLang="zh-CN" sz="2400" dirty="0">
              <a:latin typeface="+mn-lt"/>
            </a:endParaRPr>
          </a:p>
          <a:p>
            <a:pPr lvl="1"/>
            <a:r>
              <a:rPr lang="zh-CN" altLang="en-US" sz="2400" dirty="0">
                <a:latin typeface="+mn-lt"/>
              </a:rPr>
              <a:t>这些挑战包括提高模型效率，增强可解释性，以及解决与数据偏差相关的问题</a:t>
            </a:r>
            <a:endParaRPr lang="en-US" altLang="zh-CN" sz="2400" dirty="0">
              <a:latin typeface="+mn-lt"/>
            </a:endParaRPr>
          </a:p>
          <a:p>
            <a:pPr lvl="1"/>
            <a:r>
              <a:rPr lang="zh-CN" altLang="en-US" sz="2400" dirty="0">
                <a:latin typeface="+mn-lt"/>
              </a:rPr>
              <a:t>随着持续的研究和开发，生成模型有望在未来的应用中展现出更大的价值和潜力</a:t>
            </a:r>
          </a:p>
        </p:txBody>
      </p:sp>
    </p:spTree>
    <p:extLst>
      <p:ext uri="{BB962C8B-B14F-4D97-AF65-F5344CB8AC3E}">
        <p14:creationId xmlns:p14="http://schemas.microsoft.com/office/powerpoint/2010/main" val="39267277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4" imgW="473" imgH="476" progId="TCLayout.ActiveDocument.1">
                  <p:embed/>
                </p:oleObj>
              </mc:Choice>
              <mc:Fallback>
                <p:oleObj name="think-cell 幻灯片" r:id="rId14"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Prediction-based Methods</a:t>
            </a:r>
            <a:endParaRPr lang="en-US" dirty="0"/>
          </a:p>
        </p:txBody>
      </p:sp>
      <p:sp>
        <p:nvSpPr>
          <p:cNvPr id="7" name="ee4pContent1">
            <a:extLst>
              <a:ext uri="{FF2B5EF4-FFF2-40B4-BE49-F238E27FC236}">
                <a16:creationId xmlns:a16="http://schemas.microsoft.com/office/drawing/2014/main" id="{DE69DB4C-7E07-C004-C158-309E3362DB11}"/>
              </a:ext>
            </a:extLst>
          </p:cNvPr>
          <p:cNvSpPr txBox="1">
            <a:spLocks/>
          </p:cNvSpPr>
          <p:nvPr>
            <p:custDataLst>
              <p:tags r:id="rId2"/>
            </p:custDataLst>
          </p:nvPr>
        </p:nvSpPr>
        <p:spPr>
          <a:xfrm>
            <a:off x="838199" y="1690688"/>
            <a:ext cx="10515599"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基于预测的世界模型通过构建和利用内部表示来预测和理解环境</a:t>
            </a:r>
            <a:endParaRPr lang="en-US" altLang="zh-CN" dirty="0">
              <a:latin typeface="+mn-lt"/>
            </a:endParaRPr>
          </a:p>
          <a:p>
            <a:pPr lvl="1"/>
            <a:r>
              <a:rPr lang="zh-CN" altLang="en-US" dirty="0">
                <a:latin typeface="+mn-lt"/>
              </a:rPr>
              <a:t>通过根据提供的条件重建潜在空间中的对应特征，它捕获了更深层的语义和相关的世界知识</a:t>
            </a:r>
            <a:endParaRPr lang="en-US" altLang="zh-CN" dirty="0">
              <a:latin typeface="+mn-lt"/>
            </a:endParaRPr>
          </a:p>
          <a:p>
            <a:pPr lvl="1"/>
            <a:r>
              <a:rPr lang="zh-CN" altLang="en-US" dirty="0">
                <a:latin typeface="+mn-lt"/>
              </a:rPr>
              <a:t>该模型将输入信息映射到潜在空间，并在该空间内进行操作以提取和利用高级语义信息，从而使机器人能够感知世界环境的本质表示（例如，</a:t>
            </a:r>
            <a:r>
              <a:rPr lang="en-US" altLang="zh-CN" dirty="0">
                <a:latin typeface="+mn-lt"/>
              </a:rPr>
              <a:t>I-JEPA</a:t>
            </a:r>
            <a:r>
              <a:rPr lang="zh-CN" altLang="en-US" dirty="0">
                <a:latin typeface="+mn-lt"/>
              </a:rPr>
              <a:t>，</a:t>
            </a:r>
            <a:r>
              <a:rPr lang="en-US" altLang="zh-CN" dirty="0">
                <a:latin typeface="+mn-lt"/>
              </a:rPr>
              <a:t>MC-JEPA</a:t>
            </a:r>
            <a:r>
              <a:rPr lang="zh-CN" altLang="en-US" dirty="0">
                <a:latin typeface="+mn-lt"/>
              </a:rPr>
              <a:t>，</a:t>
            </a:r>
            <a:r>
              <a:rPr lang="en-US" altLang="zh-CN" dirty="0">
                <a:latin typeface="+mn-lt"/>
              </a:rPr>
              <a:t>A-JEPA</a:t>
            </a:r>
            <a:r>
              <a:rPr lang="zh-CN" altLang="en-US" dirty="0">
                <a:latin typeface="+mn-lt"/>
              </a:rPr>
              <a:t>，</a:t>
            </a:r>
            <a:r>
              <a:rPr lang="en-US" altLang="zh-CN" dirty="0">
                <a:latin typeface="+mn-lt"/>
              </a:rPr>
              <a:t>Point-JEPA</a:t>
            </a:r>
            <a:r>
              <a:rPr lang="zh-CN" altLang="en-US" dirty="0">
                <a:latin typeface="+mn-lt"/>
              </a:rPr>
              <a:t>，</a:t>
            </a:r>
            <a:r>
              <a:rPr lang="en-US" altLang="zh-CN" dirty="0">
                <a:latin typeface="+mn-lt"/>
              </a:rPr>
              <a:t>IWM</a:t>
            </a:r>
            <a:r>
              <a:rPr lang="zh-CN" altLang="en-US" dirty="0">
                <a:latin typeface="+mn-lt"/>
              </a:rPr>
              <a:t>）</a:t>
            </a:r>
            <a:endParaRPr lang="en-US" dirty="0">
              <a:latin typeface="+mn-lt"/>
            </a:endParaRPr>
          </a:p>
        </p:txBody>
      </p:sp>
      <p:sp>
        <p:nvSpPr>
          <p:cNvPr id="8" name="ee4pContent1">
            <a:extLst>
              <a:ext uri="{FF2B5EF4-FFF2-40B4-BE49-F238E27FC236}">
                <a16:creationId xmlns:a16="http://schemas.microsoft.com/office/drawing/2014/main" id="{A111FA4D-B75E-BC57-6EFF-228C288200DD}"/>
              </a:ext>
            </a:extLst>
          </p:cNvPr>
          <p:cNvSpPr txBox="1">
            <a:spLocks/>
          </p:cNvSpPr>
          <p:nvPr>
            <p:custDataLst>
              <p:tags r:id="rId3"/>
            </p:custDataLst>
          </p:nvPr>
        </p:nvSpPr>
        <p:spPr>
          <a:xfrm>
            <a:off x="838202" y="3603771"/>
            <a:ext cx="3394823" cy="1246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A3D6175E-8A64-77F0-8429-3A6F86236340}"/>
              </a:ext>
            </a:extLst>
          </p:cNvPr>
          <p:cNvSpPr txBox="1">
            <a:spLocks/>
          </p:cNvSpPr>
          <p:nvPr>
            <p:custDataLst>
              <p:tags r:id="rId4"/>
            </p:custDataLst>
          </p:nvPr>
        </p:nvSpPr>
        <p:spPr>
          <a:xfrm>
            <a:off x="4398591" y="3603771"/>
            <a:ext cx="3394823" cy="1246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16CE0257-3227-E25A-26F8-35C4355A47D5}"/>
              </a:ext>
            </a:extLst>
          </p:cNvPr>
          <p:cNvSpPr txBox="1">
            <a:spLocks/>
          </p:cNvSpPr>
          <p:nvPr>
            <p:custDataLst>
              <p:tags r:id="rId5"/>
            </p:custDataLst>
          </p:nvPr>
        </p:nvSpPr>
        <p:spPr>
          <a:xfrm>
            <a:off x="838201" y="5438073"/>
            <a:ext cx="3394823" cy="12467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B4E8F721-278F-1603-0ABA-26696D247A64}"/>
              </a:ext>
            </a:extLst>
          </p:cNvPr>
          <p:cNvSpPr txBox="1">
            <a:spLocks/>
          </p:cNvSpPr>
          <p:nvPr>
            <p:custDataLst>
              <p:tags r:id="rId6"/>
            </p:custDataLst>
          </p:nvPr>
        </p:nvSpPr>
        <p:spPr>
          <a:xfrm>
            <a:off x="4398593" y="5438074"/>
            <a:ext cx="3394823" cy="1246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C04CE604-BBAA-28DF-2AF2-694605171DFD}"/>
              </a:ext>
            </a:extLst>
          </p:cNvPr>
          <p:cNvSpPr/>
          <p:nvPr>
            <p:custDataLst>
              <p:tags r:id="rId7"/>
            </p:custDataLst>
          </p:nvPr>
        </p:nvSpPr>
        <p:spPr bwMode="auto">
          <a:xfrm>
            <a:off x="838200" y="3142031"/>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I-JEPA</a:t>
            </a:r>
            <a:endParaRPr lang="en-US" sz="2000" b="1" dirty="0">
              <a:solidFill>
                <a:schemeClr val="bg1"/>
              </a:solidFill>
            </a:endParaRPr>
          </a:p>
        </p:txBody>
      </p:sp>
      <p:sp>
        <p:nvSpPr>
          <p:cNvPr id="13" name="ee4pHeader1">
            <a:extLst>
              <a:ext uri="{FF2B5EF4-FFF2-40B4-BE49-F238E27FC236}">
                <a16:creationId xmlns:a16="http://schemas.microsoft.com/office/drawing/2014/main" id="{51356367-5311-A9B8-CA08-6D3A96EFEFF8}"/>
              </a:ext>
            </a:extLst>
          </p:cNvPr>
          <p:cNvSpPr/>
          <p:nvPr>
            <p:custDataLst>
              <p:tags r:id="rId8"/>
            </p:custDataLst>
          </p:nvPr>
        </p:nvSpPr>
        <p:spPr bwMode="auto">
          <a:xfrm>
            <a:off x="4398591" y="3142029"/>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MC-JEPA</a:t>
            </a:r>
            <a:endParaRPr lang="en-US" sz="2000" b="1" dirty="0">
              <a:solidFill>
                <a:schemeClr val="bg1"/>
              </a:solidFill>
            </a:endParaRPr>
          </a:p>
        </p:txBody>
      </p:sp>
      <p:sp>
        <p:nvSpPr>
          <p:cNvPr id="14" name="ee4pHeader1">
            <a:extLst>
              <a:ext uri="{FF2B5EF4-FFF2-40B4-BE49-F238E27FC236}">
                <a16:creationId xmlns:a16="http://schemas.microsoft.com/office/drawing/2014/main" id="{193050A8-D856-A218-FE42-5C7CCA5EDF2D}"/>
              </a:ext>
            </a:extLst>
          </p:cNvPr>
          <p:cNvSpPr/>
          <p:nvPr>
            <p:custDataLst>
              <p:tags r:id="rId9"/>
            </p:custDataLst>
          </p:nvPr>
        </p:nvSpPr>
        <p:spPr bwMode="auto">
          <a:xfrm>
            <a:off x="838199" y="4974756"/>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A-JEPA</a:t>
            </a:r>
            <a:endParaRPr lang="en-US" sz="2000" b="1" dirty="0">
              <a:solidFill>
                <a:schemeClr val="bg1"/>
              </a:solidFill>
            </a:endParaRPr>
          </a:p>
        </p:txBody>
      </p:sp>
      <p:sp>
        <p:nvSpPr>
          <p:cNvPr id="15" name="ee4pHeader1">
            <a:extLst>
              <a:ext uri="{FF2B5EF4-FFF2-40B4-BE49-F238E27FC236}">
                <a16:creationId xmlns:a16="http://schemas.microsoft.com/office/drawing/2014/main" id="{635992AB-2B64-47D0-82DA-0D8C20486B10}"/>
              </a:ext>
            </a:extLst>
          </p:cNvPr>
          <p:cNvSpPr/>
          <p:nvPr>
            <p:custDataLst>
              <p:tags r:id="rId10"/>
            </p:custDataLst>
          </p:nvPr>
        </p:nvSpPr>
        <p:spPr bwMode="auto">
          <a:xfrm>
            <a:off x="4398591" y="4974756"/>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9">
                  <a:extLst>
                    <a:ext uri="{A12FA001-AC4F-418D-AE19-62706E023703}">
                      <ahyp:hlinkClr xmlns:ahyp="http://schemas.microsoft.com/office/drawing/2018/hyperlinkcolor" val="tx"/>
                    </a:ext>
                  </a:extLst>
                </a:hlinkClick>
              </a:rPr>
              <a:t>Point-JEPA</a:t>
            </a:r>
            <a:endParaRPr lang="en-US" sz="2000" b="1" dirty="0">
              <a:solidFill>
                <a:schemeClr val="bg1"/>
              </a:solidFill>
            </a:endParaRPr>
          </a:p>
        </p:txBody>
      </p:sp>
      <p:sp>
        <p:nvSpPr>
          <p:cNvPr id="16" name="ee4pContent1">
            <a:extLst>
              <a:ext uri="{FF2B5EF4-FFF2-40B4-BE49-F238E27FC236}">
                <a16:creationId xmlns:a16="http://schemas.microsoft.com/office/drawing/2014/main" id="{366C7FDA-B6F5-26C6-D2D5-CAE308575D88}"/>
              </a:ext>
            </a:extLst>
          </p:cNvPr>
          <p:cNvSpPr txBox="1">
            <a:spLocks/>
          </p:cNvSpPr>
          <p:nvPr>
            <p:custDataLst>
              <p:tags r:id="rId11"/>
            </p:custDataLst>
          </p:nvPr>
        </p:nvSpPr>
        <p:spPr>
          <a:xfrm>
            <a:off x="7958979" y="3603770"/>
            <a:ext cx="3394823" cy="30810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Header1">
            <a:extLst>
              <a:ext uri="{FF2B5EF4-FFF2-40B4-BE49-F238E27FC236}">
                <a16:creationId xmlns:a16="http://schemas.microsoft.com/office/drawing/2014/main" id="{FDEB2B9D-D9C0-2CB3-CA7A-4E3373025933}"/>
              </a:ext>
            </a:extLst>
          </p:cNvPr>
          <p:cNvSpPr/>
          <p:nvPr>
            <p:custDataLst>
              <p:tags r:id="rId12"/>
            </p:custDataLst>
          </p:nvPr>
        </p:nvSpPr>
        <p:spPr bwMode="auto">
          <a:xfrm>
            <a:off x="7958977" y="3142029"/>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0">
                  <a:extLst>
                    <a:ext uri="{A12FA001-AC4F-418D-AE19-62706E023703}">
                      <ahyp:hlinkClr xmlns:ahyp="http://schemas.microsoft.com/office/drawing/2018/hyperlinkcolor" val="tx"/>
                    </a:ext>
                  </a:extLst>
                </a:hlinkClick>
              </a:rPr>
              <a:t>IWM</a:t>
            </a:r>
            <a:endParaRPr lang="en-US" sz="2000" b="1" dirty="0">
              <a:solidFill>
                <a:schemeClr val="bg1"/>
              </a:solidFill>
            </a:endParaRPr>
          </a:p>
        </p:txBody>
      </p:sp>
      <p:pic>
        <p:nvPicPr>
          <p:cNvPr id="18" name="图片 17">
            <a:extLst>
              <a:ext uri="{FF2B5EF4-FFF2-40B4-BE49-F238E27FC236}">
                <a16:creationId xmlns:a16="http://schemas.microsoft.com/office/drawing/2014/main" id="{AB674FE6-9E2C-226C-C141-6E3F201A40C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939499" y="3655141"/>
            <a:ext cx="1192228" cy="1144041"/>
          </a:xfrm>
          <a:prstGeom prst="rect">
            <a:avLst/>
          </a:prstGeom>
        </p:spPr>
      </p:pic>
      <p:pic>
        <p:nvPicPr>
          <p:cNvPr id="19" name="图片 18">
            <a:extLst>
              <a:ext uri="{FF2B5EF4-FFF2-40B4-BE49-F238E27FC236}">
                <a16:creationId xmlns:a16="http://schemas.microsoft.com/office/drawing/2014/main" id="{C0A8FA15-FFE0-F4B5-D8E9-E4DBA177D55F}"/>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460358" y="3696954"/>
            <a:ext cx="3271289" cy="1102228"/>
          </a:xfrm>
          <a:prstGeom prst="rect">
            <a:avLst/>
          </a:prstGeom>
        </p:spPr>
      </p:pic>
      <p:pic>
        <p:nvPicPr>
          <p:cNvPr id="20" name="图片 19">
            <a:extLst>
              <a:ext uri="{FF2B5EF4-FFF2-40B4-BE49-F238E27FC236}">
                <a16:creationId xmlns:a16="http://schemas.microsoft.com/office/drawing/2014/main" id="{91463424-C3E6-3221-485A-7D8711CAAB7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875429" y="5466297"/>
            <a:ext cx="1320367" cy="1190331"/>
          </a:xfrm>
          <a:prstGeom prst="rect">
            <a:avLst/>
          </a:prstGeom>
        </p:spPr>
      </p:pic>
      <p:pic>
        <p:nvPicPr>
          <p:cNvPr id="21" name="图片 20">
            <a:extLst>
              <a:ext uri="{FF2B5EF4-FFF2-40B4-BE49-F238E27FC236}">
                <a16:creationId xmlns:a16="http://schemas.microsoft.com/office/drawing/2014/main" id="{81F646D1-3531-FDE0-A7CA-9CAE20DB012C}"/>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226712" y="5456047"/>
            <a:ext cx="1738586" cy="1210834"/>
          </a:xfrm>
          <a:prstGeom prst="rect">
            <a:avLst/>
          </a:prstGeom>
        </p:spPr>
      </p:pic>
      <p:pic>
        <p:nvPicPr>
          <p:cNvPr id="22" name="图片 21">
            <a:extLst>
              <a:ext uri="{FF2B5EF4-FFF2-40B4-BE49-F238E27FC236}">
                <a16:creationId xmlns:a16="http://schemas.microsoft.com/office/drawing/2014/main" id="{90B52A6C-D0D7-C3C1-CC98-8F24A55201B5}"/>
              </a:ext>
            </a:extLst>
          </p:cNvPr>
          <p:cNvPicPr>
            <a:picLocks noChangeAspect="1"/>
          </p:cNvPicPr>
          <p:nvPr/>
        </p:nvPicPr>
        <p:blipFill>
          <a:blip r:embed="rId25"/>
          <a:stretch>
            <a:fillRect/>
          </a:stretch>
        </p:blipFill>
        <p:spPr>
          <a:xfrm>
            <a:off x="8091071" y="3708179"/>
            <a:ext cx="3130640" cy="2872265"/>
          </a:xfrm>
          <a:prstGeom prst="rect">
            <a:avLst/>
          </a:prstGeom>
        </p:spPr>
      </p:pic>
    </p:spTree>
    <p:extLst>
      <p:ext uri="{BB962C8B-B14F-4D97-AF65-F5344CB8AC3E}">
        <p14:creationId xmlns:p14="http://schemas.microsoft.com/office/powerpoint/2010/main" val="10056958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648365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Prediction-based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并更准确地执行具身化的下游任务（例如，</a:t>
            </a:r>
            <a:r>
              <a:rPr lang="en-US" altLang="zh-CN" dirty="0">
                <a:latin typeface="+mn-lt"/>
              </a:rPr>
              <a:t>iVideoGPT</a:t>
            </a:r>
            <a:r>
              <a:rPr lang="zh-CN" altLang="en-US" dirty="0">
                <a:latin typeface="+mn-lt"/>
              </a:rPr>
              <a:t>，</a:t>
            </a:r>
            <a:r>
              <a:rPr lang="en-US" altLang="zh-CN" dirty="0">
                <a:latin typeface="+mn-lt"/>
              </a:rPr>
              <a:t>IRASim</a:t>
            </a:r>
            <a:r>
              <a:rPr lang="zh-CN" altLang="en-US" dirty="0">
                <a:latin typeface="+mn-lt"/>
              </a:rPr>
              <a:t>，</a:t>
            </a:r>
            <a:r>
              <a:rPr lang="en-US" altLang="zh-CN" dirty="0">
                <a:latin typeface="+mn-lt"/>
              </a:rPr>
              <a:t>STP</a:t>
            </a:r>
            <a:r>
              <a:rPr lang="zh-CN" altLang="en-US" dirty="0">
                <a:latin typeface="+mn-lt"/>
              </a:rPr>
              <a:t>，</a:t>
            </a:r>
            <a:r>
              <a:rPr lang="en-US" altLang="zh-CN" dirty="0">
                <a:latin typeface="+mn-lt"/>
              </a:rPr>
              <a:t>MuDreamer</a:t>
            </a:r>
            <a:r>
              <a:rPr lang="zh-CN" altLang="en-US" dirty="0">
                <a:latin typeface="+mn-lt"/>
              </a:rPr>
              <a:t>）</a:t>
            </a:r>
            <a:endParaRPr lang="en-US" dirty="0">
              <a:latin typeface="+mn-lt"/>
            </a:endParaRPr>
          </a:p>
        </p:txBody>
      </p:sp>
      <p:sp>
        <p:nvSpPr>
          <p:cNvPr id="5" name="ee4pContent1">
            <a:extLst>
              <a:ext uri="{FF2B5EF4-FFF2-40B4-BE49-F238E27FC236}">
                <a16:creationId xmlns:a16="http://schemas.microsoft.com/office/drawing/2014/main" id="{91418DDF-46F3-E5FC-2B62-B9172260EAD1}"/>
              </a:ext>
            </a:extLst>
          </p:cNvPr>
          <p:cNvSpPr txBox="1">
            <a:spLocks/>
          </p:cNvSpPr>
          <p:nvPr>
            <p:custDataLst>
              <p:tags r:id="rId3"/>
            </p:custDataLst>
          </p:nvPr>
        </p:nvSpPr>
        <p:spPr>
          <a:xfrm>
            <a:off x="838200" y="2794878"/>
            <a:ext cx="5131777"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6" name="ee4pContent1">
            <a:extLst>
              <a:ext uri="{FF2B5EF4-FFF2-40B4-BE49-F238E27FC236}">
                <a16:creationId xmlns:a16="http://schemas.microsoft.com/office/drawing/2014/main" id="{03681E53-90DC-1457-BE7E-9B88A262FD11}"/>
              </a:ext>
            </a:extLst>
          </p:cNvPr>
          <p:cNvSpPr txBox="1">
            <a:spLocks/>
          </p:cNvSpPr>
          <p:nvPr>
            <p:custDataLst>
              <p:tags r:id="rId4"/>
            </p:custDataLst>
          </p:nvPr>
        </p:nvSpPr>
        <p:spPr>
          <a:xfrm>
            <a:off x="6222023" y="2794877"/>
            <a:ext cx="5131777"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21" name="ee4pContent1">
            <a:extLst>
              <a:ext uri="{FF2B5EF4-FFF2-40B4-BE49-F238E27FC236}">
                <a16:creationId xmlns:a16="http://schemas.microsoft.com/office/drawing/2014/main" id="{A19F99EC-F2DF-986A-BD60-6C7327BC3C03}"/>
              </a:ext>
            </a:extLst>
          </p:cNvPr>
          <p:cNvSpPr txBox="1">
            <a:spLocks/>
          </p:cNvSpPr>
          <p:nvPr>
            <p:custDataLst>
              <p:tags r:id="rId5"/>
            </p:custDataLst>
          </p:nvPr>
        </p:nvSpPr>
        <p:spPr>
          <a:xfrm>
            <a:off x="838200" y="5092493"/>
            <a:ext cx="5131777" cy="16888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22" name="ee4pContent1">
            <a:extLst>
              <a:ext uri="{FF2B5EF4-FFF2-40B4-BE49-F238E27FC236}">
                <a16:creationId xmlns:a16="http://schemas.microsoft.com/office/drawing/2014/main" id="{0932FD0B-F40B-547A-98C8-23833CF8AB77}"/>
              </a:ext>
            </a:extLst>
          </p:cNvPr>
          <p:cNvSpPr txBox="1">
            <a:spLocks/>
          </p:cNvSpPr>
          <p:nvPr>
            <p:custDataLst>
              <p:tags r:id="rId6"/>
            </p:custDataLst>
          </p:nvPr>
        </p:nvSpPr>
        <p:spPr>
          <a:xfrm>
            <a:off x="6222023" y="5092492"/>
            <a:ext cx="5131777" cy="16888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23" name="ee4pHeader1">
            <a:extLst>
              <a:ext uri="{FF2B5EF4-FFF2-40B4-BE49-F238E27FC236}">
                <a16:creationId xmlns:a16="http://schemas.microsoft.com/office/drawing/2014/main" id="{B0B95541-8FC2-DF8A-EE25-F8E01F1D4296}"/>
              </a:ext>
            </a:extLst>
          </p:cNvPr>
          <p:cNvSpPr/>
          <p:nvPr>
            <p:custDataLst>
              <p:tags r:id="rId7"/>
            </p:custDataLst>
          </p:nvPr>
        </p:nvSpPr>
        <p:spPr bwMode="auto">
          <a:xfrm>
            <a:off x="838198" y="2333139"/>
            <a:ext cx="513177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iVideoGPT</a:t>
            </a:r>
            <a:endParaRPr lang="en-US" sz="2000" b="1" dirty="0">
              <a:solidFill>
                <a:schemeClr val="bg1"/>
              </a:solidFill>
            </a:endParaRPr>
          </a:p>
        </p:txBody>
      </p:sp>
      <p:sp>
        <p:nvSpPr>
          <p:cNvPr id="24" name="ee4pHeader1">
            <a:extLst>
              <a:ext uri="{FF2B5EF4-FFF2-40B4-BE49-F238E27FC236}">
                <a16:creationId xmlns:a16="http://schemas.microsoft.com/office/drawing/2014/main" id="{452ECA25-29E5-623E-DC77-44359C9D84F1}"/>
              </a:ext>
            </a:extLst>
          </p:cNvPr>
          <p:cNvSpPr/>
          <p:nvPr>
            <p:custDataLst>
              <p:tags r:id="rId8"/>
            </p:custDataLst>
          </p:nvPr>
        </p:nvSpPr>
        <p:spPr bwMode="auto">
          <a:xfrm>
            <a:off x="6222021" y="2333138"/>
            <a:ext cx="513177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IRASim</a:t>
            </a:r>
            <a:endParaRPr lang="en-US" sz="2000" b="1" dirty="0">
              <a:solidFill>
                <a:schemeClr val="bg1"/>
              </a:solidFill>
            </a:endParaRPr>
          </a:p>
        </p:txBody>
      </p:sp>
      <p:sp>
        <p:nvSpPr>
          <p:cNvPr id="25" name="ee4pHeader1">
            <a:extLst>
              <a:ext uri="{FF2B5EF4-FFF2-40B4-BE49-F238E27FC236}">
                <a16:creationId xmlns:a16="http://schemas.microsoft.com/office/drawing/2014/main" id="{4BBBD303-B412-78CE-872D-F982DED19931}"/>
              </a:ext>
            </a:extLst>
          </p:cNvPr>
          <p:cNvSpPr/>
          <p:nvPr>
            <p:custDataLst>
              <p:tags r:id="rId9"/>
            </p:custDataLst>
          </p:nvPr>
        </p:nvSpPr>
        <p:spPr bwMode="auto">
          <a:xfrm>
            <a:off x="838198" y="4629176"/>
            <a:ext cx="5131777"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STP</a:t>
            </a:r>
            <a:endParaRPr lang="en-US" sz="2000" b="1" dirty="0">
              <a:solidFill>
                <a:schemeClr val="bg1"/>
              </a:solidFill>
            </a:endParaRPr>
          </a:p>
        </p:txBody>
      </p:sp>
      <p:sp>
        <p:nvSpPr>
          <p:cNvPr id="26" name="ee4pHeader1">
            <a:extLst>
              <a:ext uri="{FF2B5EF4-FFF2-40B4-BE49-F238E27FC236}">
                <a16:creationId xmlns:a16="http://schemas.microsoft.com/office/drawing/2014/main" id="{5B8434BE-6E3B-B4A2-4E7B-D3663302CDD9}"/>
              </a:ext>
            </a:extLst>
          </p:cNvPr>
          <p:cNvSpPr/>
          <p:nvPr>
            <p:custDataLst>
              <p:tags r:id="rId10"/>
            </p:custDataLst>
          </p:nvPr>
        </p:nvSpPr>
        <p:spPr bwMode="auto">
          <a:xfrm>
            <a:off x="6222021" y="4629175"/>
            <a:ext cx="5131777"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MuDreamer</a:t>
            </a:r>
            <a:endParaRPr lang="en-US" sz="2000" b="1" dirty="0">
              <a:solidFill>
                <a:schemeClr val="bg1"/>
              </a:solidFill>
            </a:endParaRPr>
          </a:p>
        </p:txBody>
      </p:sp>
      <p:pic>
        <p:nvPicPr>
          <p:cNvPr id="27" name="图片 26">
            <a:extLst>
              <a:ext uri="{FF2B5EF4-FFF2-40B4-BE49-F238E27FC236}">
                <a16:creationId xmlns:a16="http://schemas.microsoft.com/office/drawing/2014/main" id="{DD903B18-3F2E-F743-2A14-656716B10DA3}"/>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14216" y="2830930"/>
            <a:ext cx="4579745" cy="1618297"/>
          </a:xfrm>
          <a:prstGeom prst="rect">
            <a:avLst/>
          </a:prstGeom>
        </p:spPr>
      </p:pic>
      <p:pic>
        <p:nvPicPr>
          <p:cNvPr id="28" name="图片 27">
            <a:extLst>
              <a:ext uri="{FF2B5EF4-FFF2-40B4-BE49-F238E27FC236}">
                <a16:creationId xmlns:a16="http://schemas.microsoft.com/office/drawing/2014/main" id="{D36B664B-6E70-D3E8-DB81-E1F3883DB68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300202" y="2828487"/>
            <a:ext cx="2975419" cy="1623182"/>
          </a:xfrm>
          <a:prstGeom prst="rect">
            <a:avLst/>
          </a:prstGeom>
        </p:spPr>
      </p:pic>
      <p:pic>
        <p:nvPicPr>
          <p:cNvPr id="29" name="图片 28">
            <a:extLst>
              <a:ext uri="{FF2B5EF4-FFF2-40B4-BE49-F238E27FC236}">
                <a16:creationId xmlns:a16="http://schemas.microsoft.com/office/drawing/2014/main" id="{B59B30D3-89DF-4BFC-A37B-4DE0AE79CC4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615867" y="5126477"/>
            <a:ext cx="3576442" cy="1620851"/>
          </a:xfrm>
          <a:prstGeom prst="rect">
            <a:avLst/>
          </a:prstGeom>
        </p:spPr>
      </p:pic>
      <p:pic>
        <p:nvPicPr>
          <p:cNvPr id="30" name="图片 29">
            <a:extLst>
              <a:ext uri="{FF2B5EF4-FFF2-40B4-BE49-F238E27FC236}">
                <a16:creationId xmlns:a16="http://schemas.microsoft.com/office/drawing/2014/main" id="{7DD77377-F0FF-7294-A30B-DC8BE296E26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057110" y="5128644"/>
            <a:ext cx="3461603" cy="1616517"/>
          </a:xfrm>
          <a:prstGeom prst="rect">
            <a:avLst/>
          </a:prstGeom>
        </p:spPr>
      </p:pic>
    </p:spTree>
    <p:extLst>
      <p:ext uri="{BB962C8B-B14F-4D97-AF65-F5344CB8AC3E}">
        <p14:creationId xmlns:p14="http://schemas.microsoft.com/office/powerpoint/2010/main" val="1033813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Prediction-based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4369778" y="1690688"/>
            <a:ext cx="6984022"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具身化世界模型通过整合感知信息和先验知识来生成环境的动态预测</a:t>
            </a:r>
            <a:endParaRPr lang="en-US" altLang="zh-CN" dirty="0">
              <a:latin typeface="+mn-lt"/>
            </a:endParaRPr>
          </a:p>
          <a:p>
            <a:pPr lvl="1"/>
            <a:r>
              <a:rPr lang="zh-CN" altLang="en-US" dirty="0">
                <a:latin typeface="+mn-lt"/>
              </a:rPr>
              <a:t>这种方法不仅依赖于感官数据，还依赖于固有的世界知识来推断和预测环境变化，从而产生更准确的时空预测</a:t>
            </a:r>
            <a:endParaRPr lang="en-US" altLang="zh-CN" dirty="0">
              <a:latin typeface="+mn-lt"/>
            </a:endParaRPr>
          </a:p>
          <a:p>
            <a:pPr lvl="1"/>
            <a:r>
              <a:rPr lang="zh-CN" altLang="en-US" dirty="0">
                <a:latin typeface="+mn-lt"/>
              </a:rPr>
              <a:t>此过程同时考虑了物体的当前状态以及它们的历史数据和上下文信息</a:t>
            </a:r>
          </a:p>
        </p:txBody>
      </p:sp>
      <p:sp>
        <p:nvSpPr>
          <p:cNvPr id="5" name="ee4pContent1">
            <a:extLst>
              <a:ext uri="{FF2B5EF4-FFF2-40B4-BE49-F238E27FC236}">
                <a16:creationId xmlns:a16="http://schemas.microsoft.com/office/drawing/2014/main" id="{91418DDF-46F3-E5FC-2B62-B9172260EAD1}"/>
              </a:ext>
            </a:extLst>
          </p:cNvPr>
          <p:cNvSpPr txBox="1">
            <a:spLocks/>
          </p:cNvSpPr>
          <p:nvPr>
            <p:custDataLst>
              <p:tags r:id="rId3"/>
            </p:custDataLst>
          </p:nvPr>
        </p:nvSpPr>
        <p:spPr>
          <a:xfrm>
            <a:off x="838202" y="2152427"/>
            <a:ext cx="3311767"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与像素级信息相比，潜在特征可以抽象和解耦各种形式的知识，使模型能够更有效地处理复杂的任务和场景并提高其泛化能力。</a:t>
            </a:r>
            <a:r>
              <a:rPr lang="zh-CN" altLang="en-US" sz="1600" dirty="0"/>
              <a:t>例如，在时空建模中，世界模型需要根据物体的当前状态和交互的性质来预测物体交互后的状态，并将此信息与内部的知识相结合</a:t>
            </a:r>
            <a:endParaRPr lang="en-US" dirty="0">
              <a:latin typeface="+mn-lt"/>
            </a:endParaRPr>
          </a:p>
        </p:txBody>
      </p:sp>
      <p:sp>
        <p:nvSpPr>
          <p:cNvPr id="23" name="ee4pHeader1">
            <a:extLst>
              <a:ext uri="{FF2B5EF4-FFF2-40B4-BE49-F238E27FC236}">
                <a16:creationId xmlns:a16="http://schemas.microsoft.com/office/drawing/2014/main" id="{B0B95541-8FC2-DF8A-EE25-F8E01F1D4296}"/>
              </a:ext>
            </a:extLst>
          </p:cNvPr>
          <p:cNvSpPr/>
          <p:nvPr>
            <p:custDataLst>
              <p:tags r:id="rId4"/>
            </p:custDataLst>
          </p:nvPr>
        </p:nvSpPr>
        <p:spPr bwMode="auto">
          <a:xfrm>
            <a:off x="838200" y="1690688"/>
            <a:ext cx="33117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Yann LeCun</a:t>
            </a:r>
            <a:endParaRPr lang="en-US" sz="2000" b="1" dirty="0">
              <a:solidFill>
                <a:schemeClr val="bg1"/>
              </a:solidFill>
            </a:endParaRPr>
          </a:p>
        </p:txBody>
      </p:sp>
      <p:sp>
        <p:nvSpPr>
          <p:cNvPr id="3" name="ee4pContent1">
            <a:extLst>
              <a:ext uri="{FF2B5EF4-FFF2-40B4-BE49-F238E27FC236}">
                <a16:creationId xmlns:a16="http://schemas.microsoft.com/office/drawing/2014/main" id="{956E6378-ACAA-1180-6584-811895FF40E1}"/>
              </a:ext>
            </a:extLst>
          </p:cNvPr>
          <p:cNvSpPr txBox="1">
            <a:spLocks/>
          </p:cNvSpPr>
          <p:nvPr>
            <p:custDataLst>
              <p:tags r:id="rId5"/>
            </p:custDataLst>
          </p:nvPr>
        </p:nvSpPr>
        <p:spPr>
          <a:xfrm>
            <a:off x="4369778" y="3667635"/>
            <a:ext cx="2250830" cy="28252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8" name="ee4pHeader1">
            <a:extLst>
              <a:ext uri="{FF2B5EF4-FFF2-40B4-BE49-F238E27FC236}">
                <a16:creationId xmlns:a16="http://schemas.microsoft.com/office/drawing/2014/main" id="{E34DCB93-3011-EC26-F153-2125968C12B8}"/>
              </a:ext>
            </a:extLst>
          </p:cNvPr>
          <p:cNvSpPr/>
          <p:nvPr>
            <p:custDataLst>
              <p:tags r:id="rId6"/>
            </p:custDataLst>
          </p:nvPr>
        </p:nvSpPr>
        <p:spPr bwMode="auto">
          <a:xfrm>
            <a:off x="4369776" y="3205896"/>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iVideoGPT</a:t>
            </a:r>
            <a:endParaRPr lang="en-US" altLang="zh-CN" sz="2000" b="1" dirty="0">
              <a:solidFill>
                <a:schemeClr val="bg1"/>
              </a:solidFill>
            </a:endParaRPr>
          </a:p>
        </p:txBody>
      </p:sp>
      <p:sp>
        <p:nvSpPr>
          <p:cNvPr id="9" name="ee4pContent1">
            <a:extLst>
              <a:ext uri="{FF2B5EF4-FFF2-40B4-BE49-F238E27FC236}">
                <a16:creationId xmlns:a16="http://schemas.microsoft.com/office/drawing/2014/main" id="{4F58057E-DF3A-A06F-E654-6DA65C650FDF}"/>
              </a:ext>
            </a:extLst>
          </p:cNvPr>
          <p:cNvSpPr txBox="1">
            <a:spLocks/>
          </p:cNvSpPr>
          <p:nvPr>
            <p:custDataLst>
              <p:tags r:id="rId7"/>
            </p:custDataLst>
          </p:nvPr>
        </p:nvSpPr>
        <p:spPr>
          <a:xfrm>
            <a:off x="6736371" y="3667635"/>
            <a:ext cx="2250830" cy="28252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8A67C851-633B-04A5-51C8-66B175FE6B88}"/>
              </a:ext>
            </a:extLst>
          </p:cNvPr>
          <p:cNvSpPr/>
          <p:nvPr>
            <p:custDataLst>
              <p:tags r:id="rId8"/>
            </p:custDataLst>
          </p:nvPr>
        </p:nvSpPr>
        <p:spPr bwMode="auto">
          <a:xfrm>
            <a:off x="6736369" y="3205896"/>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STP</a:t>
            </a:r>
            <a:endParaRPr lang="en-US" altLang="zh-CN" sz="2000" b="1" dirty="0">
              <a:solidFill>
                <a:schemeClr val="bg1"/>
              </a:solidFill>
            </a:endParaRPr>
          </a:p>
        </p:txBody>
      </p:sp>
      <p:sp>
        <p:nvSpPr>
          <p:cNvPr id="11" name="ee4pContent1">
            <a:extLst>
              <a:ext uri="{FF2B5EF4-FFF2-40B4-BE49-F238E27FC236}">
                <a16:creationId xmlns:a16="http://schemas.microsoft.com/office/drawing/2014/main" id="{5D983DC0-AA3D-2C33-B80B-904DD3D749AE}"/>
              </a:ext>
            </a:extLst>
          </p:cNvPr>
          <p:cNvSpPr txBox="1">
            <a:spLocks/>
          </p:cNvSpPr>
          <p:nvPr>
            <p:custDataLst>
              <p:tags r:id="rId9"/>
            </p:custDataLst>
          </p:nvPr>
        </p:nvSpPr>
        <p:spPr>
          <a:xfrm>
            <a:off x="9102968" y="3667635"/>
            <a:ext cx="2250830" cy="28252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43B3E7AD-5AA1-CE4C-AAA5-783AB64401BF}"/>
              </a:ext>
            </a:extLst>
          </p:cNvPr>
          <p:cNvSpPr/>
          <p:nvPr>
            <p:custDataLst>
              <p:tags r:id="rId10"/>
            </p:custDataLst>
          </p:nvPr>
        </p:nvSpPr>
        <p:spPr bwMode="auto">
          <a:xfrm>
            <a:off x="9102966" y="3205896"/>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MuDreamer</a:t>
            </a:r>
            <a:endParaRPr lang="en-US" sz="2000" b="1" dirty="0">
              <a:solidFill>
                <a:schemeClr val="bg1"/>
              </a:solidFill>
            </a:endParaRPr>
          </a:p>
        </p:txBody>
      </p:sp>
      <p:pic>
        <p:nvPicPr>
          <p:cNvPr id="13" name="图片 12">
            <a:extLst>
              <a:ext uri="{FF2B5EF4-FFF2-40B4-BE49-F238E27FC236}">
                <a16:creationId xmlns:a16="http://schemas.microsoft.com/office/drawing/2014/main" id="{8CDB95A6-B08D-31AD-B56A-508606C639C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305816" y="4209308"/>
            <a:ext cx="2376534" cy="2217869"/>
          </a:xfrm>
          <a:prstGeom prst="rect">
            <a:avLst/>
          </a:prstGeom>
        </p:spPr>
      </p:pic>
      <p:pic>
        <p:nvPicPr>
          <p:cNvPr id="14" name="图片 13">
            <a:extLst>
              <a:ext uri="{FF2B5EF4-FFF2-40B4-BE49-F238E27FC236}">
                <a16:creationId xmlns:a16="http://schemas.microsoft.com/office/drawing/2014/main" id="{04987438-FC43-AA94-F2A5-D2826C19DD4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409108" y="4696477"/>
            <a:ext cx="2172170" cy="767557"/>
          </a:xfrm>
          <a:prstGeom prst="rect">
            <a:avLst/>
          </a:prstGeom>
        </p:spPr>
      </p:pic>
      <p:pic>
        <p:nvPicPr>
          <p:cNvPr id="15" name="图片 14">
            <a:extLst>
              <a:ext uri="{FF2B5EF4-FFF2-40B4-BE49-F238E27FC236}">
                <a16:creationId xmlns:a16="http://schemas.microsoft.com/office/drawing/2014/main" id="{07DABBF7-B738-8FE6-3F1B-03A5BD117C52}"/>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788394" y="4593792"/>
            <a:ext cx="2146782" cy="972926"/>
          </a:xfrm>
          <a:prstGeom prst="rect">
            <a:avLst/>
          </a:prstGeom>
        </p:spPr>
      </p:pic>
      <p:pic>
        <p:nvPicPr>
          <p:cNvPr id="16" name="图片 15">
            <a:extLst>
              <a:ext uri="{FF2B5EF4-FFF2-40B4-BE49-F238E27FC236}">
                <a16:creationId xmlns:a16="http://schemas.microsoft.com/office/drawing/2014/main" id="{2E5FB1C3-65DE-4DA8-4833-5E1DDCFC160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9135324" y="4569813"/>
            <a:ext cx="2186116" cy="1020883"/>
          </a:xfrm>
          <a:prstGeom prst="rect">
            <a:avLst/>
          </a:prstGeom>
        </p:spPr>
      </p:pic>
    </p:spTree>
    <p:extLst>
      <p:ext uri="{BB962C8B-B14F-4D97-AF65-F5344CB8AC3E}">
        <p14:creationId xmlns:p14="http://schemas.microsoft.com/office/powerpoint/2010/main" val="30132796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1372090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Prediction-based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同样，利用其表示中嵌入的世界知识可以进一步增强模型的感知和鲁棒性</a:t>
            </a:r>
            <a:endParaRPr lang="en-US" dirty="0">
              <a:latin typeface="+mn-lt"/>
            </a:endParaRPr>
          </a:p>
        </p:txBody>
      </p:sp>
      <p:sp>
        <p:nvSpPr>
          <p:cNvPr id="8" name="ee4pContent1">
            <a:extLst>
              <a:ext uri="{FF2B5EF4-FFF2-40B4-BE49-F238E27FC236}">
                <a16:creationId xmlns:a16="http://schemas.microsoft.com/office/drawing/2014/main" id="{F736CFAB-9D72-23F4-F32D-173C60E0D7A6}"/>
              </a:ext>
            </a:extLst>
          </p:cNvPr>
          <p:cNvSpPr txBox="1">
            <a:spLocks/>
          </p:cNvSpPr>
          <p:nvPr>
            <p:custDataLst>
              <p:tags r:id="rId3"/>
            </p:custDataLst>
          </p:nvPr>
        </p:nvSpPr>
        <p:spPr>
          <a:xfrm>
            <a:off x="838200" y="2738806"/>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CFB54654-D2B4-3512-87A7-8082B4959783}"/>
              </a:ext>
            </a:extLst>
          </p:cNvPr>
          <p:cNvSpPr txBox="1">
            <a:spLocks/>
          </p:cNvSpPr>
          <p:nvPr>
            <p:custDataLst>
              <p:tags r:id="rId4"/>
            </p:custDataLst>
          </p:nvPr>
        </p:nvSpPr>
        <p:spPr>
          <a:xfrm>
            <a:off x="3512039" y="2738806"/>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5"/>
            </p:custDataLst>
          </p:nvPr>
        </p:nvSpPr>
        <p:spPr>
          <a:xfrm>
            <a:off x="6185878" y="2738806"/>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6"/>
            </p:custDataLst>
          </p:nvPr>
        </p:nvSpPr>
        <p:spPr>
          <a:xfrm>
            <a:off x="8859717" y="2738805"/>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7EF823AC-4A16-D97C-0E15-50D6F83E6092}"/>
              </a:ext>
            </a:extLst>
          </p:cNvPr>
          <p:cNvSpPr/>
          <p:nvPr>
            <p:custDataLst>
              <p:tags r:id="rId7"/>
            </p:custDataLst>
          </p:nvPr>
        </p:nvSpPr>
        <p:spPr bwMode="auto">
          <a:xfrm>
            <a:off x="838200" y="2277067"/>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I-JEPA</a:t>
            </a:r>
            <a:endParaRPr lang="en-US" altLang="zh-CN" sz="2000" b="1" dirty="0">
              <a:solidFill>
                <a:schemeClr val="bg1"/>
              </a:solidFill>
            </a:endParaRPr>
          </a:p>
        </p:txBody>
      </p:sp>
      <p:sp>
        <p:nvSpPr>
          <p:cNvPr id="13" name="ee4pHeader1">
            <a:extLst>
              <a:ext uri="{FF2B5EF4-FFF2-40B4-BE49-F238E27FC236}">
                <a16:creationId xmlns:a16="http://schemas.microsoft.com/office/drawing/2014/main" id="{30F52BE8-C3A1-8C59-A586-BB53474A1D74}"/>
              </a:ext>
            </a:extLst>
          </p:cNvPr>
          <p:cNvSpPr/>
          <p:nvPr>
            <p:custDataLst>
              <p:tags r:id="rId8"/>
            </p:custDataLst>
          </p:nvPr>
        </p:nvSpPr>
        <p:spPr bwMode="auto">
          <a:xfrm>
            <a:off x="3512039" y="2277066"/>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MC-JEPA</a:t>
            </a:r>
            <a:endParaRPr lang="en-US" altLang="zh-CN" sz="2000" b="1" dirty="0">
              <a:solidFill>
                <a:schemeClr val="bg1"/>
              </a:solidFill>
            </a:endParaRPr>
          </a:p>
        </p:txBody>
      </p:sp>
      <p:sp>
        <p:nvSpPr>
          <p:cNvPr id="14" name="ee4pHeader1">
            <a:extLst>
              <a:ext uri="{FF2B5EF4-FFF2-40B4-BE49-F238E27FC236}">
                <a16:creationId xmlns:a16="http://schemas.microsoft.com/office/drawing/2014/main" id="{82CCE9EA-4218-AC93-B808-67F523B525D7}"/>
              </a:ext>
            </a:extLst>
          </p:cNvPr>
          <p:cNvSpPr/>
          <p:nvPr>
            <p:custDataLst>
              <p:tags r:id="rId9"/>
            </p:custDataLst>
          </p:nvPr>
        </p:nvSpPr>
        <p:spPr bwMode="auto">
          <a:xfrm>
            <a:off x="6185878" y="2277066"/>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9">
                  <a:extLst>
                    <a:ext uri="{A12FA001-AC4F-418D-AE19-62706E023703}">
                      <ahyp:hlinkClr xmlns:ahyp="http://schemas.microsoft.com/office/drawing/2018/hyperlinkcolor" val="tx"/>
                    </a:ext>
                  </a:extLst>
                </a:hlinkClick>
              </a:rPr>
              <a:t>IWM</a:t>
            </a:r>
            <a:endParaRPr lang="en-US" altLang="zh-CN"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10"/>
            </p:custDataLst>
          </p:nvPr>
        </p:nvSpPr>
        <p:spPr bwMode="auto">
          <a:xfrm>
            <a:off x="8859717" y="2277066"/>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0">
                  <a:extLst>
                    <a:ext uri="{A12FA001-AC4F-418D-AE19-62706E023703}">
                      <ahyp:hlinkClr xmlns:ahyp="http://schemas.microsoft.com/office/drawing/2018/hyperlinkcolor" val="tx"/>
                    </a:ext>
                  </a:extLst>
                </a:hlinkClick>
              </a:rPr>
              <a:t>Dawid et al.</a:t>
            </a:r>
            <a:endParaRPr lang="en-US" sz="2000" b="1" dirty="0">
              <a:solidFill>
                <a:schemeClr val="bg1"/>
              </a:solidFill>
            </a:endParaRPr>
          </a:p>
        </p:txBody>
      </p:sp>
      <p:pic>
        <p:nvPicPr>
          <p:cNvPr id="5" name="图片 4">
            <a:extLst>
              <a:ext uri="{FF2B5EF4-FFF2-40B4-BE49-F238E27FC236}">
                <a16:creationId xmlns:a16="http://schemas.microsoft.com/office/drawing/2014/main" id="{03BF4ADF-F428-9E63-6B1C-C0CCDFC49D81}"/>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32761" y="2819043"/>
            <a:ext cx="2104963" cy="2019885"/>
          </a:xfrm>
          <a:prstGeom prst="rect">
            <a:avLst/>
          </a:prstGeom>
        </p:spPr>
      </p:pic>
      <p:pic>
        <p:nvPicPr>
          <p:cNvPr id="6" name="图片 5">
            <a:extLst>
              <a:ext uri="{FF2B5EF4-FFF2-40B4-BE49-F238E27FC236}">
                <a16:creationId xmlns:a16="http://schemas.microsoft.com/office/drawing/2014/main" id="{A4783D1F-49D9-9F8B-10AA-0A4BBCE58D27}"/>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536927" y="3417194"/>
            <a:ext cx="2444308" cy="823585"/>
          </a:xfrm>
          <a:prstGeom prst="rect">
            <a:avLst/>
          </a:prstGeom>
        </p:spPr>
      </p:pic>
      <p:pic>
        <p:nvPicPr>
          <p:cNvPr id="21" name="图片 20">
            <a:extLst>
              <a:ext uri="{FF2B5EF4-FFF2-40B4-BE49-F238E27FC236}">
                <a16:creationId xmlns:a16="http://schemas.microsoft.com/office/drawing/2014/main" id="{3BCD66C7-EBD7-089D-7493-C51C8F37D420}"/>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323989" y="2811575"/>
            <a:ext cx="2217864" cy="2034821"/>
          </a:xfrm>
          <a:prstGeom prst="rect">
            <a:avLst/>
          </a:prstGeom>
        </p:spPr>
      </p:pic>
      <p:pic>
        <p:nvPicPr>
          <p:cNvPr id="22" name="图片 21">
            <a:extLst>
              <a:ext uri="{FF2B5EF4-FFF2-40B4-BE49-F238E27FC236}">
                <a16:creationId xmlns:a16="http://schemas.microsoft.com/office/drawing/2014/main" id="{3396FBD3-B05D-9B94-CABE-C30D44E5E61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908721" y="3217649"/>
            <a:ext cx="2396080" cy="1222673"/>
          </a:xfrm>
          <a:prstGeom prst="rect">
            <a:avLst/>
          </a:prstGeom>
        </p:spPr>
      </p:pic>
      <p:sp>
        <p:nvSpPr>
          <p:cNvPr id="23" name="ee4pContent1">
            <a:extLst>
              <a:ext uri="{FF2B5EF4-FFF2-40B4-BE49-F238E27FC236}">
                <a16:creationId xmlns:a16="http://schemas.microsoft.com/office/drawing/2014/main" id="{C38F1A91-3E63-D658-050B-F2C73B3B36D1}"/>
              </a:ext>
            </a:extLst>
          </p:cNvPr>
          <p:cNvSpPr txBox="1">
            <a:spLocks/>
          </p:cNvSpPr>
          <p:nvPr>
            <p:custDataLst>
              <p:tags r:id="rId11"/>
            </p:custDataLst>
          </p:nvPr>
        </p:nvSpPr>
        <p:spPr>
          <a:xfrm>
            <a:off x="838200" y="5507342"/>
            <a:ext cx="5166012" cy="12275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通过在潜在空间中进行操作，预计机器人可以在不同环境中以较低的成本保持高性能</a:t>
            </a:r>
            <a:endParaRPr lang="en-US" dirty="0">
              <a:latin typeface="+mn-lt"/>
            </a:endParaRPr>
          </a:p>
        </p:txBody>
      </p:sp>
      <p:sp>
        <p:nvSpPr>
          <p:cNvPr id="24" name="ee4pHeader1">
            <a:extLst>
              <a:ext uri="{FF2B5EF4-FFF2-40B4-BE49-F238E27FC236}">
                <a16:creationId xmlns:a16="http://schemas.microsoft.com/office/drawing/2014/main" id="{31091914-E6B5-74BF-3DFE-47B9E10B176F}"/>
              </a:ext>
            </a:extLst>
          </p:cNvPr>
          <p:cNvSpPr/>
          <p:nvPr>
            <p:custDataLst>
              <p:tags r:id="rId12"/>
            </p:custDataLst>
          </p:nvPr>
        </p:nvSpPr>
        <p:spPr bwMode="auto">
          <a:xfrm>
            <a:off x="838200" y="5045603"/>
            <a:ext cx="516601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5">
                  <a:extLst>
                    <a:ext uri="{A12FA001-AC4F-418D-AE19-62706E023703}">
                      <ahyp:hlinkClr xmlns:ahyp="http://schemas.microsoft.com/office/drawing/2018/hyperlinkcolor" val="tx"/>
                    </a:ext>
                  </a:extLst>
                </a:hlinkClick>
              </a:rPr>
              <a:t>MuDreamer</a:t>
            </a:r>
            <a:endParaRPr lang="en-US" altLang="zh-CN" sz="2000" b="1" dirty="0">
              <a:solidFill>
                <a:schemeClr val="bg1"/>
              </a:solidFill>
            </a:endParaRPr>
          </a:p>
        </p:txBody>
      </p:sp>
      <p:pic>
        <p:nvPicPr>
          <p:cNvPr id="26" name="图片 25">
            <a:extLst>
              <a:ext uri="{FF2B5EF4-FFF2-40B4-BE49-F238E27FC236}">
                <a16:creationId xmlns:a16="http://schemas.microsoft.com/office/drawing/2014/main" id="{FDCAE976-D4D8-C30B-5AD4-3CE0D9A13027}"/>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450495" y="5538775"/>
            <a:ext cx="2505228" cy="1164699"/>
          </a:xfrm>
          <a:prstGeom prst="rect">
            <a:avLst/>
          </a:prstGeom>
        </p:spPr>
      </p:pic>
      <p:sp>
        <p:nvSpPr>
          <p:cNvPr id="28" name="ee4pContent1">
            <a:extLst>
              <a:ext uri="{FF2B5EF4-FFF2-40B4-BE49-F238E27FC236}">
                <a16:creationId xmlns:a16="http://schemas.microsoft.com/office/drawing/2014/main" id="{480A3919-CDEF-CEAC-B522-EA07C3AF111B}"/>
              </a:ext>
            </a:extLst>
          </p:cNvPr>
          <p:cNvSpPr txBox="1">
            <a:spLocks/>
          </p:cNvSpPr>
          <p:nvPr>
            <p:custDataLst>
              <p:tags r:id="rId13"/>
            </p:custDataLst>
          </p:nvPr>
        </p:nvSpPr>
        <p:spPr>
          <a:xfrm>
            <a:off x="6187789" y="5044704"/>
            <a:ext cx="5166012" cy="169020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这种方法的关键在于抽象处理和知识解耦，从而能够有效地适应复杂的情况</a:t>
            </a:r>
            <a:endParaRPr lang="en-US" altLang="zh-CN" dirty="0">
              <a:latin typeface="+mn-lt"/>
            </a:endParaRPr>
          </a:p>
          <a:p>
            <a:pPr lvl="1"/>
            <a:r>
              <a:rPr lang="zh-CN" altLang="en-US" dirty="0">
                <a:latin typeface="+mn-lt"/>
              </a:rPr>
              <a:t>然而，当处理以前从未见过的环境和条件时，此类模型可能会表现出局限性和不稳定性</a:t>
            </a:r>
            <a:endParaRPr lang="en-US" altLang="zh-CN" dirty="0">
              <a:latin typeface="+mn-lt"/>
            </a:endParaRPr>
          </a:p>
          <a:p>
            <a:pPr lvl="1"/>
            <a:r>
              <a:rPr lang="zh-CN" altLang="en-US" dirty="0">
                <a:latin typeface="+mn-lt"/>
              </a:rPr>
              <a:t>潜空间中解耦的世界知识可能存在可解释性问题</a:t>
            </a:r>
            <a:endParaRPr lang="en-US" dirty="0">
              <a:latin typeface="+mn-lt"/>
            </a:endParaRPr>
          </a:p>
        </p:txBody>
      </p:sp>
    </p:spTree>
    <p:extLst>
      <p:ext uri="{BB962C8B-B14F-4D97-AF65-F5344CB8AC3E}">
        <p14:creationId xmlns:p14="http://schemas.microsoft.com/office/powerpoint/2010/main" val="6955117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3762546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Knowledge-driven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4369778" y="1690688"/>
            <a:ext cx="6984022" cy="17998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此外，人工构建常识或符合物理规律的知识并将其应用于生成模型或模拟器是一种常见的策略（例如，</a:t>
            </a:r>
            <a:r>
              <a:rPr lang="en-US" altLang="zh-CN" dirty="0">
                <a:latin typeface="+mn-lt"/>
              </a:rPr>
              <a:t>ElastoGen</a:t>
            </a:r>
            <a:r>
              <a:rPr lang="zh-CN" altLang="en-US" dirty="0">
                <a:latin typeface="+mn-lt"/>
              </a:rPr>
              <a:t>，</a:t>
            </a:r>
            <a:r>
              <a:rPr lang="en-US" altLang="zh-CN" dirty="0">
                <a:latin typeface="+mn-lt"/>
              </a:rPr>
              <a:t>One-2-3-45</a:t>
            </a:r>
            <a:r>
              <a:rPr lang="zh-CN" altLang="en-US" dirty="0">
                <a:latin typeface="+mn-lt"/>
              </a:rPr>
              <a:t>，</a:t>
            </a:r>
            <a:r>
              <a:rPr lang="en-US" altLang="zh-CN" dirty="0">
                <a:latin typeface="+mn-lt"/>
              </a:rPr>
              <a:t>PLoT</a:t>
            </a:r>
            <a:r>
              <a:rPr lang="zh-CN" altLang="en-US" dirty="0">
                <a:latin typeface="+mn-lt"/>
              </a:rPr>
              <a:t>）</a:t>
            </a:r>
            <a:endParaRPr lang="en-US" altLang="zh-CN" dirty="0">
              <a:latin typeface="+mn-lt"/>
            </a:endParaRPr>
          </a:p>
          <a:p>
            <a:pPr lvl="1"/>
            <a:r>
              <a:rPr lang="zh-CN" altLang="en-US" dirty="0">
                <a:latin typeface="+mn-lt"/>
              </a:rPr>
              <a:t>这种方法对模型施加了更多物理上准确的约束，增强了其在生成任务中的可靠性和可解释性</a:t>
            </a:r>
            <a:endParaRPr lang="en-US" altLang="zh-CN" dirty="0">
              <a:latin typeface="+mn-lt"/>
            </a:endParaRPr>
          </a:p>
          <a:p>
            <a:pPr lvl="1"/>
            <a:r>
              <a:rPr lang="zh-CN" altLang="en-US" dirty="0">
                <a:latin typeface="+mn-lt"/>
              </a:rPr>
              <a:t>这些约束确保模型的知识既准确又一致，从而减少了训练和应用过程中的不确定性</a:t>
            </a:r>
          </a:p>
        </p:txBody>
      </p:sp>
      <p:sp>
        <p:nvSpPr>
          <p:cNvPr id="5" name="ee4pContent1">
            <a:extLst>
              <a:ext uri="{FF2B5EF4-FFF2-40B4-BE49-F238E27FC236}">
                <a16:creationId xmlns:a16="http://schemas.microsoft.com/office/drawing/2014/main" id="{91418DDF-46F3-E5FC-2B62-B9172260EAD1}"/>
              </a:ext>
            </a:extLst>
          </p:cNvPr>
          <p:cNvSpPr txBox="1">
            <a:spLocks/>
          </p:cNvSpPr>
          <p:nvPr>
            <p:custDataLst>
              <p:tags r:id="rId3"/>
            </p:custDataLst>
          </p:nvPr>
        </p:nvSpPr>
        <p:spPr>
          <a:xfrm>
            <a:off x="838202" y="2152427"/>
            <a:ext cx="3311767"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基于知识的世界模型将人工构建的知识注入模型，赋予世界知识。这种方法在具身人工智能领域展现出广泛的应用潜力。例如，在 </a:t>
            </a:r>
            <a:r>
              <a:rPr lang="en-US" altLang="zh-CN" dirty="0">
                <a:latin typeface="+mn-lt"/>
              </a:rPr>
              <a:t>real2sim2real </a:t>
            </a:r>
            <a:r>
              <a:rPr lang="zh-CN" altLang="en-US" dirty="0">
                <a:latin typeface="+mn-lt"/>
              </a:rPr>
              <a:t>方法中，使用真实世界知识构建符合物理规律的模拟器，然后用于训练机器人，从而增强模型的鲁棒性和泛化性</a:t>
            </a:r>
            <a:endParaRPr lang="en-US" dirty="0">
              <a:latin typeface="+mn-lt"/>
            </a:endParaRPr>
          </a:p>
        </p:txBody>
      </p:sp>
      <p:sp>
        <p:nvSpPr>
          <p:cNvPr id="23" name="ee4pHeader1">
            <a:extLst>
              <a:ext uri="{FF2B5EF4-FFF2-40B4-BE49-F238E27FC236}">
                <a16:creationId xmlns:a16="http://schemas.microsoft.com/office/drawing/2014/main" id="{B0B95541-8FC2-DF8A-EE25-F8E01F1D4296}"/>
              </a:ext>
            </a:extLst>
          </p:cNvPr>
          <p:cNvSpPr/>
          <p:nvPr>
            <p:custDataLst>
              <p:tags r:id="rId4"/>
            </p:custDataLst>
          </p:nvPr>
        </p:nvSpPr>
        <p:spPr bwMode="auto">
          <a:xfrm>
            <a:off x="838200" y="1690688"/>
            <a:ext cx="33117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Lim et</a:t>
            </a:r>
            <a:r>
              <a:rPr lang="zh-CN" altLang="en-US" sz="2000" b="1" dirty="0">
                <a:solidFill>
                  <a:schemeClr val="bg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al.</a:t>
            </a:r>
            <a:endParaRPr lang="en-US" sz="2000" b="1" dirty="0">
              <a:solidFill>
                <a:schemeClr val="bg1"/>
              </a:solidFill>
            </a:endParaRPr>
          </a:p>
        </p:txBody>
      </p:sp>
      <p:sp>
        <p:nvSpPr>
          <p:cNvPr id="3" name="ee4pContent1">
            <a:extLst>
              <a:ext uri="{FF2B5EF4-FFF2-40B4-BE49-F238E27FC236}">
                <a16:creationId xmlns:a16="http://schemas.microsoft.com/office/drawing/2014/main" id="{956E6378-ACAA-1180-6584-811895FF40E1}"/>
              </a:ext>
            </a:extLst>
          </p:cNvPr>
          <p:cNvSpPr txBox="1">
            <a:spLocks/>
          </p:cNvSpPr>
          <p:nvPr>
            <p:custDataLst>
              <p:tags r:id="rId5"/>
            </p:custDataLst>
          </p:nvPr>
        </p:nvSpPr>
        <p:spPr>
          <a:xfrm>
            <a:off x="4369780" y="4128987"/>
            <a:ext cx="2250830" cy="23638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8" name="ee4pHeader1">
            <a:extLst>
              <a:ext uri="{FF2B5EF4-FFF2-40B4-BE49-F238E27FC236}">
                <a16:creationId xmlns:a16="http://schemas.microsoft.com/office/drawing/2014/main" id="{E34DCB93-3011-EC26-F153-2125968C12B8}"/>
              </a:ext>
            </a:extLst>
          </p:cNvPr>
          <p:cNvSpPr/>
          <p:nvPr>
            <p:custDataLst>
              <p:tags r:id="rId6"/>
            </p:custDataLst>
          </p:nvPr>
        </p:nvSpPr>
        <p:spPr bwMode="auto">
          <a:xfrm>
            <a:off x="4369778" y="3667248"/>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ElastoGen</a:t>
            </a:r>
            <a:endParaRPr lang="en-US" altLang="zh-CN" sz="2000" b="1" dirty="0">
              <a:solidFill>
                <a:schemeClr val="bg1"/>
              </a:solidFill>
            </a:endParaRPr>
          </a:p>
        </p:txBody>
      </p:sp>
      <p:sp>
        <p:nvSpPr>
          <p:cNvPr id="9" name="ee4pContent1">
            <a:extLst>
              <a:ext uri="{FF2B5EF4-FFF2-40B4-BE49-F238E27FC236}">
                <a16:creationId xmlns:a16="http://schemas.microsoft.com/office/drawing/2014/main" id="{4F58057E-DF3A-A06F-E654-6DA65C650FDF}"/>
              </a:ext>
            </a:extLst>
          </p:cNvPr>
          <p:cNvSpPr txBox="1">
            <a:spLocks/>
          </p:cNvSpPr>
          <p:nvPr>
            <p:custDataLst>
              <p:tags r:id="rId7"/>
            </p:custDataLst>
          </p:nvPr>
        </p:nvSpPr>
        <p:spPr>
          <a:xfrm>
            <a:off x="6736373" y="4128987"/>
            <a:ext cx="2250830" cy="23638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8A67C851-633B-04A5-51C8-66B175FE6B88}"/>
              </a:ext>
            </a:extLst>
          </p:cNvPr>
          <p:cNvSpPr/>
          <p:nvPr>
            <p:custDataLst>
              <p:tags r:id="rId8"/>
            </p:custDataLst>
          </p:nvPr>
        </p:nvSpPr>
        <p:spPr bwMode="auto">
          <a:xfrm>
            <a:off x="6736371" y="3667248"/>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One-2-3-45</a:t>
            </a:r>
            <a:endParaRPr lang="en-US" altLang="zh-CN" sz="2000" b="1" dirty="0">
              <a:solidFill>
                <a:schemeClr val="bg1"/>
              </a:solidFill>
            </a:endParaRPr>
          </a:p>
        </p:txBody>
      </p:sp>
      <p:sp>
        <p:nvSpPr>
          <p:cNvPr id="11" name="ee4pContent1">
            <a:extLst>
              <a:ext uri="{FF2B5EF4-FFF2-40B4-BE49-F238E27FC236}">
                <a16:creationId xmlns:a16="http://schemas.microsoft.com/office/drawing/2014/main" id="{5D983DC0-AA3D-2C33-B80B-904DD3D749AE}"/>
              </a:ext>
            </a:extLst>
          </p:cNvPr>
          <p:cNvSpPr txBox="1">
            <a:spLocks/>
          </p:cNvSpPr>
          <p:nvPr>
            <p:custDataLst>
              <p:tags r:id="rId9"/>
            </p:custDataLst>
          </p:nvPr>
        </p:nvSpPr>
        <p:spPr>
          <a:xfrm>
            <a:off x="9102970" y="4128987"/>
            <a:ext cx="2250830" cy="23638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43B3E7AD-5AA1-CE4C-AAA5-783AB64401BF}"/>
              </a:ext>
            </a:extLst>
          </p:cNvPr>
          <p:cNvSpPr/>
          <p:nvPr>
            <p:custDataLst>
              <p:tags r:id="rId10"/>
            </p:custDataLst>
          </p:nvPr>
        </p:nvSpPr>
        <p:spPr bwMode="auto">
          <a:xfrm>
            <a:off x="9102968" y="3667248"/>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PLoT</a:t>
            </a:r>
            <a:endParaRPr lang="en-US" sz="2000" b="1" dirty="0">
              <a:solidFill>
                <a:schemeClr val="bg1"/>
              </a:solidFill>
            </a:endParaRPr>
          </a:p>
        </p:txBody>
      </p:sp>
      <p:pic>
        <p:nvPicPr>
          <p:cNvPr id="17" name="图片 16">
            <a:extLst>
              <a:ext uri="{FF2B5EF4-FFF2-40B4-BE49-F238E27FC236}">
                <a16:creationId xmlns:a16="http://schemas.microsoft.com/office/drawing/2014/main" id="{56B1D5AE-B882-9EA0-8433-D484CC87D633}"/>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264481" y="4232040"/>
            <a:ext cx="2457932" cy="2206870"/>
          </a:xfrm>
          <a:prstGeom prst="rect">
            <a:avLst/>
          </a:prstGeom>
        </p:spPr>
      </p:pic>
      <p:pic>
        <p:nvPicPr>
          <p:cNvPr id="18" name="图片 17">
            <a:extLst>
              <a:ext uri="{FF2B5EF4-FFF2-40B4-BE49-F238E27FC236}">
                <a16:creationId xmlns:a16="http://schemas.microsoft.com/office/drawing/2014/main" id="{1C253476-B430-9D4F-0C08-0DEB34B2EA08}"/>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398717" y="4232040"/>
            <a:ext cx="2192951" cy="1058064"/>
          </a:xfrm>
          <a:prstGeom prst="rect">
            <a:avLst/>
          </a:prstGeom>
        </p:spPr>
      </p:pic>
      <p:pic>
        <p:nvPicPr>
          <p:cNvPr id="19" name="图片 18">
            <a:extLst>
              <a:ext uri="{FF2B5EF4-FFF2-40B4-BE49-F238E27FC236}">
                <a16:creationId xmlns:a16="http://schemas.microsoft.com/office/drawing/2014/main" id="{8F69237E-9A23-EA41-F377-B71D38416CF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98717" y="5324653"/>
            <a:ext cx="2192950" cy="1133673"/>
          </a:xfrm>
          <a:prstGeom prst="rect">
            <a:avLst/>
          </a:prstGeom>
        </p:spPr>
      </p:pic>
      <p:pic>
        <p:nvPicPr>
          <p:cNvPr id="20" name="图片 19">
            <a:extLst>
              <a:ext uri="{FF2B5EF4-FFF2-40B4-BE49-F238E27FC236}">
                <a16:creationId xmlns:a16="http://schemas.microsoft.com/office/drawing/2014/main" id="{08E2EB6C-6AB7-B11D-53C2-8E3C862627A3}"/>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788399" y="5005077"/>
            <a:ext cx="2146780" cy="611708"/>
          </a:xfrm>
          <a:prstGeom prst="rect">
            <a:avLst/>
          </a:prstGeom>
        </p:spPr>
      </p:pic>
      <p:pic>
        <p:nvPicPr>
          <p:cNvPr id="21" name="图片 20">
            <a:extLst>
              <a:ext uri="{FF2B5EF4-FFF2-40B4-BE49-F238E27FC236}">
                <a16:creationId xmlns:a16="http://schemas.microsoft.com/office/drawing/2014/main" id="{70E8ACA3-7556-7CA6-647D-9FAA6AE011C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9139660" y="4740773"/>
            <a:ext cx="2177452" cy="1140316"/>
          </a:xfrm>
          <a:prstGeom prst="rect">
            <a:avLst/>
          </a:prstGeom>
        </p:spPr>
      </p:pic>
    </p:spTree>
    <p:extLst>
      <p:ext uri="{BB962C8B-B14F-4D97-AF65-F5344CB8AC3E}">
        <p14:creationId xmlns:p14="http://schemas.microsoft.com/office/powerpoint/2010/main" val="31490110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175357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Knowledge-driven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一些方法将人工创建的物理规则与 </a:t>
            </a:r>
            <a:r>
              <a:rPr lang="en-US" altLang="zh-CN" dirty="0">
                <a:latin typeface="+mn-lt"/>
              </a:rPr>
              <a:t>LLM </a:t>
            </a:r>
            <a:r>
              <a:rPr lang="zh-CN" altLang="en-US" dirty="0">
                <a:latin typeface="+mn-lt"/>
              </a:rPr>
              <a:t>或 </a:t>
            </a:r>
            <a:r>
              <a:rPr lang="en-US" altLang="zh-CN" dirty="0">
                <a:latin typeface="+mn-lt"/>
              </a:rPr>
              <a:t>MLM </a:t>
            </a:r>
            <a:r>
              <a:rPr lang="zh-CN" altLang="en-US" dirty="0">
                <a:latin typeface="+mn-lt"/>
              </a:rPr>
              <a:t>相结合</a:t>
            </a:r>
            <a:endParaRPr lang="en-US" altLang="zh-CN" dirty="0">
              <a:latin typeface="+mn-lt"/>
            </a:endParaRPr>
          </a:p>
          <a:p>
            <a:pPr lvl="1"/>
            <a:r>
              <a:rPr lang="zh-CN" altLang="en-US" dirty="0">
                <a:latin typeface="+mn-lt"/>
              </a:rPr>
              <a:t>通过利用 </a:t>
            </a:r>
            <a:r>
              <a:rPr lang="en-US" altLang="zh-CN" dirty="0">
                <a:latin typeface="+mn-lt"/>
              </a:rPr>
              <a:t>LLM </a:t>
            </a:r>
            <a:r>
              <a:rPr lang="zh-CN" altLang="en-US" dirty="0">
                <a:latin typeface="+mn-lt"/>
              </a:rPr>
              <a:t>和 </a:t>
            </a:r>
            <a:r>
              <a:rPr lang="en-US" altLang="zh-CN" dirty="0">
                <a:latin typeface="+mn-lt"/>
              </a:rPr>
              <a:t>MLM </a:t>
            </a:r>
            <a:r>
              <a:rPr lang="zh-CN" altLang="en-US" dirty="0">
                <a:latin typeface="+mn-lt"/>
              </a:rPr>
              <a:t>的常识能力，这些方法（例如，</a:t>
            </a:r>
            <a:r>
              <a:rPr lang="en-US" altLang="zh-CN" dirty="0">
                <a:latin typeface="+mn-lt"/>
              </a:rPr>
              <a:t>Holodeck</a:t>
            </a:r>
            <a:r>
              <a:rPr lang="zh-CN" altLang="en-US" dirty="0">
                <a:latin typeface="+mn-lt"/>
              </a:rPr>
              <a:t>，</a:t>
            </a:r>
            <a:r>
              <a:rPr lang="en-US" altLang="zh-CN" dirty="0">
                <a:latin typeface="+mn-lt"/>
              </a:rPr>
              <a:t>LEGENT</a:t>
            </a:r>
            <a:r>
              <a:rPr lang="zh-CN" altLang="en-US" dirty="0">
                <a:latin typeface="+mn-lt"/>
              </a:rPr>
              <a:t>，</a:t>
            </a:r>
            <a:r>
              <a:rPr lang="en-US" altLang="zh-CN" dirty="0">
                <a:latin typeface="+mn-lt"/>
              </a:rPr>
              <a:t>GRUtopia</a:t>
            </a:r>
            <a:r>
              <a:rPr lang="zh-CN" altLang="en-US" dirty="0">
                <a:latin typeface="+mn-lt"/>
              </a:rPr>
              <a:t>）通过自动空间布局优化生成多样且语义丰富的场景</a:t>
            </a:r>
            <a:endParaRPr lang="en-US" altLang="zh-CN" dirty="0">
              <a:latin typeface="+mn-lt"/>
            </a:endParaRPr>
          </a:p>
          <a:p>
            <a:pPr lvl="1"/>
            <a:r>
              <a:rPr lang="zh-CN" altLang="en-US" dirty="0">
                <a:latin typeface="+mn-lt"/>
              </a:rPr>
              <a:t>这极大地推进了通用具身智能体的开发，通过在新的和多样化的环境中对其进行训练</a:t>
            </a:r>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3649805"/>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44196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3188065"/>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Holodeck</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44196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LEGENT</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7"/>
            </p:custDataLst>
          </p:nvPr>
        </p:nvSpPr>
        <p:spPr>
          <a:xfrm>
            <a:off x="80010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Header1">
            <a:extLst>
              <a:ext uri="{FF2B5EF4-FFF2-40B4-BE49-F238E27FC236}">
                <a16:creationId xmlns:a16="http://schemas.microsoft.com/office/drawing/2014/main" id="{71BEDA59-B2EE-BBCA-DF53-BA6128B24A0F}"/>
              </a:ext>
            </a:extLst>
          </p:cNvPr>
          <p:cNvSpPr/>
          <p:nvPr>
            <p:custDataLst>
              <p:tags r:id="rId8"/>
            </p:custDataLst>
          </p:nvPr>
        </p:nvSpPr>
        <p:spPr bwMode="auto">
          <a:xfrm>
            <a:off x="80010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latin typeface="+mn-lt"/>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GRUtopia</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FBB73463-CBD2-B1F9-FC6B-AB79A7F7847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055070" y="4144510"/>
            <a:ext cx="3244660" cy="1853660"/>
          </a:xfrm>
          <a:prstGeom prst="rect">
            <a:avLst/>
          </a:prstGeom>
        </p:spPr>
      </p:pic>
      <p:pic>
        <p:nvPicPr>
          <p:cNvPr id="13" name="图片 12">
            <a:extLst>
              <a:ext uri="{FF2B5EF4-FFF2-40B4-BE49-F238E27FC236}">
                <a16:creationId xmlns:a16="http://schemas.microsoft.com/office/drawing/2014/main" id="{87069D34-DFD7-5020-0870-44ACD5E7DA48}"/>
              </a:ext>
            </a:extLst>
          </p:cNvPr>
          <p:cNvPicPr>
            <a:picLocks noChangeAspect="1"/>
          </p:cNvPicPr>
          <p:nvPr/>
        </p:nvPicPr>
        <p:blipFill>
          <a:blip r:embed="rId16"/>
          <a:stretch>
            <a:fillRect/>
          </a:stretch>
        </p:blipFill>
        <p:spPr>
          <a:xfrm>
            <a:off x="4512766" y="3735709"/>
            <a:ext cx="3166469" cy="2671261"/>
          </a:xfrm>
          <a:prstGeom prst="rect">
            <a:avLst/>
          </a:prstGeom>
        </p:spPr>
      </p:pic>
      <p:pic>
        <p:nvPicPr>
          <p:cNvPr id="16" name="图片 15">
            <a:extLst>
              <a:ext uri="{FF2B5EF4-FFF2-40B4-BE49-F238E27FC236}">
                <a16:creationId xmlns:a16="http://schemas.microsoft.com/office/drawing/2014/main" id="{AA085AE6-255E-2689-A538-1882344C365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65235" y="3906048"/>
            <a:ext cx="3298730" cy="2330586"/>
          </a:xfrm>
          <a:prstGeom prst="rect">
            <a:avLst/>
          </a:prstGeom>
        </p:spPr>
      </p:pic>
    </p:spTree>
    <p:extLst>
      <p:ext uri="{BB962C8B-B14F-4D97-AF65-F5344CB8AC3E}">
        <p14:creationId xmlns:p14="http://schemas.microsoft.com/office/powerpoint/2010/main" val="30473956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中度可信度描述已自动生成">
            <a:extLst>
              <a:ext uri="{FF2B5EF4-FFF2-40B4-BE49-F238E27FC236}">
                <a16:creationId xmlns:a16="http://schemas.microsoft.com/office/drawing/2014/main" id="{43EFA406-5FBA-D5FA-E62D-8B4F904D6A3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794235"/>
            <a:ext cx="12192000" cy="5269529"/>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extLst>
              <p:ext uri="{D42A27DB-BD31-4B8C-83A1-F6EECF244321}">
                <p14:modId xmlns:p14="http://schemas.microsoft.com/office/powerpoint/2010/main" val="3364666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6"/>
          <a:stretch>
            <a:fillRect/>
          </a:stretch>
        </p:blipFill>
        <p:spPr>
          <a:xfrm>
            <a:off x="838200" y="1690689"/>
            <a:ext cx="10515600" cy="2888832"/>
          </a:xfrm>
          <a:prstGeom prst="rect">
            <a:avLst/>
          </a:prstGeom>
        </p:spPr>
      </p:pic>
      <p:sp>
        <p:nvSpPr>
          <p:cNvPr id="6" name="ee4pContent1">
            <a:extLst>
              <a:ext uri="{FF2B5EF4-FFF2-40B4-BE49-F238E27FC236}">
                <a16:creationId xmlns:a16="http://schemas.microsoft.com/office/drawing/2014/main" id="{1C39BF38-608D-0828-10D7-DC212948872D}"/>
              </a:ext>
            </a:extLst>
          </p:cNvPr>
          <p:cNvSpPr txBox="1">
            <a:spLocks/>
          </p:cNvSpPr>
          <p:nvPr>
            <p:custDataLst>
              <p:tags r:id="rId2"/>
            </p:custDataLst>
          </p:nvPr>
        </p:nvSpPr>
        <p:spPr>
          <a:xfrm>
            <a:off x="838199" y="4650290"/>
            <a:ext cx="10515599" cy="1979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左侧的黄色方框显示了 </a:t>
            </a:r>
            <a:r>
              <a:rPr lang="en-US" altLang="zh-CN" dirty="0" err="1">
                <a:latin typeface="+mn-lt"/>
              </a:rPr>
              <a:t>Franka</a:t>
            </a:r>
            <a:r>
              <a:rPr lang="en-US" altLang="zh-CN" dirty="0">
                <a:latin typeface="+mn-lt"/>
              </a:rPr>
              <a:t> </a:t>
            </a:r>
            <a:r>
              <a:rPr lang="zh-CN" altLang="en-US" dirty="0">
                <a:latin typeface="+mn-lt"/>
              </a:rPr>
              <a:t>和 </a:t>
            </a:r>
            <a:r>
              <a:rPr lang="en-US" altLang="zh-CN" dirty="0" err="1">
                <a:latin typeface="+mn-lt"/>
              </a:rPr>
              <a:t>WidowX</a:t>
            </a:r>
            <a:r>
              <a:rPr lang="en-US" altLang="zh-CN" dirty="0">
                <a:latin typeface="+mn-lt"/>
              </a:rPr>
              <a:t> </a:t>
            </a:r>
            <a:r>
              <a:rPr lang="zh-CN" altLang="en-US" dirty="0">
                <a:latin typeface="+mn-lt"/>
              </a:rPr>
              <a:t>机械臂的操作演示，而蓝色方框则显示了人类的演示；</a:t>
            </a:r>
            <a:endParaRPr lang="en-US" altLang="zh-CN" dirty="0">
              <a:latin typeface="+mn-lt"/>
            </a:endParaRPr>
          </a:p>
          <a:p>
            <a:pPr lvl="1"/>
            <a:r>
              <a:rPr lang="zh-CN" altLang="en-US" dirty="0">
                <a:latin typeface="+mn-lt"/>
              </a:rPr>
              <a:t>在中间，黄色方框展示了 </a:t>
            </a:r>
            <a:r>
              <a:rPr lang="en-US" altLang="zh-CN" dirty="0">
                <a:latin typeface="+mn-lt"/>
              </a:rPr>
              <a:t>UR5e </a:t>
            </a:r>
            <a:r>
              <a:rPr lang="zh-CN" altLang="en-US" dirty="0">
                <a:latin typeface="+mn-lt"/>
              </a:rPr>
              <a:t>和 </a:t>
            </a:r>
            <a:r>
              <a:rPr lang="en-US" altLang="zh-CN" dirty="0" err="1">
                <a:latin typeface="+mn-lt"/>
              </a:rPr>
              <a:t>Franka</a:t>
            </a:r>
            <a:r>
              <a:rPr lang="en-US" altLang="zh-CN" dirty="0">
                <a:latin typeface="+mn-lt"/>
              </a:rPr>
              <a:t> </a:t>
            </a:r>
            <a:r>
              <a:rPr lang="zh-CN" altLang="en-US" dirty="0">
                <a:latin typeface="+mn-lt"/>
              </a:rPr>
              <a:t>机械臂在模拟环境中的操作场景，蓝色方框则显示了标记的模拟数据；</a:t>
            </a:r>
            <a:endParaRPr lang="en-US" altLang="zh-CN" dirty="0">
              <a:latin typeface="+mn-lt"/>
            </a:endParaRPr>
          </a:p>
          <a:p>
            <a:pPr lvl="1"/>
            <a:r>
              <a:rPr lang="zh-CN" altLang="en-US" dirty="0">
                <a:latin typeface="+mn-lt"/>
              </a:rPr>
              <a:t>右侧的紫色方框展示了这些数据集的数据格式</a:t>
            </a:r>
            <a:endParaRPr lang="en-US" altLang="zh-CN" dirty="0">
              <a:latin typeface="+mn-lt"/>
            </a:endParaRPr>
          </a:p>
          <a:p>
            <a:pPr lvl="1"/>
            <a:r>
              <a:rPr lang="zh-CN" altLang="en-US" dirty="0">
                <a:latin typeface="+mn-lt"/>
              </a:rPr>
              <a:t>对于从模拟到现实的适应，高质量数据至关重要</a:t>
            </a:r>
            <a:endParaRPr lang="en-US" altLang="zh-CN" dirty="0">
              <a:latin typeface="+mn-lt"/>
            </a:endParaRPr>
          </a:p>
          <a:p>
            <a:pPr lvl="1"/>
            <a:r>
              <a:rPr lang="zh-CN" altLang="en-US" dirty="0">
                <a:latin typeface="+mn-lt"/>
              </a:rPr>
              <a:t>传统的资料收集方法需要昂贵的设备、精确的操作，而且耗时费力，往往缺乏灵活性</a:t>
            </a:r>
            <a:endParaRPr lang="en-US" altLang="zh-CN" dirty="0">
              <a:latin typeface="+mn-lt"/>
            </a:endParaRPr>
          </a:p>
          <a:p>
            <a:pPr lvl="1"/>
            <a:r>
              <a:rPr lang="zh-CN" altLang="en-US" dirty="0">
                <a:latin typeface="+mn-lt"/>
              </a:rPr>
              <a:t>近年来，一些高效且具有成本效益的方法被提出，用于收集高质量的演示数据和训练</a:t>
            </a:r>
          </a:p>
          <a:p>
            <a:pPr lvl="1"/>
            <a:endParaRPr lang="zh-CN" altLang="en-US" dirty="0">
              <a:latin typeface="+mn-lt"/>
            </a:endParaRPr>
          </a:p>
        </p:txBody>
      </p:sp>
    </p:spTree>
    <p:extLst>
      <p:ext uri="{BB962C8B-B14F-4D97-AF65-F5344CB8AC3E}">
        <p14:creationId xmlns:p14="http://schemas.microsoft.com/office/powerpoint/2010/main" val="19225940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2211926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Real-World Data</a:t>
            </a:r>
            <a:endParaRPr lang="en-US" dirty="0"/>
          </a:p>
        </p:txBody>
      </p:sp>
      <p:sp>
        <p:nvSpPr>
          <p:cNvPr id="7" name="ee4pContent1">
            <a:extLst>
              <a:ext uri="{FF2B5EF4-FFF2-40B4-BE49-F238E27FC236}">
                <a16:creationId xmlns:a16="http://schemas.microsoft.com/office/drawing/2014/main" id="{6FBC5DEB-CC57-BF5C-07C7-30A976CD95E5}"/>
              </a:ext>
            </a:extLst>
          </p:cNvPr>
          <p:cNvSpPr txBox="1">
            <a:spLocks/>
          </p:cNvSpPr>
          <p:nvPr>
            <p:custDataLst>
              <p:tags r:id="rId2"/>
            </p:custDataLst>
          </p:nvPr>
        </p:nvSpPr>
        <p:spPr>
          <a:xfrm>
            <a:off x="838194" y="3862343"/>
            <a:ext cx="10515599" cy="26305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Open X-Embodiment</a:t>
            </a:r>
            <a:r>
              <a:rPr lang="zh-CN" altLang="en-US" dirty="0">
                <a:latin typeface="+mn-lt"/>
              </a:rPr>
              <a:t>是一个来自 </a:t>
            </a:r>
            <a:r>
              <a:rPr lang="en-US" altLang="zh-CN" dirty="0">
                <a:latin typeface="+mn-lt"/>
              </a:rPr>
              <a:t>22 </a:t>
            </a:r>
            <a:r>
              <a:rPr lang="zh-CN" altLang="en-US" dirty="0">
                <a:latin typeface="+mn-lt"/>
              </a:rPr>
              <a:t>种不同机器人的具身数据集，包含 </a:t>
            </a:r>
            <a:r>
              <a:rPr lang="en-US" altLang="zh-CN" dirty="0">
                <a:latin typeface="+mn-lt"/>
              </a:rPr>
              <a:t>527 </a:t>
            </a:r>
            <a:r>
              <a:rPr lang="zh-CN" altLang="en-US" dirty="0">
                <a:latin typeface="+mn-lt"/>
              </a:rPr>
              <a:t>种技能和 </a:t>
            </a:r>
            <a:r>
              <a:rPr lang="en-US" altLang="zh-CN" dirty="0">
                <a:latin typeface="+mn-lt"/>
              </a:rPr>
              <a:t>160,266 </a:t>
            </a:r>
            <a:r>
              <a:rPr lang="zh-CN" altLang="en-US" dirty="0">
                <a:latin typeface="+mn-lt"/>
              </a:rPr>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dirty="0">
                <a:latin typeface="+mn-lt"/>
              </a:rPr>
              <a:t>RT-X </a:t>
            </a:r>
            <a:r>
              <a:rPr lang="zh-CN" altLang="en-US" dirty="0">
                <a:latin typeface="+mn-lt"/>
              </a:rPr>
              <a:t>表现出卓越的迁移能力</a:t>
            </a:r>
          </a:p>
        </p:txBody>
      </p:sp>
      <p:sp>
        <p:nvSpPr>
          <p:cNvPr id="11" name="ee4pHeader1">
            <a:extLst>
              <a:ext uri="{FF2B5EF4-FFF2-40B4-BE49-F238E27FC236}">
                <a16:creationId xmlns:a16="http://schemas.microsoft.com/office/drawing/2014/main" id="{78A7303A-467B-634E-CF96-10ABABF911B9}"/>
              </a:ext>
            </a:extLst>
          </p:cNvPr>
          <p:cNvSpPr/>
          <p:nvPr>
            <p:custDataLst>
              <p:tags r:id="rId3"/>
            </p:custDataLst>
          </p:nvPr>
        </p:nvSpPr>
        <p:spPr bwMode="auto">
          <a:xfrm>
            <a:off x="838194" y="3400605"/>
            <a:ext cx="105155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8">
                  <a:extLst>
                    <a:ext uri="{A12FA001-AC4F-418D-AE19-62706E023703}">
                      <ahyp:hlinkClr xmlns:ahyp="http://schemas.microsoft.com/office/drawing/2018/hyperlinkcolor" val="tx"/>
                    </a:ext>
                  </a:extLst>
                </a:hlinkClick>
              </a:rPr>
              <a:t>Open X-Embodiment</a:t>
            </a:r>
            <a:endParaRPr lang="en-US" sz="2000" b="1" dirty="0">
              <a:solidFill>
                <a:schemeClr val="bg1"/>
              </a:solidFill>
            </a:endParaRPr>
          </a:p>
        </p:txBody>
      </p:sp>
      <p:pic>
        <p:nvPicPr>
          <p:cNvPr id="1028" name="Picture 4">
            <a:extLst>
              <a:ext uri="{FF2B5EF4-FFF2-40B4-BE49-F238E27FC236}">
                <a16:creationId xmlns:a16="http://schemas.microsoft.com/office/drawing/2014/main" id="{C54EA119-18F7-4D0F-EB73-F6D2C80FEDC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002488" y="4936444"/>
            <a:ext cx="6187012" cy="1532252"/>
          </a:xfrm>
          <a:prstGeom prst="rect">
            <a:avLst/>
          </a:prstGeom>
          <a:noFill/>
          <a:extLst>
            <a:ext uri="{909E8E84-426E-40DD-AFC4-6F175D3DCCD1}">
              <a14:hiddenFill xmlns:a14="http://schemas.microsoft.com/office/drawing/2010/main">
                <a:solidFill>
                  <a:srgbClr val="FFFFFF"/>
                </a:solidFill>
              </a14:hiddenFill>
            </a:ext>
          </a:extLst>
        </p:spPr>
      </p:pic>
      <p:sp>
        <p:nvSpPr>
          <p:cNvPr id="4" name="ee4pContent1">
            <a:extLst>
              <a:ext uri="{FF2B5EF4-FFF2-40B4-BE49-F238E27FC236}">
                <a16:creationId xmlns:a16="http://schemas.microsoft.com/office/drawing/2014/main" id="{862880C4-5153-1196-8614-EB9B8A14544A}"/>
              </a:ext>
            </a:extLst>
          </p:cNvPr>
          <p:cNvSpPr txBox="1">
            <a:spLocks/>
          </p:cNvSpPr>
          <p:nvPr>
            <p:custDataLst>
              <p:tags r:id="rId4"/>
            </p:custDataLst>
          </p:nvPr>
        </p:nvSpPr>
        <p:spPr>
          <a:xfrm>
            <a:off x="838197" y="1690689"/>
            <a:ext cx="10515599" cy="15358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在大量、丰富的数据集上训练大型、高容量模型已证明了其非凡的能力，并在解决下游应用方面取得了重大成功</a:t>
            </a:r>
            <a:endParaRPr lang="en-US" altLang="zh-CN" dirty="0">
              <a:latin typeface="+mn-lt"/>
            </a:endParaRPr>
          </a:p>
          <a:p>
            <a:pPr lvl="1"/>
            <a:r>
              <a:rPr lang="zh-CN" altLang="en-US" dirty="0">
                <a:latin typeface="+mn-lt"/>
              </a:rPr>
              <a:t>例如，</a:t>
            </a:r>
            <a:r>
              <a:rPr lang="en-US" altLang="zh-CN" dirty="0">
                <a:latin typeface="+mn-lt"/>
              </a:rPr>
              <a:t>ChatGPT</a:t>
            </a:r>
            <a:r>
              <a:rPr lang="zh-CN" altLang="en-US" dirty="0">
                <a:latin typeface="+mn-lt"/>
              </a:rPr>
              <a:t>、</a:t>
            </a:r>
            <a:r>
              <a:rPr lang="en-US" altLang="zh-CN" dirty="0">
                <a:latin typeface="+mn-lt"/>
              </a:rPr>
              <a:t>GPT-4 </a:t>
            </a:r>
            <a:r>
              <a:rPr lang="zh-CN" altLang="en-US" dirty="0">
                <a:latin typeface="+mn-lt"/>
              </a:rPr>
              <a:t>和 </a:t>
            </a:r>
            <a:r>
              <a:rPr lang="en-US" altLang="zh-CN" dirty="0" err="1">
                <a:latin typeface="+mn-lt"/>
              </a:rPr>
              <a:t>LLaMA</a:t>
            </a:r>
            <a:r>
              <a:rPr lang="en-US" altLang="zh-CN" dirty="0">
                <a:latin typeface="+mn-lt"/>
              </a:rPr>
              <a:t> </a:t>
            </a:r>
            <a:r>
              <a:rPr lang="zh-CN" altLang="en-US" dirty="0">
                <a:latin typeface="+mn-lt"/>
              </a:rPr>
              <a:t>等大型语言模型不仅在 </a:t>
            </a:r>
            <a:r>
              <a:rPr lang="en-US" altLang="zh-CN" dirty="0">
                <a:latin typeface="+mn-lt"/>
              </a:rPr>
              <a:t>NLP </a:t>
            </a:r>
            <a:r>
              <a:rPr lang="zh-CN" altLang="en-US" dirty="0">
                <a:latin typeface="+mn-lt"/>
              </a:rPr>
              <a:t>领域表现出色，而且还为下游任务提供了出色的问题解决能力</a:t>
            </a:r>
            <a:endParaRPr lang="en-US" altLang="zh-CN" dirty="0">
              <a:latin typeface="+mn-lt"/>
            </a:endParaRPr>
          </a:p>
          <a:p>
            <a:pPr lvl="1"/>
            <a:r>
              <a:rPr lang="zh-CN" altLang="en-US" dirty="0">
                <a:latin typeface="+mn-lt"/>
              </a:rPr>
              <a:t>因此，是否有可能在机器人领域训练一个具身大型模型，该模型通过训练拥有强大的泛化能力，并能适应新的场景和机器人任务？ 这需要大量具身数据集来为模型训练提供数据</a:t>
            </a:r>
          </a:p>
        </p:txBody>
      </p:sp>
    </p:spTree>
    <p:extLst>
      <p:ext uri="{BB962C8B-B14F-4D97-AF65-F5344CB8AC3E}">
        <p14:creationId xmlns:p14="http://schemas.microsoft.com/office/powerpoint/2010/main" val="36338037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892371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Real-World Data</a:t>
            </a: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2"/>
            </p:custDataLst>
          </p:nvPr>
        </p:nvSpPr>
        <p:spPr>
          <a:xfrm>
            <a:off x="838200" y="2152428"/>
            <a:ext cx="33528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UMI </a:t>
            </a:r>
            <a:r>
              <a:rPr lang="zh-CN" altLang="en-US" dirty="0">
                <a:latin typeface="+mn-lt"/>
              </a:rPr>
              <a:t>提出了一个数据收集和策略学习框架。设计了一种手持式抓手和一个优雅的界面用于数据收集，从而能够实现便携式、低成本和信息丰富的双臂和动态演示数据收集。只需修改训练数据，机器人就可以实现零样本泛化、双臂和精确的任务</a:t>
            </a: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3"/>
            </p:custDataLst>
          </p:nvPr>
        </p:nvSpPr>
        <p:spPr>
          <a:xfrm>
            <a:off x="4419600" y="2152426"/>
            <a:ext cx="33528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移动 </a:t>
            </a:r>
            <a:r>
              <a:rPr lang="en-US" altLang="zh-CN" dirty="0">
                <a:latin typeface="+mn-lt"/>
              </a:rPr>
              <a:t>ALOHA </a:t>
            </a:r>
            <a:r>
              <a:rPr lang="zh-CN" altLang="en-US" dirty="0">
                <a:latin typeface="+mn-lt"/>
              </a:rPr>
              <a:t>是一种低成本的全方位移动操作系统。它可以用于收集全方位移动下双臂操作的任务数据，例如油炸虾和上菜。用该系统和静态 </a:t>
            </a:r>
            <a:r>
              <a:rPr lang="en-US" altLang="zh-CN" dirty="0">
                <a:latin typeface="+mn-lt"/>
              </a:rPr>
              <a:t>ALOHA </a:t>
            </a:r>
            <a:r>
              <a:rPr lang="zh-CN" altLang="en-US" dirty="0">
                <a:latin typeface="+mn-lt"/>
              </a:rPr>
              <a:t>收集的数据训练代理可以提高移动操作任务的性能。这些代理可以作为家庭助手或工作助手</a:t>
            </a:r>
          </a:p>
        </p:txBody>
      </p:sp>
      <p:sp>
        <p:nvSpPr>
          <p:cNvPr id="14" name="ee4pHeader1">
            <a:extLst>
              <a:ext uri="{FF2B5EF4-FFF2-40B4-BE49-F238E27FC236}">
                <a16:creationId xmlns:a16="http://schemas.microsoft.com/office/drawing/2014/main" id="{82CCE9EA-4218-AC93-B808-67F523B525D7}"/>
              </a:ext>
            </a:extLst>
          </p:cNvPr>
          <p:cNvSpPr/>
          <p:nvPr>
            <p:custDataLst>
              <p:tags r:id="rId4"/>
            </p:custDataLst>
          </p:nvPr>
        </p:nvSpPr>
        <p:spPr bwMode="auto">
          <a:xfrm>
            <a:off x="838200" y="1690689"/>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1">
                  <a:extLst>
                    <a:ext uri="{A12FA001-AC4F-418D-AE19-62706E023703}">
                      <ahyp:hlinkClr xmlns:ahyp="http://schemas.microsoft.com/office/drawing/2018/hyperlinkcolor" val="tx"/>
                    </a:ext>
                  </a:extLst>
                </a:hlinkClick>
              </a:rPr>
              <a:t>UMI</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5"/>
            </p:custDataLst>
          </p:nvPr>
        </p:nvSpPr>
        <p:spPr bwMode="auto">
          <a:xfrm>
            <a:off x="4419600" y="169068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hlinkClick r:id="rId12">
                  <a:extLst>
                    <a:ext uri="{A12FA001-AC4F-418D-AE19-62706E023703}">
                      <ahyp:hlinkClr xmlns:ahyp="http://schemas.microsoft.com/office/drawing/2018/hyperlinkcolor" val="tx"/>
                    </a:ext>
                  </a:extLst>
                </a:hlinkClick>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Mobile ALOHA</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6"/>
            </p:custDataLst>
          </p:nvPr>
        </p:nvSpPr>
        <p:spPr>
          <a:xfrm>
            <a:off x="8001000" y="2152426"/>
            <a:ext cx="33528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在人机协作中，人类和代理在数据收集过程中共同学习，减少人工工作量，加速数据获取，提高了数据质量。具体来说，在具身场景中，在数据收集过程中，人类会提供初始的动作输入。随后，代理通过迭代扰动和去噪过程来细化这些动作，逐步优化它们以产生精确、高质量的操作演示。整个过程可以概括如下：人类贡献操作直觉和多样性，而代理处理优化和稳定性，减少对操作员的依赖，使执行更复杂的任务成为可能，并收集更高质量的数据</a:t>
            </a:r>
            <a:endParaRPr lang="en-US" altLang="zh-CN" sz="1600" dirty="0"/>
          </a:p>
          <a:p>
            <a:pPr lvl="1"/>
            <a:endParaRPr lang="en-US" dirty="0">
              <a:latin typeface="+mn-lt"/>
            </a:endParaRPr>
          </a:p>
        </p:txBody>
      </p:sp>
      <p:sp>
        <p:nvSpPr>
          <p:cNvPr id="9" name="ee4pHeader1">
            <a:extLst>
              <a:ext uri="{FF2B5EF4-FFF2-40B4-BE49-F238E27FC236}">
                <a16:creationId xmlns:a16="http://schemas.microsoft.com/office/drawing/2014/main" id="{71BEDA59-B2EE-BBCA-DF53-BA6128B24A0F}"/>
              </a:ext>
            </a:extLst>
          </p:cNvPr>
          <p:cNvSpPr/>
          <p:nvPr>
            <p:custDataLst>
              <p:tags r:id="rId7"/>
            </p:custDataLst>
          </p:nvPr>
        </p:nvSpPr>
        <p:spPr bwMode="auto">
          <a:xfrm>
            <a:off x="8001000" y="169068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Luo et al.</a:t>
            </a:r>
            <a:endParaRPr lang="en-US" altLang="zh-CN" sz="2000" b="1" dirty="0">
              <a:solidFill>
                <a:schemeClr val="bg1"/>
              </a:solidFill>
            </a:endParaRPr>
          </a:p>
        </p:txBody>
      </p:sp>
      <p:pic>
        <p:nvPicPr>
          <p:cNvPr id="6" name="图片 5">
            <a:extLst>
              <a:ext uri="{FF2B5EF4-FFF2-40B4-BE49-F238E27FC236}">
                <a16:creationId xmlns:a16="http://schemas.microsoft.com/office/drawing/2014/main" id="{B3A56797-3E6C-A045-9EAF-4AB2D924806A}"/>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96983" y="4888595"/>
            <a:ext cx="3235234" cy="946417"/>
          </a:xfrm>
          <a:prstGeom prst="rect">
            <a:avLst/>
          </a:prstGeom>
        </p:spPr>
      </p:pic>
      <p:pic>
        <p:nvPicPr>
          <p:cNvPr id="18" name="图片 17">
            <a:extLst>
              <a:ext uri="{FF2B5EF4-FFF2-40B4-BE49-F238E27FC236}">
                <a16:creationId xmlns:a16="http://schemas.microsoft.com/office/drawing/2014/main" id="{FB4AC1F9-9826-2E7D-1FCF-2643E3768B3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478382" y="4857100"/>
            <a:ext cx="3235235" cy="1009405"/>
          </a:xfrm>
          <a:prstGeom prst="rect">
            <a:avLst/>
          </a:prstGeom>
        </p:spPr>
      </p:pic>
      <p:pic>
        <p:nvPicPr>
          <p:cNvPr id="20" name="图片 19">
            <a:extLst>
              <a:ext uri="{FF2B5EF4-FFF2-40B4-BE49-F238E27FC236}">
                <a16:creationId xmlns:a16="http://schemas.microsoft.com/office/drawing/2014/main" id="{087692A4-9F75-2ED3-76A4-0A604000ABE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130572" y="5666521"/>
            <a:ext cx="3093655" cy="793699"/>
          </a:xfrm>
          <a:prstGeom prst="rect">
            <a:avLst/>
          </a:prstGeom>
        </p:spPr>
      </p:pic>
    </p:spTree>
    <p:extLst>
      <p:ext uri="{BB962C8B-B14F-4D97-AF65-F5344CB8AC3E}">
        <p14:creationId xmlns:p14="http://schemas.microsoft.com/office/powerpoint/2010/main" val="34987887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423582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Simulated Data</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上述数据收集方法涉及直接在现实世界中收集演示数据以进行代理训练</a:t>
            </a:r>
            <a:endParaRPr lang="en-US" altLang="zh-CN" dirty="0">
              <a:latin typeface="+mn-lt"/>
            </a:endParaRPr>
          </a:p>
          <a:p>
            <a:pPr lvl="1"/>
            <a:r>
              <a:rPr lang="zh-CN" altLang="en-US" dirty="0">
                <a:latin typeface="+mn-lt"/>
              </a:rPr>
              <a:t>这种收集方法通常需要大量的人力、物力和时间，导致效率低下</a:t>
            </a:r>
            <a:endParaRPr lang="en-US" altLang="zh-CN" dirty="0">
              <a:latin typeface="+mn-lt"/>
            </a:endParaRPr>
          </a:p>
          <a:p>
            <a:pPr lvl="1"/>
            <a:r>
              <a:rPr lang="zh-CN" altLang="en-US" dirty="0">
                <a:latin typeface="+mn-lt"/>
              </a:rPr>
              <a:t>因此，在大多数情况下，研究人员可以选择在模拟环境中收集数据集以进行模型训练</a:t>
            </a:r>
            <a:endParaRPr lang="en-US" altLang="zh-CN" dirty="0">
              <a:latin typeface="+mn-lt"/>
            </a:endParaRPr>
          </a:p>
          <a:p>
            <a:pPr lvl="1"/>
            <a:r>
              <a:rPr lang="zh-CN" altLang="en-US" dirty="0">
                <a:latin typeface="+mn-lt"/>
              </a:rPr>
              <a:t>在模拟环境中收集数据不需要大量资源，并且通常可以通过程序自动完成，从而节省大量时间</a:t>
            </a: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3649805"/>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atin typeface="+mn-lt"/>
              </a:rPr>
              <a:t>CLIPORT </a:t>
            </a:r>
            <a:r>
              <a:rPr lang="zh-CN" altLang="en-US">
                <a:latin typeface="+mn-lt"/>
              </a:rPr>
              <a:t>和 </a:t>
            </a:r>
            <a:r>
              <a:rPr lang="en-US">
                <a:latin typeface="+mn-lt"/>
              </a:rPr>
              <a:t>Transporter Networks </a:t>
            </a:r>
            <a:r>
              <a:rPr lang="zh-CN" altLang="en-US">
                <a:latin typeface="+mn-lt"/>
              </a:rPr>
              <a:t>从 </a:t>
            </a:r>
            <a:r>
              <a:rPr lang="en-US">
                <a:latin typeface="+mn-lt"/>
              </a:rPr>
              <a:t>Pybullet </a:t>
            </a:r>
            <a:r>
              <a:rPr lang="zh-CN" altLang="en-US">
                <a:latin typeface="+mn-lt"/>
              </a:rPr>
              <a:t>模拟器中收集了演示数据，用于端到端网络模型训练，并成功将模型从模拟环境转移到现实世界</a:t>
            </a:r>
            <a:endParaRPr lang="zh-CN" alt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44196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GAPartNet </a:t>
            </a:r>
            <a:r>
              <a:rPr lang="zh-CN" altLang="en-US" dirty="0">
                <a:latin typeface="+mn-lt"/>
              </a:rPr>
              <a:t>构建了一个大规模以零件为中心的交互数据集 </a:t>
            </a:r>
            <a:r>
              <a:rPr lang="en-US" altLang="zh-CN" dirty="0">
                <a:latin typeface="+mn-lt"/>
              </a:rPr>
              <a:t>GAPartNet</a:t>
            </a:r>
            <a:r>
              <a:rPr lang="zh-CN" altLang="en-US" dirty="0">
                <a:latin typeface="+mn-lt"/>
              </a:rPr>
              <a:t>，为感知和交互任务提供了丰富的零件级标注。他们提出了一种用于领域泛化的 </a:t>
            </a:r>
            <a:r>
              <a:rPr lang="en-US" altLang="zh-CN" dirty="0">
                <a:latin typeface="+mn-lt"/>
              </a:rPr>
              <a:t>3D </a:t>
            </a:r>
            <a:r>
              <a:rPr lang="zh-CN" altLang="en-US" dirty="0">
                <a:latin typeface="+mn-lt"/>
              </a:rPr>
              <a:t>零件分割和姿态估计的管道，该管道可以很好地推广到模拟器和现实世界中未见过的物体类别</a:t>
            </a: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3188065"/>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latin typeface="+mn-lt"/>
                <a:hlinkClick r:id="rId12">
                  <a:extLst>
                    <a:ext uri="{A12FA001-AC4F-418D-AE19-62706E023703}">
                      <ahyp:hlinkClr xmlns:ahyp="http://schemas.microsoft.com/office/drawing/2018/hyperlinkcolor" val="tx"/>
                    </a:ext>
                  </a:extLst>
                </a:hlinkClick>
              </a:rPr>
              <a:t>CLIPORT</a:t>
            </a:r>
            <a:r>
              <a:rPr lang="en-US" altLang="zh-CN" sz="1600" b="1" dirty="0">
                <a:solidFill>
                  <a:schemeClr val="bg1"/>
                </a:solidFill>
                <a:latin typeface="+mn-lt"/>
              </a:rPr>
              <a:t> &amp; </a:t>
            </a:r>
            <a:r>
              <a:rPr lang="en-US" altLang="zh-CN" sz="1600" b="1" dirty="0">
                <a:solidFill>
                  <a:schemeClr val="bg1"/>
                </a:solidFill>
                <a:latin typeface="+mn-lt"/>
                <a:hlinkClick r:id="rId13">
                  <a:extLst>
                    <a:ext uri="{A12FA001-AC4F-418D-AE19-62706E023703}">
                      <ahyp:hlinkClr xmlns:ahyp="http://schemas.microsoft.com/office/drawing/2018/hyperlinkcolor" val="tx"/>
                    </a:ext>
                  </a:extLst>
                </a:hlinkClick>
              </a:rPr>
              <a:t>Transporter Networks </a:t>
            </a:r>
            <a:endParaRPr lang="en-US" sz="16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44196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GAPartNet</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7"/>
            </p:custDataLst>
          </p:nvPr>
        </p:nvSpPr>
        <p:spPr>
          <a:xfrm>
            <a:off x="80010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SemGrasp </a:t>
            </a:r>
            <a:r>
              <a:rPr lang="zh-CN" altLang="en-US" dirty="0">
                <a:latin typeface="+mn-lt"/>
              </a:rPr>
              <a:t>构建了一个大规模抓取文本对齐数据集 </a:t>
            </a:r>
            <a:r>
              <a:rPr lang="en-US" altLang="zh-CN" dirty="0" err="1">
                <a:latin typeface="+mn-lt"/>
              </a:rPr>
              <a:t>CapGrasp</a:t>
            </a:r>
            <a:r>
              <a:rPr lang="zh-CN" altLang="en-US" dirty="0">
                <a:latin typeface="+mn-lt"/>
              </a:rPr>
              <a:t>，这是一个来自虚拟环境的语义丰富的灵巧手抓取数据集</a:t>
            </a:r>
          </a:p>
        </p:txBody>
      </p:sp>
      <p:sp>
        <p:nvSpPr>
          <p:cNvPr id="9" name="ee4pHeader1">
            <a:extLst>
              <a:ext uri="{FF2B5EF4-FFF2-40B4-BE49-F238E27FC236}">
                <a16:creationId xmlns:a16="http://schemas.microsoft.com/office/drawing/2014/main" id="{71BEDA59-B2EE-BBCA-DF53-BA6128B24A0F}"/>
              </a:ext>
            </a:extLst>
          </p:cNvPr>
          <p:cNvSpPr/>
          <p:nvPr>
            <p:custDataLst>
              <p:tags r:id="rId8"/>
            </p:custDataLst>
          </p:nvPr>
        </p:nvSpPr>
        <p:spPr bwMode="auto">
          <a:xfrm>
            <a:off x="80010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hlinkClick r:id="rId15">
                  <a:extLst>
                    <a:ext uri="{A12FA001-AC4F-418D-AE19-62706E023703}">
                      <ahyp:hlinkClr xmlns:ahyp="http://schemas.microsoft.com/office/drawing/2018/hyperlinkcolor" val="tx"/>
                    </a:ext>
                  </a:extLst>
                </a:hlinkClick>
              </a:rPr>
              <a:t> </a:t>
            </a:r>
            <a:r>
              <a:rPr lang="en-US" altLang="zh-CN" sz="2000" b="1" dirty="0">
                <a:solidFill>
                  <a:schemeClr val="bg1"/>
                </a:solidFill>
                <a:hlinkClick r:id="rId15">
                  <a:extLst>
                    <a:ext uri="{A12FA001-AC4F-418D-AE19-62706E023703}">
                      <ahyp:hlinkClr xmlns:ahyp="http://schemas.microsoft.com/office/drawing/2018/hyperlinkcolor" val="tx"/>
                    </a:ext>
                  </a:extLst>
                </a:hlinkClick>
              </a:rPr>
              <a:t>SemGrasp</a:t>
            </a:r>
            <a:endParaRPr lang="en-US" altLang="zh-CN" sz="2000" b="1" dirty="0">
              <a:solidFill>
                <a:schemeClr val="bg1"/>
              </a:solidFill>
            </a:endParaRPr>
          </a:p>
        </p:txBody>
      </p:sp>
      <p:pic>
        <p:nvPicPr>
          <p:cNvPr id="6" name="图片 5">
            <a:extLst>
              <a:ext uri="{FF2B5EF4-FFF2-40B4-BE49-F238E27FC236}">
                <a16:creationId xmlns:a16="http://schemas.microsoft.com/office/drawing/2014/main" id="{77CD56D3-4F21-3DB4-94A7-B8445A6F59C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63385" y="4999492"/>
            <a:ext cx="3112259" cy="1414371"/>
          </a:xfrm>
          <a:prstGeom prst="rect">
            <a:avLst/>
          </a:prstGeom>
        </p:spPr>
      </p:pic>
      <p:pic>
        <p:nvPicPr>
          <p:cNvPr id="18" name="图片 17">
            <a:extLst>
              <a:ext uri="{FF2B5EF4-FFF2-40B4-BE49-F238E27FC236}">
                <a16:creationId xmlns:a16="http://schemas.microsoft.com/office/drawing/2014/main" id="{E0D2C891-38FC-D027-40A9-548AC0D9642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988923" y="5680609"/>
            <a:ext cx="2214154" cy="792673"/>
          </a:xfrm>
          <a:prstGeom prst="rect">
            <a:avLst/>
          </a:prstGeom>
        </p:spPr>
      </p:pic>
      <p:pic>
        <p:nvPicPr>
          <p:cNvPr id="20" name="图片 19">
            <a:extLst>
              <a:ext uri="{FF2B5EF4-FFF2-40B4-BE49-F238E27FC236}">
                <a16:creationId xmlns:a16="http://schemas.microsoft.com/office/drawing/2014/main" id="{B8D48A63-DBFD-F348-5967-BB7CD90283ED}"/>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040188" y="5236635"/>
            <a:ext cx="3274423" cy="940083"/>
          </a:xfrm>
          <a:prstGeom prst="rect">
            <a:avLst/>
          </a:prstGeom>
        </p:spPr>
      </p:pic>
    </p:spTree>
    <p:extLst>
      <p:ext uri="{BB962C8B-B14F-4D97-AF65-F5344CB8AC3E}">
        <p14:creationId xmlns:p14="http://schemas.microsoft.com/office/powerpoint/2010/main" val="7344932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dirty="0"/>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extLst>
              <p:ext uri="{D42A27DB-BD31-4B8C-83A1-F6EECF244321}">
                <p14:modId xmlns:p14="http://schemas.microsoft.com/office/powerpoint/2010/main" val="2359745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6"/>
          <a:stretch>
            <a:fillRect/>
          </a:stretch>
        </p:blipFill>
        <p:spPr>
          <a:xfrm>
            <a:off x="838200" y="1690688"/>
            <a:ext cx="10515600" cy="2595078"/>
          </a:xfrm>
          <a:prstGeom prst="rect">
            <a:avLst/>
          </a:prstGeom>
        </p:spPr>
      </p:pic>
      <p:sp>
        <p:nvSpPr>
          <p:cNvPr id="4" name="ee4pContent1">
            <a:extLst>
              <a:ext uri="{FF2B5EF4-FFF2-40B4-BE49-F238E27FC236}">
                <a16:creationId xmlns:a16="http://schemas.microsoft.com/office/drawing/2014/main" id="{F1D38DB9-3B48-42B1-8D99-1791A97C7667}"/>
              </a:ext>
            </a:extLst>
          </p:cNvPr>
          <p:cNvSpPr txBox="1">
            <a:spLocks/>
          </p:cNvSpPr>
          <p:nvPr>
            <p:custDataLst>
              <p:tags r:id="rId2"/>
            </p:custDataLst>
          </p:nvPr>
        </p:nvSpPr>
        <p:spPr>
          <a:xfrm>
            <a:off x="838199" y="4285766"/>
            <a:ext cx="10515600" cy="22071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a:t>
            </a:r>
            <a:r>
              <a:rPr lang="en-US" altLang="zh-CN" dirty="0">
                <a:latin typeface="+mn-lt"/>
              </a:rPr>
              <a:t>Real2Sim2Real” </a:t>
            </a:r>
            <a:r>
              <a:rPr lang="zh-CN" altLang="en-US" dirty="0">
                <a:latin typeface="+mn-lt"/>
              </a:rPr>
              <a:t>通过重建真实场景来缩小差距</a:t>
            </a:r>
          </a:p>
          <a:p>
            <a:pPr lvl="1"/>
            <a:r>
              <a:rPr lang="zh-CN" altLang="en-US" dirty="0">
                <a:latin typeface="+mn-lt"/>
              </a:rPr>
              <a:t>“</a:t>
            </a:r>
            <a:r>
              <a:rPr lang="en-US" altLang="zh-CN" dirty="0">
                <a:latin typeface="+mn-lt"/>
              </a:rPr>
              <a:t>TRANSIC” </a:t>
            </a:r>
            <a:r>
              <a:rPr lang="zh-CN" altLang="en-US" dirty="0">
                <a:latin typeface="+mn-lt"/>
              </a:rPr>
              <a:t>通过人工校正干预来弥补模拟到真实的转移差距</a:t>
            </a:r>
          </a:p>
          <a:p>
            <a:pPr lvl="1"/>
            <a:r>
              <a:rPr lang="zh-CN" altLang="en-US" dirty="0">
                <a:latin typeface="+mn-lt"/>
              </a:rPr>
              <a:t>“领域随机化” 通过模拟环境多样性来增强模型迁移适应性</a:t>
            </a:r>
          </a:p>
          <a:p>
            <a:pPr lvl="1"/>
            <a:r>
              <a:rPr lang="zh-CN" altLang="en-US" dirty="0">
                <a:latin typeface="+mn-lt"/>
              </a:rPr>
              <a:t>“系统辨识” 提高了模拟到真实环境的相似性，从而减轻了模拟真实差距</a:t>
            </a:r>
          </a:p>
          <a:p>
            <a:pPr lvl="1"/>
            <a:r>
              <a:rPr lang="zh-CN" altLang="en-US" dirty="0">
                <a:latin typeface="+mn-lt"/>
              </a:rPr>
              <a:t>“</a:t>
            </a:r>
            <a:r>
              <a:rPr lang="en-US" altLang="zh-CN" dirty="0">
                <a:latin typeface="+mn-lt"/>
              </a:rPr>
              <a:t>Lang4Sim2Real” </a:t>
            </a:r>
            <a:r>
              <a:rPr lang="zh-CN" altLang="en-US" dirty="0">
                <a:latin typeface="+mn-lt"/>
              </a:rPr>
              <a:t>使用自然语言来连接两个领域，学习不变的图像表示并减少视觉差距</a:t>
            </a:r>
            <a:endParaRPr lang="en-US" altLang="zh-CN" dirty="0">
              <a:latin typeface="+mn-lt"/>
            </a:endParaRPr>
          </a:p>
          <a:p>
            <a:pPr lvl="1"/>
            <a:r>
              <a:rPr lang="zh-CN" altLang="en-US" dirty="0">
                <a:latin typeface="+mn-lt"/>
              </a:rPr>
              <a:t>最近，已经引入了几种仿真到真实的范式，以通过在模拟环境中进行大量学习，然后迁移到现实世界环境，来缓解对大量且昂贵的现实世界演示数据的需求</a:t>
            </a:r>
          </a:p>
        </p:txBody>
      </p:sp>
    </p:spTree>
    <p:extLst>
      <p:ext uri="{BB962C8B-B14F-4D97-AF65-F5344CB8AC3E}">
        <p14:creationId xmlns:p14="http://schemas.microsoft.com/office/powerpoint/2010/main" val="423534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 文本, 应用程序&#10;&#10;中度可信度描述已自动生成">
            <a:extLst>
              <a:ext uri="{FF2B5EF4-FFF2-40B4-BE49-F238E27FC236}">
                <a16:creationId xmlns:a16="http://schemas.microsoft.com/office/drawing/2014/main" id="{68B949A8-6764-582C-CE08-9BC4B03833C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909484"/>
            <a:ext cx="12192000" cy="5039032"/>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2"/>
            </p:custDataLst>
          </p:nvPr>
        </p:nvSpPr>
        <p:spPr>
          <a:xfrm>
            <a:off x="6189619" y="2193430"/>
            <a:ext cx="5164182"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TRANSIC </a:t>
            </a:r>
            <a:r>
              <a:rPr lang="zh-CN" altLang="en-US" dirty="0">
                <a:latin typeface="+mn-lt"/>
              </a:rPr>
              <a:t>通过允许实时的人工干预来纠正现实世界场景中的机器人行为，缩小了模拟到现实之间的差距。它通过几个步骤来增强模拟到现实的转移性能：首先，机器人使用强化学习在模拟环境中建立基础策略。然后，这些策略被应用于真实机器人，当发生错误时，人类通过远程控制实时干预和纠正行为。从这些干预中收集的数据用于训练一个残差策略。整合基础策略和残差策略确保了模拟到现实转移后，在现实世界应用中更平滑的轨迹。这种方法显著减少了对现实世界数据收集的需求，从而在实现有效的模拟到现实转移的同时减轻了负担</a:t>
            </a:r>
          </a:p>
        </p:txBody>
      </p:sp>
      <p:sp>
        <p:nvSpPr>
          <p:cNvPr id="8" name="ee4pHeader1">
            <a:extLst>
              <a:ext uri="{FF2B5EF4-FFF2-40B4-BE49-F238E27FC236}">
                <a16:creationId xmlns:a16="http://schemas.microsoft.com/office/drawing/2014/main" id="{543BB1B7-6BC7-376F-1885-D94E5C19F889}"/>
              </a:ext>
            </a:extLst>
          </p:cNvPr>
          <p:cNvSpPr/>
          <p:nvPr>
            <p:custDataLst>
              <p:tags r:id="rId3"/>
            </p:custDataLst>
          </p:nvPr>
        </p:nvSpPr>
        <p:spPr bwMode="auto">
          <a:xfrm>
            <a:off x="6189619" y="1690688"/>
            <a:ext cx="5164182"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TRANSIC</a:t>
            </a:r>
            <a:endParaRPr lang="en-US" sz="2000" b="1" dirty="0">
              <a:solidFill>
                <a:schemeClr val="bg1"/>
              </a:solidFill>
            </a:endParaRPr>
          </a:p>
        </p:txBody>
      </p:sp>
      <p:sp>
        <p:nvSpPr>
          <p:cNvPr id="3" name="ee4pContent1">
            <a:extLst>
              <a:ext uri="{FF2B5EF4-FFF2-40B4-BE49-F238E27FC236}">
                <a16:creationId xmlns:a16="http://schemas.microsoft.com/office/drawing/2014/main" id="{53569979-8970-4C51-F010-63FD1C98F811}"/>
              </a:ext>
            </a:extLst>
          </p:cNvPr>
          <p:cNvSpPr txBox="1">
            <a:spLocks/>
          </p:cNvSpPr>
          <p:nvPr>
            <p:custDataLst>
              <p:tags r:id="rId4"/>
            </p:custDataLst>
          </p:nvPr>
        </p:nvSpPr>
        <p:spPr>
          <a:xfrm>
            <a:off x="838200" y="2193430"/>
            <a:ext cx="5164183"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Real2Sim2real </a:t>
            </a:r>
            <a:r>
              <a:rPr lang="zh-CN" altLang="en-US" dirty="0">
                <a:latin typeface="+mn-lt"/>
              </a:rPr>
              <a:t>通过利用在“数字孪生”模拟环境中训练的强化学习 </a:t>
            </a:r>
            <a:r>
              <a:rPr lang="en-US" altLang="zh-CN" dirty="0">
                <a:latin typeface="+mn-lt"/>
              </a:rPr>
              <a:t>(RL)</a:t>
            </a:r>
            <a:r>
              <a:rPr lang="zh-CN" altLang="en-US" dirty="0">
                <a:latin typeface="+mn-lt"/>
              </a:rPr>
              <a:t>，增强了现实世界场景中的模仿学习。此方法涉及在模拟中通过广泛的 </a:t>
            </a:r>
            <a:r>
              <a:rPr lang="en-US" altLang="zh-CN" dirty="0">
                <a:latin typeface="+mn-lt"/>
              </a:rPr>
              <a:t>RL </a:t>
            </a:r>
            <a:r>
              <a:rPr lang="zh-CN" altLang="en-US" dirty="0">
                <a:latin typeface="+mn-lt"/>
              </a:rPr>
              <a:t>来增强策略，然后将这些策略转移到现实世界以解决数据稀缺并实现有效的机器人操作模仿学习。最初，</a:t>
            </a:r>
            <a:r>
              <a:rPr lang="en-US" altLang="zh-CN" dirty="0" err="1">
                <a:latin typeface="+mn-lt"/>
              </a:rPr>
              <a:t>NeRF</a:t>
            </a:r>
            <a:r>
              <a:rPr lang="en-US" altLang="zh-CN" dirty="0">
                <a:latin typeface="+mn-lt"/>
              </a:rPr>
              <a:t> </a:t>
            </a:r>
            <a:r>
              <a:rPr lang="zh-CN" altLang="en-US" dirty="0">
                <a:latin typeface="+mn-lt"/>
              </a:rPr>
              <a:t>和 </a:t>
            </a:r>
            <a:r>
              <a:rPr lang="en-US" altLang="zh-CN" dirty="0">
                <a:latin typeface="+mn-lt"/>
              </a:rPr>
              <a:t>VR </a:t>
            </a:r>
            <a:r>
              <a:rPr lang="zh-CN" altLang="en-US" dirty="0">
                <a:latin typeface="+mn-lt"/>
              </a:rPr>
              <a:t>用于场景扫描和重建，重建的场景资产被导入模拟器以实现真实到模拟的保真度。随后，模拟中的强化学习微调了从现实世界中收集的稀疏专家演示中得出的初始策略。最后，优化后的策略被转移到现实世界环境中</a:t>
            </a:r>
          </a:p>
        </p:txBody>
      </p:sp>
      <p:sp>
        <p:nvSpPr>
          <p:cNvPr id="4" name="ee4pHeader1">
            <a:extLst>
              <a:ext uri="{FF2B5EF4-FFF2-40B4-BE49-F238E27FC236}">
                <a16:creationId xmlns:a16="http://schemas.microsoft.com/office/drawing/2014/main" id="{3CD999E5-973C-8BF6-56DD-EECCF91B2E18}"/>
              </a:ext>
            </a:extLst>
          </p:cNvPr>
          <p:cNvSpPr/>
          <p:nvPr>
            <p:custDataLst>
              <p:tags r:id="rId5"/>
            </p:custDataLst>
          </p:nvPr>
        </p:nvSpPr>
        <p:spPr bwMode="auto">
          <a:xfrm>
            <a:off x="838199" y="1690688"/>
            <a:ext cx="5164183"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Real2Sim2real</a:t>
            </a:r>
            <a:endParaRPr lang="en-US" sz="2000" b="1" dirty="0">
              <a:solidFill>
                <a:schemeClr val="bg1"/>
              </a:solidFill>
            </a:endParaRPr>
          </a:p>
        </p:txBody>
      </p:sp>
      <p:pic>
        <p:nvPicPr>
          <p:cNvPr id="9" name="图片 8">
            <a:extLst>
              <a:ext uri="{FF2B5EF4-FFF2-40B4-BE49-F238E27FC236}">
                <a16:creationId xmlns:a16="http://schemas.microsoft.com/office/drawing/2014/main" id="{AF5D7DC5-F596-E611-1DEE-697DC8FE4B7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72047" y="4493624"/>
            <a:ext cx="2696485" cy="2014131"/>
          </a:xfrm>
          <a:prstGeom prst="rect">
            <a:avLst/>
          </a:prstGeom>
        </p:spPr>
      </p:pic>
      <p:pic>
        <p:nvPicPr>
          <p:cNvPr id="11" name="图片 10">
            <a:extLst>
              <a:ext uri="{FF2B5EF4-FFF2-40B4-BE49-F238E27FC236}">
                <a16:creationId xmlns:a16="http://schemas.microsoft.com/office/drawing/2014/main" id="{0FF24A55-D9A6-3158-E31D-7C5F1DB60AE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622867" y="4983405"/>
            <a:ext cx="4305179" cy="1509470"/>
          </a:xfrm>
          <a:prstGeom prst="rect">
            <a:avLst/>
          </a:prstGeom>
        </p:spPr>
      </p:pic>
    </p:spTree>
    <p:extLst>
      <p:ext uri="{BB962C8B-B14F-4D97-AF65-F5344CB8AC3E}">
        <p14:creationId xmlns:p14="http://schemas.microsoft.com/office/powerpoint/2010/main" val="22959035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3729397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2"/>
            </p:custDataLst>
          </p:nvPr>
        </p:nvSpPr>
        <p:spPr>
          <a:xfrm>
            <a:off x="838199" y="2193430"/>
            <a:ext cx="10515599" cy="42994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领域随机化通过在模拟过程中引入参数随机化，增强了在模拟环境中训练的模型对现实世界场景的泛化能力。虽然模拟和真实环境都涉及通过相机获取的视觉图像进行感知，但物体摩擦和光泽等差异使得精确模拟变得具有挑战性。在模拟训练期间随机化参数涵盖了广泛的条件，可能包括可能在现实世界环境中出现的变化。这种方法提高了训练模型的鲁棒性，使其能够从模拟部署到真实环境</a:t>
            </a:r>
          </a:p>
        </p:txBody>
      </p:sp>
      <p:sp>
        <p:nvSpPr>
          <p:cNvPr id="8" name="ee4pHeader1">
            <a:extLst>
              <a:ext uri="{FF2B5EF4-FFF2-40B4-BE49-F238E27FC236}">
                <a16:creationId xmlns:a16="http://schemas.microsoft.com/office/drawing/2014/main" id="{543BB1B7-6BC7-376F-1885-D94E5C19F889}"/>
              </a:ext>
            </a:extLst>
          </p:cNvPr>
          <p:cNvSpPr/>
          <p:nvPr>
            <p:custDataLst>
              <p:tags r:id="rId3"/>
            </p:custDataLst>
          </p:nvPr>
        </p:nvSpPr>
        <p:spPr bwMode="auto">
          <a:xfrm>
            <a:off x="838200" y="1690688"/>
            <a:ext cx="10515596"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rPr>
              <a:t>Domain Randomization</a:t>
            </a:r>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4"/>
            </p:custDataLst>
          </p:nvPr>
        </p:nvSpPr>
        <p:spPr>
          <a:xfrm>
            <a:off x="838198" y="3853543"/>
            <a:ext cx="3411582" cy="26393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4" name="ee4pHeader1">
            <a:extLst>
              <a:ext uri="{FF2B5EF4-FFF2-40B4-BE49-F238E27FC236}">
                <a16:creationId xmlns:a16="http://schemas.microsoft.com/office/drawing/2014/main" id="{9AE44E8D-D13A-FF4C-360B-3107223D295C}"/>
              </a:ext>
            </a:extLst>
          </p:cNvPr>
          <p:cNvSpPr/>
          <p:nvPr>
            <p:custDataLst>
              <p:tags r:id="rId5"/>
            </p:custDataLst>
          </p:nvPr>
        </p:nvSpPr>
        <p:spPr bwMode="auto">
          <a:xfrm>
            <a:off x="838199" y="3350801"/>
            <a:ext cx="341158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Tobin et al.</a:t>
            </a:r>
            <a:endParaRPr lang="en-US" sz="2000" b="1" dirty="0">
              <a:solidFill>
                <a:schemeClr val="bg1"/>
              </a:solidFill>
            </a:endParaRP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6"/>
            </p:custDataLst>
          </p:nvPr>
        </p:nvSpPr>
        <p:spPr>
          <a:xfrm>
            <a:off x="7942217" y="3853543"/>
            <a:ext cx="3411581" cy="26393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9" name="ee4pHeader1">
            <a:extLst>
              <a:ext uri="{FF2B5EF4-FFF2-40B4-BE49-F238E27FC236}">
                <a16:creationId xmlns:a16="http://schemas.microsoft.com/office/drawing/2014/main" id="{53D80F07-AE6E-3E1C-C422-D03273B47A85}"/>
              </a:ext>
            </a:extLst>
          </p:cNvPr>
          <p:cNvSpPr/>
          <p:nvPr>
            <p:custDataLst>
              <p:tags r:id="rId7"/>
            </p:custDataLst>
          </p:nvPr>
        </p:nvSpPr>
        <p:spPr bwMode="auto">
          <a:xfrm>
            <a:off x="7942215" y="3350801"/>
            <a:ext cx="341158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Matas et al.</a:t>
            </a:r>
            <a:endParaRPr lang="en-US" sz="2000" b="1" dirty="0">
              <a:solidFill>
                <a:schemeClr val="bg1"/>
              </a:solidFill>
            </a:endParaRPr>
          </a:p>
        </p:txBody>
      </p:sp>
      <p:sp>
        <p:nvSpPr>
          <p:cNvPr id="13" name="ee4pContent1">
            <a:extLst>
              <a:ext uri="{FF2B5EF4-FFF2-40B4-BE49-F238E27FC236}">
                <a16:creationId xmlns:a16="http://schemas.microsoft.com/office/drawing/2014/main" id="{4317A46A-7F0C-F872-2305-97C6C769830A}"/>
              </a:ext>
            </a:extLst>
          </p:cNvPr>
          <p:cNvSpPr txBox="1">
            <a:spLocks/>
          </p:cNvSpPr>
          <p:nvPr>
            <p:custDataLst>
              <p:tags r:id="rId8"/>
            </p:custDataLst>
          </p:nvPr>
        </p:nvSpPr>
        <p:spPr>
          <a:xfrm>
            <a:off x="4390209" y="3853543"/>
            <a:ext cx="3411582" cy="26393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14" name="ee4pHeader1">
            <a:extLst>
              <a:ext uri="{FF2B5EF4-FFF2-40B4-BE49-F238E27FC236}">
                <a16:creationId xmlns:a16="http://schemas.microsoft.com/office/drawing/2014/main" id="{7E3D60C0-C1C8-CF5E-4098-7545794A0060}"/>
              </a:ext>
            </a:extLst>
          </p:cNvPr>
          <p:cNvSpPr/>
          <p:nvPr>
            <p:custDataLst>
              <p:tags r:id="rId9"/>
            </p:custDataLst>
          </p:nvPr>
        </p:nvSpPr>
        <p:spPr bwMode="auto">
          <a:xfrm>
            <a:off x="4390210" y="3350801"/>
            <a:ext cx="341158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5">
                  <a:extLst>
                    <a:ext uri="{A12FA001-AC4F-418D-AE19-62706E023703}">
                      <ahyp:hlinkClr xmlns:ahyp="http://schemas.microsoft.com/office/drawing/2018/hyperlinkcolor" val="tx"/>
                    </a:ext>
                  </a:extLst>
                </a:hlinkClick>
              </a:rPr>
              <a:t>Andrychowicz et al.</a:t>
            </a:r>
            <a:endParaRPr lang="en-US" sz="2000" b="1" dirty="0">
              <a:solidFill>
                <a:schemeClr val="bg1"/>
              </a:solidFill>
            </a:endParaRPr>
          </a:p>
        </p:txBody>
      </p:sp>
      <p:pic>
        <p:nvPicPr>
          <p:cNvPr id="16" name="图片 15">
            <a:extLst>
              <a:ext uri="{FF2B5EF4-FFF2-40B4-BE49-F238E27FC236}">
                <a16:creationId xmlns:a16="http://schemas.microsoft.com/office/drawing/2014/main" id="{A4AC8CDE-9F22-11C3-26A8-CE8221120ED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72501" y="3980430"/>
            <a:ext cx="2742976" cy="2385558"/>
          </a:xfrm>
          <a:prstGeom prst="rect">
            <a:avLst/>
          </a:prstGeom>
        </p:spPr>
      </p:pic>
      <p:pic>
        <p:nvPicPr>
          <p:cNvPr id="18" name="图片 17">
            <a:extLst>
              <a:ext uri="{FF2B5EF4-FFF2-40B4-BE49-F238E27FC236}">
                <a16:creationId xmlns:a16="http://schemas.microsoft.com/office/drawing/2014/main" id="{40D62A8D-165C-51D6-BAAA-6C4F696F34D8}"/>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608838" y="3886389"/>
            <a:ext cx="2974326" cy="2573640"/>
          </a:xfrm>
          <a:prstGeom prst="rect">
            <a:avLst/>
          </a:prstGeom>
        </p:spPr>
      </p:pic>
      <p:pic>
        <p:nvPicPr>
          <p:cNvPr id="20" name="图片 19">
            <a:extLst>
              <a:ext uri="{FF2B5EF4-FFF2-40B4-BE49-F238E27FC236}">
                <a16:creationId xmlns:a16="http://schemas.microsoft.com/office/drawing/2014/main" id="{E3F4DCAF-63B7-2DBE-ED00-52CD81E47F7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989025" y="4530097"/>
            <a:ext cx="3317966" cy="1286223"/>
          </a:xfrm>
          <a:prstGeom prst="rect">
            <a:avLst/>
          </a:prstGeom>
        </p:spPr>
      </p:pic>
    </p:spTree>
    <p:extLst>
      <p:ext uri="{BB962C8B-B14F-4D97-AF65-F5344CB8AC3E}">
        <p14:creationId xmlns:p14="http://schemas.microsoft.com/office/powerpoint/2010/main" val="902994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1491824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41465" y="2193430"/>
            <a:ext cx="10509069" cy="42994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系统辨识在现实世界环境中构建了物理场景的精确数学模型，包括动力学和视觉渲染等参数。它旨在使模拟环境更接近现实世界环境，促进在模拟中训练的模型平滑地过渡到真实环境</a:t>
            </a:r>
          </a:p>
        </p:txBody>
      </p:sp>
      <p:sp>
        <p:nvSpPr>
          <p:cNvPr id="4" name="ee4pHeader1">
            <a:extLst>
              <a:ext uri="{FF2B5EF4-FFF2-40B4-BE49-F238E27FC236}">
                <a16:creationId xmlns:a16="http://schemas.microsoft.com/office/drawing/2014/main" id="{9AE44E8D-D13A-FF4C-360B-3107223D295C}"/>
              </a:ext>
            </a:extLst>
          </p:cNvPr>
          <p:cNvSpPr/>
          <p:nvPr>
            <p:custDataLst>
              <p:tags r:id="rId3"/>
            </p:custDataLst>
          </p:nvPr>
        </p:nvSpPr>
        <p:spPr bwMode="auto">
          <a:xfrm>
            <a:off x="841467" y="1690688"/>
            <a:ext cx="10509066"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rPr>
              <a:t>System Identification</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4"/>
            </p:custDataLst>
          </p:nvPr>
        </p:nvSpPr>
        <p:spPr>
          <a:xfrm>
            <a:off x="6222276" y="3422291"/>
            <a:ext cx="5121726" cy="30705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5"/>
            </p:custDataLst>
          </p:nvPr>
        </p:nvSpPr>
        <p:spPr>
          <a:xfrm>
            <a:off x="847997" y="3422291"/>
            <a:ext cx="5108666" cy="30705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6"/>
            </p:custDataLst>
          </p:nvPr>
        </p:nvSpPr>
        <p:spPr bwMode="auto">
          <a:xfrm>
            <a:off x="847996" y="2919549"/>
            <a:ext cx="5108665"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Kaspar et al.</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7"/>
            </p:custDataLst>
          </p:nvPr>
        </p:nvSpPr>
        <p:spPr bwMode="auto">
          <a:xfrm>
            <a:off x="6222278" y="2919549"/>
            <a:ext cx="5121725"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pic>
        <p:nvPicPr>
          <p:cNvPr id="12" name="图片 11">
            <a:extLst>
              <a:ext uri="{FF2B5EF4-FFF2-40B4-BE49-F238E27FC236}">
                <a16:creationId xmlns:a16="http://schemas.microsoft.com/office/drawing/2014/main" id="{9D821791-C68A-F618-7091-AEE1107EB85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43247" y="4197878"/>
            <a:ext cx="4918166" cy="1519410"/>
          </a:xfrm>
          <a:prstGeom prst="rect">
            <a:avLst/>
          </a:prstGeom>
        </p:spPr>
      </p:pic>
      <p:pic>
        <p:nvPicPr>
          <p:cNvPr id="14" name="图片 13">
            <a:extLst>
              <a:ext uri="{FF2B5EF4-FFF2-40B4-BE49-F238E27FC236}">
                <a16:creationId xmlns:a16="http://schemas.microsoft.com/office/drawing/2014/main" id="{0E008D2D-57C1-DA75-E866-37441B418C88}"/>
              </a:ext>
            </a:extLst>
          </p:cNvPr>
          <p:cNvPicPr>
            <a:picLocks noChangeAspect="1"/>
          </p:cNvPicPr>
          <p:nvPr/>
        </p:nvPicPr>
        <p:blipFill>
          <a:blip r:embed="rId14"/>
          <a:stretch>
            <a:fillRect/>
          </a:stretch>
        </p:blipFill>
        <p:spPr>
          <a:xfrm>
            <a:off x="6311208" y="3786798"/>
            <a:ext cx="4943862" cy="2341570"/>
          </a:xfrm>
          <a:prstGeom prst="rect">
            <a:avLst/>
          </a:prstGeom>
        </p:spPr>
      </p:pic>
    </p:spTree>
    <p:extLst>
      <p:ext uri="{BB962C8B-B14F-4D97-AF65-F5344CB8AC3E}">
        <p14:creationId xmlns:p14="http://schemas.microsoft.com/office/powerpoint/2010/main" val="2832406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2"/>
            </p:custDataLst>
          </p:nvPr>
        </p:nvSpPr>
        <p:spPr>
          <a:xfrm>
            <a:off x="831670" y="2193430"/>
            <a:ext cx="10515599" cy="42994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使用自然语言作为桥梁来解决模拟到现实之间的差距，通过使用图像的文本描述作为跨域统一信号。这种方法有助于学习领域不变的图像表示，从而提高跨模拟和真实环境的泛化性能。首先，在标注有跨领域语言描述的图像数据上预训练编码器。随后，使用领域不变的表示，训练一个多领域、多任务的语言条件行为克隆策略。这种方法通过来自丰富模拟数据的额外信息来弥补真实世界数据稀缺的不足，从而增强了模拟到真实世界的迁移</a:t>
            </a:r>
          </a:p>
        </p:txBody>
      </p:sp>
      <p:sp>
        <p:nvSpPr>
          <p:cNvPr id="9" name="ee4pHeader1">
            <a:extLst>
              <a:ext uri="{FF2B5EF4-FFF2-40B4-BE49-F238E27FC236}">
                <a16:creationId xmlns:a16="http://schemas.microsoft.com/office/drawing/2014/main" id="{53D80F07-AE6E-3E1C-C422-D03273B47A85}"/>
              </a:ext>
            </a:extLst>
          </p:cNvPr>
          <p:cNvSpPr/>
          <p:nvPr>
            <p:custDataLst>
              <p:tags r:id="rId3"/>
            </p:custDataLst>
          </p:nvPr>
        </p:nvSpPr>
        <p:spPr bwMode="auto">
          <a:xfrm>
            <a:off x="831671" y="1690688"/>
            <a:ext cx="10515599"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7">
                  <a:extLst>
                    <a:ext uri="{A12FA001-AC4F-418D-AE19-62706E023703}">
                      <ahyp:hlinkClr xmlns:ahyp="http://schemas.microsoft.com/office/drawing/2018/hyperlinkcolor" val="tx"/>
                    </a:ext>
                  </a:extLst>
                </a:hlinkClick>
              </a:rPr>
              <a:t>Lang4sim2real</a:t>
            </a:r>
            <a:endParaRPr lang="en-US" sz="2000" b="1" dirty="0">
              <a:solidFill>
                <a:schemeClr val="bg1"/>
              </a:solidFill>
            </a:endParaRPr>
          </a:p>
        </p:txBody>
      </p:sp>
      <p:pic>
        <p:nvPicPr>
          <p:cNvPr id="11" name="图片 10">
            <a:extLst>
              <a:ext uri="{FF2B5EF4-FFF2-40B4-BE49-F238E27FC236}">
                <a16:creationId xmlns:a16="http://schemas.microsoft.com/office/drawing/2014/main" id="{70B098FF-D5C1-00A6-729E-1439A68287F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995933" y="3275992"/>
            <a:ext cx="3127089" cy="3144404"/>
          </a:xfrm>
          <a:prstGeom prst="rect">
            <a:avLst/>
          </a:prstGeom>
        </p:spPr>
      </p:pic>
      <p:pic>
        <p:nvPicPr>
          <p:cNvPr id="15" name="图片 14">
            <a:extLst>
              <a:ext uri="{FF2B5EF4-FFF2-40B4-BE49-F238E27FC236}">
                <a16:creationId xmlns:a16="http://schemas.microsoft.com/office/drawing/2014/main" id="{485BA9AF-0C83-B580-22DD-9F7D7BD5F4D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1854" y="3316312"/>
            <a:ext cx="3615571" cy="3104084"/>
          </a:xfrm>
          <a:prstGeom prst="rect">
            <a:avLst/>
          </a:prstGeom>
        </p:spPr>
      </p:pic>
      <p:pic>
        <p:nvPicPr>
          <p:cNvPr id="17" name="图片 16">
            <a:extLst>
              <a:ext uri="{FF2B5EF4-FFF2-40B4-BE49-F238E27FC236}">
                <a16:creationId xmlns:a16="http://schemas.microsoft.com/office/drawing/2014/main" id="{9F3302A7-9744-69B3-7B46-B45EFEF2796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1901" y="3316312"/>
            <a:ext cx="2549556" cy="3104084"/>
          </a:xfrm>
          <a:prstGeom prst="rect">
            <a:avLst/>
          </a:prstGeom>
        </p:spPr>
      </p:pic>
    </p:spTree>
    <p:extLst>
      <p:ext uri="{BB962C8B-B14F-4D97-AF65-F5344CB8AC3E}">
        <p14:creationId xmlns:p14="http://schemas.microsoft.com/office/powerpoint/2010/main" val="11263012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应用程序&#10;&#10;描述已自动生成">
            <a:extLst>
              <a:ext uri="{FF2B5EF4-FFF2-40B4-BE49-F238E27FC236}">
                <a16:creationId xmlns:a16="http://schemas.microsoft.com/office/drawing/2014/main" id="{95AFA621-CA4F-50D2-1A66-6FF6465CFA5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2852" y="1565909"/>
            <a:ext cx="11246295" cy="372618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extLst>
              <p:ext uri="{D42A27DB-BD31-4B8C-83A1-F6EECF244321}">
                <p14:modId xmlns:p14="http://schemas.microsoft.com/office/powerpoint/2010/main" val="3165888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1026" name="Picture 2" descr="ESA宇航员从国际空间站远程控制人形机器人_凤凰网">
            <a:extLst>
              <a:ext uri="{FF2B5EF4-FFF2-40B4-BE49-F238E27FC236}">
                <a16:creationId xmlns:a16="http://schemas.microsoft.com/office/drawing/2014/main" id="{7C9DA964-CD06-E9B4-D185-F3667FDB340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8199" y="2511185"/>
            <a:ext cx="5196841" cy="3462957"/>
          </a:xfrm>
          <a:prstGeom prst="rect">
            <a:avLst/>
          </a:prstGeom>
          <a:noFill/>
          <a:extLst>
            <a:ext uri="{909E8E84-426E-40DD-AFC4-6F175D3DCCD1}">
              <a14:hiddenFill xmlns:a14="http://schemas.microsoft.com/office/drawing/2010/main">
                <a:solidFill>
                  <a:srgbClr val="FFFFFF"/>
                </a:solidFill>
              </a14:hiddenFill>
            </a:ext>
          </a:extLst>
        </p:spPr>
      </p:pic>
      <p:sp>
        <p:nvSpPr>
          <p:cNvPr id="5" name="ee4pContent1">
            <a:extLst>
              <a:ext uri="{FF2B5EF4-FFF2-40B4-BE49-F238E27FC236}">
                <a16:creationId xmlns:a16="http://schemas.microsoft.com/office/drawing/2014/main" id="{FACCBA8D-1F74-445A-3E90-A0F5B99471C0}"/>
              </a:ext>
            </a:extLst>
          </p:cNvPr>
          <p:cNvSpPr txBox="1">
            <a:spLocks/>
          </p:cNvSpPr>
          <p:nvPr>
            <p:custDataLst>
              <p:tags r:id="rId2"/>
            </p:custDataLst>
          </p:nvPr>
        </p:nvSpPr>
        <p:spPr>
          <a:xfrm>
            <a:off x="838199" y="1690689"/>
            <a:ext cx="10515599" cy="4385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具身控制通过与环境的交互学习，使用奖励机制优化行为以获得最优策略，从而避免了传统物理建模方法的弊端</a:t>
            </a:r>
          </a:p>
        </p:txBody>
      </p:sp>
      <p:pic>
        <p:nvPicPr>
          <p:cNvPr id="1028" name="Picture 4" descr="ESA宇航员从国际空间站远程控制人形机器人_凤凰网">
            <a:extLst>
              <a:ext uri="{FF2B5EF4-FFF2-40B4-BE49-F238E27FC236}">
                <a16:creationId xmlns:a16="http://schemas.microsoft.com/office/drawing/2014/main" id="{F4BBCD8A-2457-B109-B1DC-315FE62F25C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56848" y="2778973"/>
            <a:ext cx="5196950" cy="2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0669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63182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Deep Reinforcement Learning</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4124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DRL </a:t>
            </a:r>
            <a:r>
              <a:rPr lang="zh-CN" altLang="en-US" dirty="0">
                <a:latin typeface="+mn-lt"/>
              </a:rPr>
              <a:t>可以处理高维数据并学习复杂的行为模式，使其适用于决策和控制</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8" y="2753321"/>
            <a:ext cx="5105401" cy="373955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混合动态策略梯度 </a:t>
            </a:r>
            <a:r>
              <a:rPr lang="en-US" altLang="zh-CN" dirty="0">
                <a:latin typeface="+mn-lt"/>
              </a:rPr>
              <a:t>(HDPG) </a:t>
            </a:r>
            <a:r>
              <a:rPr lang="zh-CN" altLang="en-US" dirty="0">
                <a:latin typeface="+mn-lt"/>
              </a:rPr>
              <a:t>被提出用于双足运动，允许控制策略通过多个标准动态地同时优化</a:t>
            </a: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6248397" y="2753322"/>
            <a:ext cx="5105401" cy="37395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DeepGait </a:t>
            </a:r>
            <a:r>
              <a:rPr lang="zh-CN" altLang="en-US" dirty="0">
                <a:latin typeface="+mn-lt"/>
              </a:rPr>
              <a:t>是一种用于地形感知运动的神经网络策略，它结合了基于模型的运动规划和强化学习的方法。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198" y="2291583"/>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HDPG</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6"/>
            </p:custDataLst>
          </p:nvPr>
        </p:nvSpPr>
        <p:spPr bwMode="auto">
          <a:xfrm>
            <a:off x="6248397" y="2291583"/>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DeepGait</a:t>
            </a:r>
            <a:endParaRPr lang="en-US" altLang="zh-CN" sz="2000" b="1" dirty="0">
              <a:solidFill>
                <a:schemeClr val="bg1"/>
              </a:solidFill>
            </a:endParaRPr>
          </a:p>
        </p:txBody>
      </p:sp>
      <p:pic>
        <p:nvPicPr>
          <p:cNvPr id="8" name="图片 7">
            <a:extLst>
              <a:ext uri="{FF2B5EF4-FFF2-40B4-BE49-F238E27FC236}">
                <a16:creationId xmlns:a16="http://schemas.microsoft.com/office/drawing/2014/main" id="{291133E6-B095-6404-D886-072897729F2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12789" y="3563222"/>
            <a:ext cx="4956218" cy="2739568"/>
          </a:xfrm>
          <a:prstGeom prst="rect">
            <a:avLst/>
          </a:prstGeom>
        </p:spPr>
      </p:pic>
      <p:pic>
        <p:nvPicPr>
          <p:cNvPr id="11" name="图片 10">
            <a:extLst>
              <a:ext uri="{FF2B5EF4-FFF2-40B4-BE49-F238E27FC236}">
                <a16:creationId xmlns:a16="http://schemas.microsoft.com/office/drawing/2014/main" id="{A331FE13-3F77-F850-E4E4-B0100A4EE2F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22988" y="4933006"/>
            <a:ext cx="4956218" cy="932156"/>
          </a:xfrm>
          <a:prstGeom prst="rect">
            <a:avLst/>
          </a:prstGeom>
        </p:spPr>
      </p:pic>
    </p:spTree>
    <p:extLst>
      <p:ext uri="{BB962C8B-B14F-4D97-AF65-F5344CB8AC3E}">
        <p14:creationId xmlns:p14="http://schemas.microsoft.com/office/powerpoint/2010/main" val="34353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dirty="0"/>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2635860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Imitation Learning</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57793" y="1696567"/>
            <a:ext cx="10496006" cy="19936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DRL </a:t>
            </a:r>
            <a:r>
              <a:rPr lang="zh-CN" altLang="en-US" dirty="0">
                <a:latin typeface="+mn-lt"/>
              </a:rPr>
              <a:t>存在需要大量来自无数次试验的数据的缺点</a:t>
            </a:r>
            <a:endParaRPr lang="en-US" altLang="zh-CN" dirty="0">
              <a:latin typeface="+mn-lt"/>
            </a:endParaRPr>
          </a:p>
          <a:p>
            <a:pPr lvl="1"/>
            <a:r>
              <a:rPr lang="zh-CN" altLang="en-US" dirty="0">
                <a:latin typeface="+mn-lt"/>
              </a:rPr>
              <a:t>为了解决这个问题，引入了模仿学习，旨在通过收集高质量的演示来最大限度地减少数据使用量</a:t>
            </a:r>
            <a:endParaRPr lang="en-US" altLang="zh-CN" dirty="0">
              <a:latin typeface="+mn-lt"/>
            </a:endParaRPr>
          </a:p>
          <a:p>
            <a:pPr lvl="1"/>
            <a:r>
              <a:rPr lang="zh-CN" altLang="en-US" dirty="0">
                <a:latin typeface="+mn-lt"/>
              </a:rPr>
              <a:t>为了提高数据效率，提出了离线 </a:t>
            </a:r>
            <a:r>
              <a:rPr lang="en-US" altLang="zh-CN" dirty="0">
                <a:latin typeface="+mn-lt"/>
              </a:rPr>
              <a:t>RL + </a:t>
            </a:r>
            <a:r>
              <a:rPr lang="zh-CN" altLang="en-US" dirty="0">
                <a:latin typeface="+mn-lt"/>
              </a:rPr>
              <a:t>在线 </a:t>
            </a:r>
            <a:r>
              <a:rPr lang="en-US" altLang="zh-CN" dirty="0">
                <a:latin typeface="+mn-lt"/>
              </a:rPr>
              <a:t>RL </a:t>
            </a:r>
            <a:r>
              <a:rPr lang="zh-CN" altLang="en-US" dirty="0">
                <a:latin typeface="+mn-lt"/>
              </a:rPr>
              <a:t>来降低交互成本并确保安全性</a:t>
            </a:r>
            <a:endParaRPr lang="en-US" altLang="zh-CN" dirty="0">
              <a:latin typeface="+mn-lt"/>
            </a:endParaRPr>
          </a:p>
          <a:p>
            <a:pPr lvl="1"/>
            <a:r>
              <a:rPr lang="zh-CN" altLang="en-US" dirty="0">
                <a:latin typeface="+mn-lt"/>
              </a:rPr>
              <a:t>该方法首先利用离线 </a:t>
            </a:r>
            <a:r>
              <a:rPr lang="en-US" altLang="zh-CN" dirty="0">
                <a:latin typeface="+mn-lt"/>
              </a:rPr>
              <a:t>RL </a:t>
            </a:r>
            <a:r>
              <a:rPr lang="zh-CN" altLang="en-US" dirty="0">
                <a:latin typeface="+mn-lt"/>
              </a:rPr>
              <a:t>从静态的、预先收集的大型数据集中学习策略</a:t>
            </a:r>
            <a:endParaRPr lang="en-US" altLang="zh-CN" dirty="0">
              <a:latin typeface="+mn-lt"/>
            </a:endParaRPr>
          </a:p>
          <a:p>
            <a:pPr lvl="1"/>
            <a:r>
              <a:rPr lang="zh-CN" altLang="en-US" dirty="0">
                <a:latin typeface="+mn-lt"/>
              </a:rPr>
              <a:t>然后，这些策略被部署到真实环境中进行实时交互和探索，并根据反馈进行调整</a:t>
            </a:r>
            <a:endParaRPr lang="en-US" altLang="zh-CN" dirty="0">
              <a:latin typeface="+mn-lt"/>
            </a:endParaRPr>
          </a:p>
          <a:p>
            <a:pPr lvl="1"/>
            <a:r>
              <a:rPr lang="zh-CN" altLang="en-US" dirty="0">
                <a:latin typeface="+mn-lt"/>
              </a:rPr>
              <a:t>来自人类演示的代表性模仿学习方法是 </a:t>
            </a:r>
            <a:r>
              <a:rPr lang="en-US" altLang="zh-CN" dirty="0">
                <a:latin typeface="+mn-lt"/>
              </a:rPr>
              <a:t>ALOHA </a:t>
            </a:r>
            <a:r>
              <a:rPr lang="zh-CN" altLang="en-US" dirty="0">
                <a:latin typeface="+mn-lt"/>
              </a:rPr>
              <a:t>和 </a:t>
            </a:r>
            <a:r>
              <a:rPr lang="en-US" altLang="zh-CN" dirty="0">
                <a:latin typeface="+mn-lt"/>
              </a:rPr>
              <a:t>Mobile ALOHA</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6232073" y="4298545"/>
            <a:ext cx="5121726" cy="219433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4"/>
            </p:custDataLst>
          </p:nvPr>
        </p:nvSpPr>
        <p:spPr>
          <a:xfrm>
            <a:off x="857794" y="4298545"/>
            <a:ext cx="5108666" cy="219433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5"/>
            </p:custDataLst>
          </p:nvPr>
        </p:nvSpPr>
        <p:spPr bwMode="auto">
          <a:xfrm>
            <a:off x="857794" y="3795803"/>
            <a:ext cx="5108666"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ALOHA</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6"/>
            </p:custDataLst>
          </p:nvPr>
        </p:nvSpPr>
        <p:spPr bwMode="auto">
          <a:xfrm>
            <a:off x="6232075" y="3795803"/>
            <a:ext cx="5121725"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Mobile ALOHA</a:t>
            </a:r>
            <a:endParaRPr lang="en-US" sz="2000" b="1" dirty="0">
              <a:solidFill>
                <a:schemeClr val="bg1"/>
              </a:solidFill>
            </a:endParaRPr>
          </a:p>
        </p:txBody>
      </p:sp>
      <p:pic>
        <p:nvPicPr>
          <p:cNvPr id="13" name="图片 12">
            <a:extLst>
              <a:ext uri="{FF2B5EF4-FFF2-40B4-BE49-F238E27FC236}">
                <a16:creationId xmlns:a16="http://schemas.microsoft.com/office/drawing/2014/main" id="{300CAB61-E204-B251-2446-B23D24BA14F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9363" y="4656927"/>
            <a:ext cx="5045528" cy="1477567"/>
          </a:xfrm>
          <a:prstGeom prst="rect">
            <a:avLst/>
          </a:prstGeom>
        </p:spPr>
      </p:pic>
      <p:pic>
        <p:nvPicPr>
          <p:cNvPr id="15" name="图片 14">
            <a:extLst>
              <a:ext uri="{FF2B5EF4-FFF2-40B4-BE49-F238E27FC236}">
                <a16:creationId xmlns:a16="http://schemas.microsoft.com/office/drawing/2014/main" id="{46050FF9-E23D-DECD-8AC6-D980A6A4A16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77220" y="4610798"/>
            <a:ext cx="5031432" cy="1569825"/>
          </a:xfrm>
          <a:prstGeom prst="rect">
            <a:avLst/>
          </a:prstGeom>
        </p:spPr>
      </p:pic>
    </p:spTree>
    <p:extLst>
      <p:ext uri="{BB962C8B-B14F-4D97-AF65-F5344CB8AC3E}">
        <p14:creationId xmlns:p14="http://schemas.microsoft.com/office/powerpoint/2010/main" val="39519238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extLst>
              <p:ext uri="{D42A27DB-BD31-4B8C-83A1-F6EECF244321}">
                <p14:modId xmlns:p14="http://schemas.microsoft.com/office/powerpoint/2010/main" val="3464943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7"/>
          <a:stretch>
            <a:fillRect/>
          </a:stretch>
        </p:blipFill>
        <p:spPr>
          <a:xfrm>
            <a:off x="838200" y="1690688"/>
            <a:ext cx="8382711" cy="4057590"/>
          </a:xfrm>
          <a:prstGeom prst="rect">
            <a:avLst/>
          </a:prstGeom>
        </p:spPr>
      </p:pic>
      <p:sp>
        <p:nvSpPr>
          <p:cNvPr id="4" name="ee4pContent1">
            <a:extLst>
              <a:ext uri="{FF2B5EF4-FFF2-40B4-BE49-F238E27FC236}">
                <a16:creationId xmlns:a16="http://schemas.microsoft.com/office/drawing/2014/main" id="{4B6E7AFE-1F2F-4012-C2E2-6C13C9F5903B}"/>
              </a:ext>
            </a:extLst>
          </p:cNvPr>
          <p:cNvSpPr txBox="1">
            <a:spLocks/>
          </p:cNvSpPr>
          <p:nvPr>
            <p:custDataLst>
              <p:tags r:id="rId2"/>
            </p:custDataLst>
          </p:nvPr>
        </p:nvSpPr>
        <p:spPr>
          <a:xfrm>
            <a:off x="9220911" y="1690689"/>
            <a:ext cx="2132889" cy="40575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各种运动模式的具身控制示例，展示了机器人的敏捷运动和交互能力</a:t>
            </a:r>
          </a:p>
          <a:p>
            <a:pPr lvl="1"/>
            <a:endParaRPr lang="en-US" altLang="zh-CN" dirty="0">
              <a:latin typeface="+mn-lt"/>
            </a:endParaRPr>
          </a:p>
          <a:p>
            <a:pPr lvl="1"/>
            <a:r>
              <a:rPr lang="zh-CN" altLang="en-US" dirty="0">
                <a:latin typeface="+mn-lt"/>
              </a:rPr>
              <a:t>左边的橙色方框展示了四足机器人（</a:t>
            </a:r>
            <a:r>
              <a:rPr lang="en-US" dirty="0">
                <a:latin typeface="+mn-lt"/>
              </a:rPr>
              <a:t>Unitree B1、ANYmal、Spot、Ghost Robotics Vision-60、MIT Cheetah）</a:t>
            </a:r>
            <a:r>
              <a:rPr lang="zh-CN" altLang="en-US" dirty="0">
                <a:latin typeface="+mn-lt"/>
              </a:rPr>
              <a:t>和一个双足机器人（</a:t>
            </a:r>
            <a:r>
              <a:rPr lang="en-US" dirty="0">
                <a:latin typeface="+mn-lt"/>
              </a:rPr>
              <a:t>ATRIAS）</a:t>
            </a:r>
            <a:r>
              <a:rPr lang="zh-CN" altLang="en-US" dirty="0">
                <a:latin typeface="+mn-lt"/>
              </a:rPr>
              <a:t>的运动；</a:t>
            </a:r>
          </a:p>
          <a:p>
            <a:pPr lvl="1"/>
            <a:endParaRPr lang="en-US" dirty="0">
              <a:latin typeface="+mn-lt"/>
            </a:endParaRPr>
          </a:p>
        </p:txBody>
      </p:sp>
      <p:sp>
        <p:nvSpPr>
          <p:cNvPr id="9" name="ee4pContent1">
            <a:extLst>
              <a:ext uri="{FF2B5EF4-FFF2-40B4-BE49-F238E27FC236}">
                <a16:creationId xmlns:a16="http://schemas.microsoft.com/office/drawing/2014/main" id="{C4908A59-8488-E816-32B9-D10DC85FC9BC}"/>
              </a:ext>
            </a:extLst>
          </p:cNvPr>
          <p:cNvSpPr txBox="1">
            <a:spLocks/>
          </p:cNvSpPr>
          <p:nvPr>
            <p:custDataLst>
              <p:tags r:id="rId3"/>
            </p:custDataLst>
          </p:nvPr>
        </p:nvSpPr>
        <p:spPr>
          <a:xfrm>
            <a:off x="838199" y="5748278"/>
            <a:ext cx="10515599" cy="9725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中间的红色方框展示了 </a:t>
            </a:r>
            <a:r>
              <a:rPr lang="en-US" altLang="zh-CN" dirty="0">
                <a:latin typeface="+mn-lt"/>
              </a:rPr>
              <a:t>Atlas </a:t>
            </a:r>
            <a:r>
              <a:rPr lang="zh-CN" altLang="en-US" dirty="0">
                <a:latin typeface="+mn-lt"/>
              </a:rPr>
              <a:t>机器人爬楼梯、</a:t>
            </a:r>
            <a:r>
              <a:rPr lang="en-US" altLang="zh-CN" dirty="0">
                <a:latin typeface="+mn-lt"/>
              </a:rPr>
              <a:t>TELESAR V </a:t>
            </a:r>
            <a:r>
              <a:rPr lang="zh-CN" altLang="en-US" dirty="0">
                <a:latin typeface="+mn-lt"/>
              </a:rPr>
              <a:t>机器人写字、</a:t>
            </a:r>
            <a:r>
              <a:rPr lang="en-US" altLang="zh-CN" dirty="0">
                <a:latin typeface="+mn-lt"/>
              </a:rPr>
              <a:t>Unitree H1 </a:t>
            </a:r>
            <a:r>
              <a:rPr lang="zh-CN" altLang="en-US" dirty="0">
                <a:latin typeface="+mn-lt"/>
              </a:rPr>
              <a:t>机器人击掌和波士顿机器人跳跃的运动场景；</a:t>
            </a:r>
          </a:p>
          <a:p>
            <a:pPr lvl="1"/>
            <a:r>
              <a:rPr lang="zh-CN" altLang="en-US" dirty="0">
                <a:latin typeface="+mn-lt"/>
              </a:rPr>
              <a:t>绿色方框展示了多机器人协同控制，包括寻找路径和规划路径</a:t>
            </a:r>
          </a:p>
        </p:txBody>
      </p:sp>
    </p:spTree>
    <p:extLst>
      <p:ext uri="{BB962C8B-B14F-4D97-AF65-F5344CB8AC3E}">
        <p14:creationId xmlns:p14="http://schemas.microsoft.com/office/powerpoint/2010/main" val="332260212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12445653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200" y="1690688"/>
            <a:ext cx="10515600" cy="197344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虽然具身 </a:t>
            </a:r>
            <a:r>
              <a:rPr lang="en-US" altLang="zh-CN" dirty="0">
                <a:latin typeface="+mn-lt"/>
              </a:rPr>
              <a:t>AI </a:t>
            </a:r>
            <a:r>
              <a:rPr lang="zh-CN" altLang="en-US" dirty="0">
                <a:latin typeface="+mn-lt"/>
              </a:rPr>
              <a:t>包含高级算法、模型和规划模块，但其最基础和最必不可少的组成部分是具身控制</a:t>
            </a:r>
            <a:endParaRPr lang="en-US" altLang="zh-CN" dirty="0">
              <a:latin typeface="+mn-lt"/>
            </a:endParaRPr>
          </a:p>
          <a:p>
            <a:pPr lvl="1"/>
            <a:r>
              <a:rPr lang="zh-CN" altLang="en-US" dirty="0">
                <a:latin typeface="+mn-lt"/>
              </a:rPr>
              <a:t>因此，必须考虑如何控制物理实体并赋予它们物理智能</a:t>
            </a:r>
            <a:endParaRPr lang="en-US" altLang="zh-CN" dirty="0">
              <a:latin typeface="+mn-lt"/>
            </a:endParaRPr>
          </a:p>
          <a:p>
            <a:pPr lvl="1"/>
            <a:r>
              <a:rPr lang="zh-CN" altLang="en-US" dirty="0">
                <a:latin typeface="+mn-lt"/>
              </a:rPr>
              <a:t>具身控制与硬件密切相关，例如控制关节运动、末端执行器位置和行走速度</a:t>
            </a:r>
            <a:endParaRPr lang="en-US" altLang="zh-CN" dirty="0">
              <a:latin typeface="+mn-lt"/>
            </a:endParaRPr>
          </a:p>
          <a:p>
            <a:pPr lvl="1"/>
            <a:r>
              <a:rPr lang="zh-CN" altLang="en-US" dirty="0">
                <a:latin typeface="+mn-lt"/>
              </a:rPr>
              <a:t>对于机械臂来说，知道末端执行器的位置，如何规划关节轨迹以将机械臂移动到目标位置？</a:t>
            </a:r>
            <a:endParaRPr lang="en-US" altLang="zh-CN" dirty="0">
              <a:latin typeface="+mn-lt"/>
            </a:endParaRPr>
          </a:p>
          <a:p>
            <a:pPr lvl="1"/>
            <a:r>
              <a:rPr lang="zh-CN" altLang="en-US" dirty="0">
                <a:latin typeface="+mn-lt"/>
              </a:rPr>
              <a:t>对于人形机器人来说，知道运动模式，如何控制关节以实现目标姿势？</a:t>
            </a:r>
            <a:endParaRPr lang="en-US" altLang="zh-CN" dirty="0">
              <a:latin typeface="+mn-lt"/>
            </a:endParaRPr>
          </a:p>
          <a:p>
            <a:pPr lvl="1"/>
            <a:r>
              <a:rPr lang="zh-CN" altLang="en-US" dirty="0">
                <a:latin typeface="+mn-lt"/>
              </a:rPr>
              <a:t>这些是控制中需要解决的关键问题</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838200" y="4316143"/>
            <a:ext cx="10515600" cy="2176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提出了一种基于视觉的全方位控制框架。 通过连接机械臂和机械狗，利用所有自由度（腿部 </a:t>
            </a:r>
            <a:r>
              <a:rPr lang="en-US" altLang="zh-CN">
                <a:latin typeface="+mn-lt"/>
              </a:rPr>
              <a:t>12 </a:t>
            </a:r>
            <a:r>
              <a:rPr lang="zh-CN" altLang="en-US">
                <a:latin typeface="+mn-lt"/>
              </a:rPr>
              <a:t>个关节、手臂 </a:t>
            </a:r>
            <a:r>
              <a:rPr lang="en-US" altLang="zh-CN">
                <a:latin typeface="+mn-lt"/>
              </a:rPr>
              <a:t>6 </a:t>
            </a:r>
            <a:r>
              <a:rPr lang="zh-CN" altLang="en-US">
                <a:latin typeface="+mn-lt"/>
              </a:rPr>
              <a:t>个关节和夹持器 </a:t>
            </a:r>
            <a:r>
              <a:rPr lang="en-US" altLang="zh-CN">
                <a:latin typeface="+mn-lt"/>
              </a:rPr>
              <a:t>1 </a:t>
            </a:r>
            <a:r>
              <a:rPr lang="zh-CN" altLang="en-US">
                <a:latin typeface="+mn-lt"/>
              </a:rPr>
              <a:t>个关节），它跟踪机械狗的速度和机械臂末端执行器的位置，实现更灵活的控制</a:t>
            </a:r>
            <a:endParaRPr lang="zh-CN" altLang="en-US" dirty="0">
              <a:latin typeface="+mn-lt"/>
            </a:endParaRPr>
          </a:p>
        </p:txBody>
      </p:sp>
      <p:sp>
        <p:nvSpPr>
          <p:cNvPr id="9" name="ee4pHeader1">
            <a:extLst>
              <a:ext uri="{FF2B5EF4-FFF2-40B4-BE49-F238E27FC236}">
                <a16:creationId xmlns:a16="http://schemas.microsoft.com/office/drawing/2014/main" id="{53D80F07-AE6E-3E1C-C422-D03273B47A85}"/>
              </a:ext>
            </a:extLst>
          </p:cNvPr>
          <p:cNvSpPr/>
          <p:nvPr>
            <p:custDataLst>
              <p:tags r:id="rId4"/>
            </p:custDataLst>
          </p:nvPr>
        </p:nvSpPr>
        <p:spPr bwMode="auto">
          <a:xfrm>
            <a:off x="838203" y="3813402"/>
            <a:ext cx="10515598"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 Liu et al.</a:t>
            </a:r>
            <a:endParaRPr lang="en-US" sz="2000" b="1" dirty="0">
              <a:solidFill>
                <a:schemeClr val="bg1"/>
              </a:solidFill>
            </a:endParaRPr>
          </a:p>
        </p:txBody>
      </p:sp>
      <p:pic>
        <p:nvPicPr>
          <p:cNvPr id="10" name="图片 9">
            <a:extLst>
              <a:ext uri="{FF2B5EF4-FFF2-40B4-BE49-F238E27FC236}">
                <a16:creationId xmlns:a16="http://schemas.microsoft.com/office/drawing/2014/main" id="{3BCC29C3-FD4A-190B-1CAF-D7F5D6869E4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75625" y="4873507"/>
            <a:ext cx="4297265" cy="1582967"/>
          </a:xfrm>
          <a:prstGeom prst="rect">
            <a:avLst/>
          </a:prstGeom>
        </p:spPr>
      </p:pic>
      <p:pic>
        <p:nvPicPr>
          <p:cNvPr id="12" name="图片 11">
            <a:extLst>
              <a:ext uri="{FF2B5EF4-FFF2-40B4-BE49-F238E27FC236}">
                <a16:creationId xmlns:a16="http://schemas.microsoft.com/office/drawing/2014/main" id="{386BD77D-9125-A5BC-9FE1-AA100D79948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240622" y="4891125"/>
            <a:ext cx="6045446" cy="1547733"/>
          </a:xfrm>
          <a:prstGeom prst="rect">
            <a:avLst/>
          </a:prstGeom>
        </p:spPr>
      </p:pic>
    </p:spTree>
    <p:extLst>
      <p:ext uri="{BB962C8B-B14F-4D97-AF65-F5344CB8AC3E}">
        <p14:creationId xmlns:p14="http://schemas.microsoft.com/office/powerpoint/2010/main" val="41881009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4170592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199" y="1696567"/>
            <a:ext cx="10515600" cy="4196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一些研究采用传统方法来控制双足机器人行走</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6212477" y="2789785"/>
            <a:ext cx="5141321" cy="37030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4"/>
            </p:custDataLst>
          </p:nvPr>
        </p:nvSpPr>
        <p:spPr>
          <a:xfrm>
            <a:off x="838198" y="2789785"/>
            <a:ext cx="5141321" cy="37030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5"/>
            </p:custDataLst>
          </p:nvPr>
        </p:nvSpPr>
        <p:spPr bwMode="auto">
          <a:xfrm>
            <a:off x="838198" y="2287043"/>
            <a:ext cx="514132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Miura et al.</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6"/>
            </p:custDataLst>
          </p:nvPr>
        </p:nvSpPr>
        <p:spPr bwMode="auto">
          <a:xfrm>
            <a:off x="6212480" y="2287043"/>
            <a:ext cx="5141320"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Sreenath et al.</a:t>
            </a:r>
            <a:endParaRPr lang="en-US" sz="2000" b="1" dirty="0">
              <a:solidFill>
                <a:schemeClr val="bg1"/>
              </a:solidFill>
            </a:endParaRPr>
          </a:p>
        </p:txBody>
      </p:sp>
      <p:pic>
        <p:nvPicPr>
          <p:cNvPr id="17" name="图片 16" descr="图示&#10;&#10;描述已自动生成">
            <a:extLst>
              <a:ext uri="{FF2B5EF4-FFF2-40B4-BE49-F238E27FC236}">
                <a16:creationId xmlns:a16="http://schemas.microsoft.com/office/drawing/2014/main" id="{2AA5FD56-963E-552D-85AA-6193FAA4989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670701" y="2903171"/>
            <a:ext cx="3476317" cy="3476317"/>
          </a:xfrm>
          <a:prstGeom prst="rect">
            <a:avLst/>
          </a:prstGeom>
        </p:spPr>
      </p:pic>
      <p:pic>
        <p:nvPicPr>
          <p:cNvPr id="19" name="图片 18">
            <a:extLst>
              <a:ext uri="{FF2B5EF4-FFF2-40B4-BE49-F238E27FC236}">
                <a16:creationId xmlns:a16="http://schemas.microsoft.com/office/drawing/2014/main" id="{44A3FB42-6C93-DE54-91C5-B0C6A9CF45B2}"/>
              </a:ext>
            </a:extLst>
          </p:cNvPr>
          <p:cNvPicPr>
            <a:picLocks noChangeAspect="1"/>
          </p:cNvPicPr>
          <p:nvPr/>
        </p:nvPicPr>
        <p:blipFill>
          <a:blip r:embed="rId13"/>
          <a:stretch>
            <a:fillRect/>
          </a:stretch>
        </p:blipFill>
        <p:spPr>
          <a:xfrm>
            <a:off x="6695649" y="2870331"/>
            <a:ext cx="4174978" cy="3541998"/>
          </a:xfrm>
          <a:prstGeom prst="rect">
            <a:avLst/>
          </a:prstGeom>
        </p:spPr>
      </p:pic>
    </p:spTree>
    <p:extLst>
      <p:ext uri="{BB962C8B-B14F-4D97-AF65-F5344CB8AC3E}">
        <p14:creationId xmlns:p14="http://schemas.microsoft.com/office/powerpoint/2010/main" val="3017943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455719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Example of embodied control</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4124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麻省理工学院的猎豹 </a:t>
            </a:r>
            <a:r>
              <a:rPr lang="en-US" altLang="zh-CN" dirty="0">
                <a:latin typeface="+mn-lt"/>
              </a:rPr>
              <a:t>3</a:t>
            </a:r>
            <a:r>
              <a:rPr lang="zh-CN" altLang="en-US" dirty="0">
                <a:latin typeface="+mn-lt"/>
              </a:rPr>
              <a:t>、</a:t>
            </a:r>
            <a:r>
              <a:rPr lang="en-US" altLang="zh-CN" dirty="0" err="1">
                <a:latin typeface="+mn-lt"/>
              </a:rPr>
              <a:t>ANYmaln</a:t>
            </a:r>
            <a:r>
              <a:rPr lang="en-US" altLang="zh-CN" dirty="0">
                <a:latin typeface="+mn-lt"/>
              </a:rPr>
              <a:t> </a:t>
            </a:r>
            <a:r>
              <a:rPr lang="zh-CN" altLang="en-US" dirty="0">
                <a:latin typeface="+mn-lt"/>
              </a:rPr>
              <a:t>和 </a:t>
            </a:r>
            <a:r>
              <a:rPr lang="en-US" altLang="zh-CN" dirty="0">
                <a:latin typeface="+mn-lt"/>
              </a:rPr>
              <a:t>Atlas </a:t>
            </a:r>
            <a:r>
              <a:rPr lang="zh-CN" altLang="en-US" dirty="0">
                <a:latin typeface="+mn-lt"/>
              </a:rPr>
              <a:t>使用了稳健的行走控制器来管理机器人</a:t>
            </a: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2754999"/>
            <a:ext cx="3352800" cy="3737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4419600" y="2754997"/>
            <a:ext cx="3352800" cy="3737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2293259"/>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MIT’s Cheetah 3</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4419600" y="229325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ANYmal</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7"/>
            </p:custDataLst>
          </p:nvPr>
        </p:nvSpPr>
        <p:spPr>
          <a:xfrm>
            <a:off x="8001000" y="2754997"/>
            <a:ext cx="3352800" cy="3737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9" name="ee4pHeader1">
            <a:extLst>
              <a:ext uri="{FF2B5EF4-FFF2-40B4-BE49-F238E27FC236}">
                <a16:creationId xmlns:a16="http://schemas.microsoft.com/office/drawing/2014/main" id="{71BEDA59-B2EE-BBCA-DF53-BA6128B24A0F}"/>
              </a:ext>
            </a:extLst>
          </p:cNvPr>
          <p:cNvSpPr/>
          <p:nvPr>
            <p:custDataLst>
              <p:tags r:id="rId8"/>
            </p:custDataLst>
          </p:nvPr>
        </p:nvSpPr>
        <p:spPr bwMode="auto">
          <a:xfrm>
            <a:off x="8001000" y="229325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5">
                  <a:extLst>
                    <a:ext uri="{A12FA001-AC4F-418D-AE19-62706E023703}">
                      <ahyp:hlinkClr xmlns:ahyp="http://schemas.microsoft.com/office/drawing/2018/hyperlinkcolor" val="tx"/>
                    </a:ext>
                  </a:extLst>
                </a:hlinkClick>
              </a:rPr>
              <a:t>Atlas</a:t>
            </a:r>
            <a:endParaRPr lang="en-US" altLang="zh-CN" sz="2000" b="1" dirty="0">
              <a:solidFill>
                <a:schemeClr val="bg1"/>
              </a:solidFill>
            </a:endParaRPr>
          </a:p>
        </p:txBody>
      </p:sp>
      <p:pic>
        <p:nvPicPr>
          <p:cNvPr id="5" name="图片 4">
            <a:extLst>
              <a:ext uri="{FF2B5EF4-FFF2-40B4-BE49-F238E27FC236}">
                <a16:creationId xmlns:a16="http://schemas.microsoft.com/office/drawing/2014/main" id="{EB381E1B-5763-795F-4DB7-608B2EAFF66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65414" y="5522428"/>
            <a:ext cx="3298371" cy="912632"/>
          </a:xfrm>
          <a:prstGeom prst="rect">
            <a:avLst/>
          </a:prstGeom>
        </p:spPr>
      </p:pic>
      <p:pic>
        <p:nvPicPr>
          <p:cNvPr id="13" name="图片 12">
            <a:extLst>
              <a:ext uri="{FF2B5EF4-FFF2-40B4-BE49-F238E27FC236}">
                <a16:creationId xmlns:a16="http://schemas.microsoft.com/office/drawing/2014/main" id="{060B2243-8D0D-0F74-EC12-3203DD00431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309960" y="4059843"/>
            <a:ext cx="2409280" cy="1442991"/>
          </a:xfrm>
          <a:prstGeom prst="rect">
            <a:avLst/>
          </a:prstGeom>
        </p:spPr>
      </p:pic>
      <p:pic>
        <p:nvPicPr>
          <p:cNvPr id="17" name="图片 16">
            <a:extLst>
              <a:ext uri="{FF2B5EF4-FFF2-40B4-BE49-F238E27FC236}">
                <a16:creationId xmlns:a16="http://schemas.microsoft.com/office/drawing/2014/main" id="{F67DF89C-48A8-1328-AE8B-22F7F04E1159}"/>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516218" y="4824211"/>
            <a:ext cx="3159564" cy="1578194"/>
          </a:xfrm>
          <a:prstGeom prst="rect">
            <a:avLst/>
          </a:prstGeom>
        </p:spPr>
      </p:pic>
      <p:pic>
        <p:nvPicPr>
          <p:cNvPr id="21" name="图片 20">
            <a:extLst>
              <a:ext uri="{FF2B5EF4-FFF2-40B4-BE49-F238E27FC236}">
                <a16:creationId xmlns:a16="http://schemas.microsoft.com/office/drawing/2014/main" id="{247421E1-2DA6-B798-6810-1946526F5BD7}"/>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739124" y="2808513"/>
            <a:ext cx="2713751" cy="2015697"/>
          </a:xfrm>
          <a:prstGeom prst="rect">
            <a:avLst/>
          </a:prstGeom>
        </p:spPr>
      </p:pic>
      <p:pic>
        <p:nvPicPr>
          <p:cNvPr id="23" name="图片 22">
            <a:extLst>
              <a:ext uri="{FF2B5EF4-FFF2-40B4-BE49-F238E27FC236}">
                <a16:creationId xmlns:a16="http://schemas.microsoft.com/office/drawing/2014/main" id="{24274FC9-74A7-A668-A82A-1EA07009D3D7}"/>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712973" y="2774589"/>
            <a:ext cx="1603254" cy="1273291"/>
          </a:xfrm>
          <a:prstGeom prst="rect">
            <a:avLst/>
          </a:prstGeom>
        </p:spPr>
      </p:pic>
      <p:pic>
        <p:nvPicPr>
          <p:cNvPr id="25" name="图片 24">
            <a:extLst>
              <a:ext uri="{FF2B5EF4-FFF2-40B4-BE49-F238E27FC236}">
                <a16:creationId xmlns:a16="http://schemas.microsoft.com/office/drawing/2014/main" id="{36208AB1-6932-4B66-58CB-9679537430D9}"/>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103412" y="3284725"/>
            <a:ext cx="3147975" cy="2678424"/>
          </a:xfrm>
          <a:prstGeom prst="rect">
            <a:avLst/>
          </a:prstGeom>
        </p:spPr>
      </p:pic>
    </p:spTree>
    <p:extLst>
      <p:ext uri="{BB962C8B-B14F-4D97-AF65-F5344CB8AC3E}">
        <p14:creationId xmlns:p14="http://schemas.microsoft.com/office/powerpoint/2010/main" val="30939069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extLst>
              <p:ext uri="{D42A27DB-BD31-4B8C-83A1-F6EECF244321}">
                <p14:modId xmlns:p14="http://schemas.microsoft.com/office/powerpoint/2010/main" val="1030843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4" imgW="473" imgH="476" progId="TCLayout.ActiveDocument.1">
                  <p:embed/>
                </p:oleObj>
              </mc:Choice>
              <mc:Fallback>
                <p:oleObj name="think-cell 幻灯片" r:id="rId14"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7" name="ee4pContent1">
            <a:extLst>
              <a:ext uri="{FF2B5EF4-FFF2-40B4-BE49-F238E27FC236}">
                <a16:creationId xmlns:a16="http://schemas.microsoft.com/office/drawing/2014/main" id="{DE69DB4C-7E07-C004-C158-309E3362DB11}"/>
              </a:ext>
            </a:extLst>
          </p:cNvPr>
          <p:cNvSpPr txBox="1">
            <a:spLocks/>
          </p:cNvSpPr>
          <p:nvPr>
            <p:custDataLst>
              <p:tags r:id="rId2"/>
            </p:custDataLst>
          </p:nvPr>
        </p:nvSpPr>
        <p:spPr>
          <a:xfrm>
            <a:off x="838199" y="1690689"/>
            <a:ext cx="10515599" cy="4124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一些机器人可用于更灵活的运动任务，例如跳跃或克服各种障碍</a:t>
            </a:r>
          </a:p>
        </p:txBody>
      </p:sp>
      <p:sp>
        <p:nvSpPr>
          <p:cNvPr id="8" name="ee4pContent1">
            <a:extLst>
              <a:ext uri="{FF2B5EF4-FFF2-40B4-BE49-F238E27FC236}">
                <a16:creationId xmlns:a16="http://schemas.microsoft.com/office/drawing/2014/main" id="{A111FA4D-B75E-BC57-6EFF-228C288200DD}"/>
              </a:ext>
            </a:extLst>
          </p:cNvPr>
          <p:cNvSpPr txBox="1">
            <a:spLocks/>
          </p:cNvSpPr>
          <p:nvPr>
            <p:custDataLst>
              <p:tags r:id="rId3"/>
            </p:custDataLst>
          </p:nvPr>
        </p:nvSpPr>
        <p:spPr>
          <a:xfrm>
            <a:off x="838199" y="2740776"/>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A3D6175E-8A64-77F0-8429-3A6F86236340}"/>
              </a:ext>
            </a:extLst>
          </p:cNvPr>
          <p:cNvSpPr txBox="1">
            <a:spLocks/>
          </p:cNvSpPr>
          <p:nvPr>
            <p:custDataLst>
              <p:tags r:id="rId4"/>
            </p:custDataLst>
          </p:nvPr>
        </p:nvSpPr>
        <p:spPr>
          <a:xfrm>
            <a:off x="4398588" y="2740776"/>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16CE0257-3227-E25A-26F8-35C4355A47D5}"/>
              </a:ext>
            </a:extLst>
          </p:cNvPr>
          <p:cNvSpPr txBox="1">
            <a:spLocks/>
          </p:cNvSpPr>
          <p:nvPr>
            <p:custDataLst>
              <p:tags r:id="rId5"/>
            </p:custDataLst>
          </p:nvPr>
        </p:nvSpPr>
        <p:spPr>
          <a:xfrm>
            <a:off x="838191" y="4936440"/>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B4E8F721-278F-1603-0ABA-26696D247A64}"/>
              </a:ext>
            </a:extLst>
          </p:cNvPr>
          <p:cNvSpPr txBox="1">
            <a:spLocks/>
          </p:cNvSpPr>
          <p:nvPr>
            <p:custDataLst>
              <p:tags r:id="rId6"/>
            </p:custDataLst>
          </p:nvPr>
        </p:nvSpPr>
        <p:spPr>
          <a:xfrm>
            <a:off x="4398583" y="4936441"/>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C04CE604-BBAA-28DF-2AF2-694605171DFD}"/>
              </a:ext>
            </a:extLst>
          </p:cNvPr>
          <p:cNvSpPr/>
          <p:nvPr>
            <p:custDataLst>
              <p:tags r:id="rId7"/>
            </p:custDataLst>
          </p:nvPr>
        </p:nvSpPr>
        <p:spPr bwMode="auto">
          <a:xfrm>
            <a:off x="838197" y="2279036"/>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Nguyen et al.</a:t>
            </a:r>
            <a:endParaRPr lang="en-US" sz="2000" b="1" dirty="0">
              <a:solidFill>
                <a:schemeClr val="bg1"/>
              </a:solidFill>
            </a:endParaRPr>
          </a:p>
        </p:txBody>
      </p:sp>
      <p:sp>
        <p:nvSpPr>
          <p:cNvPr id="13" name="ee4pHeader1">
            <a:extLst>
              <a:ext uri="{FF2B5EF4-FFF2-40B4-BE49-F238E27FC236}">
                <a16:creationId xmlns:a16="http://schemas.microsoft.com/office/drawing/2014/main" id="{51356367-5311-A9B8-CA08-6D3A96EFEFF8}"/>
              </a:ext>
            </a:extLst>
          </p:cNvPr>
          <p:cNvSpPr/>
          <p:nvPr>
            <p:custDataLst>
              <p:tags r:id="rId8"/>
            </p:custDataLst>
          </p:nvPr>
        </p:nvSpPr>
        <p:spPr bwMode="auto">
          <a:xfrm>
            <a:off x="4398588" y="2279034"/>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Nguyen et al.</a:t>
            </a:r>
            <a:endParaRPr lang="en-US" sz="2000" b="1" dirty="0">
              <a:solidFill>
                <a:schemeClr val="bg1"/>
              </a:solidFill>
            </a:endParaRPr>
          </a:p>
        </p:txBody>
      </p:sp>
      <p:sp>
        <p:nvSpPr>
          <p:cNvPr id="14" name="ee4pHeader1">
            <a:extLst>
              <a:ext uri="{FF2B5EF4-FFF2-40B4-BE49-F238E27FC236}">
                <a16:creationId xmlns:a16="http://schemas.microsoft.com/office/drawing/2014/main" id="{193050A8-D856-A218-FE42-5C7CCA5EDF2D}"/>
              </a:ext>
            </a:extLst>
          </p:cNvPr>
          <p:cNvSpPr/>
          <p:nvPr>
            <p:custDataLst>
              <p:tags r:id="rId9"/>
            </p:custDataLst>
          </p:nvPr>
        </p:nvSpPr>
        <p:spPr bwMode="auto">
          <a:xfrm>
            <a:off x="838189" y="4473123"/>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Gehring et al.</a:t>
            </a:r>
            <a:endParaRPr lang="en-US" sz="2000" b="1" dirty="0">
              <a:solidFill>
                <a:schemeClr val="bg1"/>
              </a:solidFill>
            </a:endParaRPr>
          </a:p>
        </p:txBody>
      </p:sp>
      <p:sp>
        <p:nvSpPr>
          <p:cNvPr id="15" name="ee4pHeader1">
            <a:extLst>
              <a:ext uri="{FF2B5EF4-FFF2-40B4-BE49-F238E27FC236}">
                <a16:creationId xmlns:a16="http://schemas.microsoft.com/office/drawing/2014/main" id="{635992AB-2B64-47D0-82DA-0D8C20486B10}"/>
              </a:ext>
            </a:extLst>
          </p:cNvPr>
          <p:cNvSpPr/>
          <p:nvPr>
            <p:custDataLst>
              <p:tags r:id="rId10"/>
            </p:custDataLst>
          </p:nvPr>
        </p:nvSpPr>
        <p:spPr bwMode="auto">
          <a:xfrm>
            <a:off x="4398581" y="4473123"/>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9">
                  <a:extLst>
                    <a:ext uri="{A12FA001-AC4F-418D-AE19-62706E023703}">
                      <ahyp:hlinkClr xmlns:ahyp="http://schemas.microsoft.com/office/drawing/2018/hyperlinkcolor" val="tx"/>
                    </a:ext>
                  </a:extLst>
                </a:hlinkClick>
              </a:rPr>
              <a:t> Nguyen et al.</a:t>
            </a:r>
            <a:endParaRPr lang="en-US" sz="2000" b="1" dirty="0">
              <a:solidFill>
                <a:schemeClr val="bg1"/>
              </a:solidFill>
            </a:endParaRPr>
          </a:p>
        </p:txBody>
      </p:sp>
      <p:sp>
        <p:nvSpPr>
          <p:cNvPr id="16" name="ee4pContent1">
            <a:extLst>
              <a:ext uri="{FF2B5EF4-FFF2-40B4-BE49-F238E27FC236}">
                <a16:creationId xmlns:a16="http://schemas.microsoft.com/office/drawing/2014/main" id="{366C7FDA-B6F5-26C6-D2D5-CAE308575D88}"/>
              </a:ext>
            </a:extLst>
          </p:cNvPr>
          <p:cNvSpPr txBox="1">
            <a:spLocks/>
          </p:cNvSpPr>
          <p:nvPr>
            <p:custDataLst>
              <p:tags r:id="rId11"/>
            </p:custDataLst>
          </p:nvPr>
        </p:nvSpPr>
        <p:spPr>
          <a:xfrm>
            <a:off x="7958975" y="2740775"/>
            <a:ext cx="3394823" cy="3752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Header1">
            <a:extLst>
              <a:ext uri="{FF2B5EF4-FFF2-40B4-BE49-F238E27FC236}">
                <a16:creationId xmlns:a16="http://schemas.microsoft.com/office/drawing/2014/main" id="{FDEB2B9D-D9C0-2CB3-CA7A-4E3373025933}"/>
              </a:ext>
            </a:extLst>
          </p:cNvPr>
          <p:cNvSpPr/>
          <p:nvPr>
            <p:custDataLst>
              <p:tags r:id="rId12"/>
            </p:custDataLst>
          </p:nvPr>
        </p:nvSpPr>
        <p:spPr bwMode="auto">
          <a:xfrm>
            <a:off x="7958973" y="2279034"/>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0">
                  <a:extLst>
                    <a:ext uri="{A12FA001-AC4F-418D-AE19-62706E023703}">
                      <ahyp:hlinkClr xmlns:ahyp="http://schemas.microsoft.com/office/drawing/2018/hyperlinkcolor" val="tx"/>
                    </a:ext>
                  </a:extLst>
                </a:hlinkClick>
              </a:rPr>
              <a:t>Antonova et al.</a:t>
            </a:r>
            <a:endParaRPr lang="en-US" sz="2000" b="1" dirty="0">
              <a:solidFill>
                <a:schemeClr val="bg1"/>
              </a:solidFill>
            </a:endParaRPr>
          </a:p>
        </p:txBody>
      </p:sp>
      <p:sp>
        <p:nvSpPr>
          <p:cNvPr id="4" name="文本框 3">
            <a:extLst>
              <a:ext uri="{FF2B5EF4-FFF2-40B4-BE49-F238E27FC236}">
                <a16:creationId xmlns:a16="http://schemas.microsoft.com/office/drawing/2014/main" id="{3A5F98E9-21DE-5C28-F0F1-0AD36924941A}"/>
              </a:ext>
            </a:extLst>
          </p:cNvPr>
          <p:cNvSpPr txBox="1"/>
          <p:nvPr/>
        </p:nvSpPr>
        <p:spPr>
          <a:xfrm>
            <a:off x="838189" y="2279034"/>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a:t>
            </a:r>
          </a:p>
        </p:txBody>
      </p:sp>
      <p:sp>
        <p:nvSpPr>
          <p:cNvPr id="6" name="文本框 5">
            <a:extLst>
              <a:ext uri="{FF2B5EF4-FFF2-40B4-BE49-F238E27FC236}">
                <a16:creationId xmlns:a16="http://schemas.microsoft.com/office/drawing/2014/main" id="{4F3865EB-141A-D7E1-3454-11B899619E0C}"/>
              </a:ext>
            </a:extLst>
          </p:cNvPr>
          <p:cNvSpPr txBox="1"/>
          <p:nvPr/>
        </p:nvSpPr>
        <p:spPr>
          <a:xfrm>
            <a:off x="4398581" y="2279034"/>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2</a:t>
            </a:r>
          </a:p>
        </p:txBody>
      </p:sp>
      <p:sp>
        <p:nvSpPr>
          <p:cNvPr id="23" name="文本框 22">
            <a:extLst>
              <a:ext uri="{FF2B5EF4-FFF2-40B4-BE49-F238E27FC236}">
                <a16:creationId xmlns:a16="http://schemas.microsoft.com/office/drawing/2014/main" id="{02DA8629-3BED-D9C7-5555-ADEFD4E6798A}"/>
              </a:ext>
            </a:extLst>
          </p:cNvPr>
          <p:cNvSpPr txBox="1"/>
          <p:nvPr/>
        </p:nvSpPr>
        <p:spPr>
          <a:xfrm>
            <a:off x="838187" y="4473122"/>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3</a:t>
            </a:r>
          </a:p>
        </p:txBody>
      </p:sp>
      <p:sp>
        <p:nvSpPr>
          <p:cNvPr id="24" name="文本框 23">
            <a:extLst>
              <a:ext uri="{FF2B5EF4-FFF2-40B4-BE49-F238E27FC236}">
                <a16:creationId xmlns:a16="http://schemas.microsoft.com/office/drawing/2014/main" id="{AA9F2B7A-473C-0343-CF2E-21C0E4A2AA3C}"/>
              </a:ext>
            </a:extLst>
          </p:cNvPr>
          <p:cNvSpPr txBox="1"/>
          <p:nvPr/>
        </p:nvSpPr>
        <p:spPr>
          <a:xfrm>
            <a:off x="4398581" y="4473122"/>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4</a:t>
            </a:r>
          </a:p>
        </p:txBody>
      </p:sp>
      <p:sp>
        <p:nvSpPr>
          <p:cNvPr id="25" name="文本框 24">
            <a:extLst>
              <a:ext uri="{FF2B5EF4-FFF2-40B4-BE49-F238E27FC236}">
                <a16:creationId xmlns:a16="http://schemas.microsoft.com/office/drawing/2014/main" id="{1AF3613A-E503-AAE3-99BF-1BC302275574}"/>
              </a:ext>
            </a:extLst>
          </p:cNvPr>
          <p:cNvSpPr txBox="1"/>
          <p:nvPr/>
        </p:nvSpPr>
        <p:spPr>
          <a:xfrm>
            <a:off x="7958971" y="2279034"/>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5</a:t>
            </a:r>
          </a:p>
        </p:txBody>
      </p:sp>
      <p:pic>
        <p:nvPicPr>
          <p:cNvPr id="27" name="图片 26">
            <a:extLst>
              <a:ext uri="{FF2B5EF4-FFF2-40B4-BE49-F238E27FC236}">
                <a16:creationId xmlns:a16="http://schemas.microsoft.com/office/drawing/2014/main" id="{C38AD913-943B-FEED-4DE6-DCE620009D1F}"/>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210845" y="2768554"/>
            <a:ext cx="2649531" cy="1500878"/>
          </a:xfrm>
          <a:prstGeom prst="rect">
            <a:avLst/>
          </a:prstGeom>
        </p:spPr>
      </p:pic>
      <p:pic>
        <p:nvPicPr>
          <p:cNvPr id="29" name="图片 28">
            <a:extLst>
              <a:ext uri="{FF2B5EF4-FFF2-40B4-BE49-F238E27FC236}">
                <a16:creationId xmlns:a16="http://schemas.microsoft.com/office/drawing/2014/main" id="{82D4A344-2BA4-E41B-0C14-6A2A8C79CEB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442844" y="2946639"/>
            <a:ext cx="3306313" cy="1144707"/>
          </a:xfrm>
          <a:prstGeom prst="rect">
            <a:avLst/>
          </a:prstGeom>
        </p:spPr>
      </p:pic>
      <p:pic>
        <p:nvPicPr>
          <p:cNvPr id="31" name="图片 30">
            <a:extLst>
              <a:ext uri="{FF2B5EF4-FFF2-40B4-BE49-F238E27FC236}">
                <a16:creationId xmlns:a16="http://schemas.microsoft.com/office/drawing/2014/main" id="{15D8100B-B0D0-BB0F-A5A8-F301299A849D}"/>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rot="5400000">
            <a:off x="1785164" y="4189573"/>
            <a:ext cx="1500878" cy="3050171"/>
          </a:xfrm>
          <a:prstGeom prst="rect">
            <a:avLst/>
          </a:prstGeom>
        </p:spPr>
      </p:pic>
      <p:grpSp>
        <p:nvGrpSpPr>
          <p:cNvPr id="41" name="组合 40">
            <a:extLst>
              <a:ext uri="{FF2B5EF4-FFF2-40B4-BE49-F238E27FC236}">
                <a16:creationId xmlns:a16="http://schemas.microsoft.com/office/drawing/2014/main" id="{2B625A9C-8BD1-8064-F0B9-47F1B938C267}"/>
              </a:ext>
            </a:extLst>
          </p:cNvPr>
          <p:cNvGrpSpPr/>
          <p:nvPr/>
        </p:nvGrpSpPr>
        <p:grpSpPr>
          <a:xfrm>
            <a:off x="4436524" y="5014289"/>
            <a:ext cx="3318942" cy="1400739"/>
            <a:chOff x="4442844" y="5038636"/>
            <a:chExt cx="3318942" cy="1400739"/>
          </a:xfrm>
        </p:grpSpPr>
        <p:pic>
          <p:nvPicPr>
            <p:cNvPr id="39" name="图片 38">
              <a:extLst>
                <a:ext uri="{FF2B5EF4-FFF2-40B4-BE49-F238E27FC236}">
                  <a16:creationId xmlns:a16="http://schemas.microsoft.com/office/drawing/2014/main" id="{D6EC95C9-FDF2-66B1-6425-8F06A402D613}"/>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4442844" y="5043643"/>
              <a:ext cx="1520350" cy="1395732"/>
            </a:xfrm>
            <a:prstGeom prst="rect">
              <a:avLst/>
            </a:prstGeom>
          </p:spPr>
        </p:pic>
        <p:pic>
          <p:nvPicPr>
            <p:cNvPr id="40" name="图片 39">
              <a:extLst>
                <a:ext uri="{FF2B5EF4-FFF2-40B4-BE49-F238E27FC236}">
                  <a16:creationId xmlns:a16="http://schemas.microsoft.com/office/drawing/2014/main" id="{FF6DB53A-0089-1265-58D8-21C0293ADE0C}"/>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963194" y="5038636"/>
              <a:ext cx="1798592" cy="1395732"/>
            </a:xfrm>
            <a:prstGeom prst="rect">
              <a:avLst/>
            </a:prstGeom>
          </p:spPr>
        </p:pic>
      </p:grpSp>
      <p:pic>
        <p:nvPicPr>
          <p:cNvPr id="43" name="图片 42">
            <a:extLst>
              <a:ext uri="{FF2B5EF4-FFF2-40B4-BE49-F238E27FC236}">
                <a16:creationId xmlns:a16="http://schemas.microsoft.com/office/drawing/2014/main" id="{E0CF7724-E087-7D41-4459-419121829545}"/>
              </a:ext>
            </a:extLst>
          </p:cNvPr>
          <p:cNvPicPr>
            <a:picLocks noChangeAspect="1"/>
          </p:cNvPicPr>
          <p:nvPr/>
        </p:nvPicPr>
        <p:blipFill>
          <a:blip r:embed="rId26"/>
          <a:stretch>
            <a:fillRect/>
          </a:stretch>
        </p:blipFill>
        <p:spPr>
          <a:xfrm>
            <a:off x="8439801" y="2768552"/>
            <a:ext cx="2433169" cy="3696544"/>
          </a:xfrm>
          <a:prstGeom prst="rect">
            <a:avLst/>
          </a:prstGeom>
        </p:spPr>
      </p:pic>
    </p:spTree>
    <p:extLst>
      <p:ext uri="{BB962C8B-B14F-4D97-AF65-F5344CB8AC3E}">
        <p14:creationId xmlns:p14="http://schemas.microsoft.com/office/powerpoint/2010/main" val="107463618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199" y="1696567"/>
            <a:ext cx="10515600" cy="3673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一些研究专注于人形机器人的控制，以执行各种类似人类的动作并模仿人类行为</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6212477" y="2679209"/>
            <a:ext cx="5141321" cy="14995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4"/>
            </p:custDataLst>
          </p:nvPr>
        </p:nvSpPr>
        <p:spPr>
          <a:xfrm>
            <a:off x="838198" y="2679209"/>
            <a:ext cx="5141321" cy="14995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5"/>
            </p:custDataLst>
          </p:nvPr>
        </p:nvSpPr>
        <p:spPr bwMode="auto">
          <a:xfrm>
            <a:off x="838198" y="2176467"/>
            <a:ext cx="514132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Cheng et al.</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6"/>
            </p:custDataLst>
          </p:nvPr>
        </p:nvSpPr>
        <p:spPr bwMode="auto">
          <a:xfrm>
            <a:off x="6212480" y="2176467"/>
            <a:ext cx="5141320"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Chignoli et al.</a:t>
            </a:r>
            <a:endParaRPr lang="en-US" sz="2000" b="1" dirty="0">
              <a:solidFill>
                <a:schemeClr val="bg1"/>
              </a:solidFill>
            </a:endParaRPr>
          </a:p>
        </p:txBody>
      </p:sp>
      <p:pic>
        <p:nvPicPr>
          <p:cNvPr id="10" name="图片 9">
            <a:extLst>
              <a:ext uri="{FF2B5EF4-FFF2-40B4-BE49-F238E27FC236}">
                <a16:creationId xmlns:a16="http://schemas.microsoft.com/office/drawing/2014/main" id="{3945325F-71BC-895F-7DA5-54ADD1CEC7D3}"/>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13569" y="2759755"/>
            <a:ext cx="4990577" cy="1372475"/>
          </a:xfrm>
          <a:prstGeom prst="rect">
            <a:avLst/>
          </a:prstGeom>
        </p:spPr>
      </p:pic>
      <p:pic>
        <p:nvPicPr>
          <p:cNvPr id="12" name="图片 11">
            <a:extLst>
              <a:ext uri="{FF2B5EF4-FFF2-40B4-BE49-F238E27FC236}">
                <a16:creationId xmlns:a16="http://schemas.microsoft.com/office/drawing/2014/main" id="{B3D2B2DD-CF25-66F4-204C-F8E250EF7AD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772949" y="2721935"/>
            <a:ext cx="2020376" cy="1410295"/>
          </a:xfrm>
          <a:prstGeom prst="rect">
            <a:avLst/>
          </a:prstGeom>
        </p:spPr>
      </p:pic>
      <p:sp>
        <p:nvSpPr>
          <p:cNvPr id="13" name="ee4pContent1">
            <a:extLst>
              <a:ext uri="{FF2B5EF4-FFF2-40B4-BE49-F238E27FC236}">
                <a16:creationId xmlns:a16="http://schemas.microsoft.com/office/drawing/2014/main" id="{95757DB3-F49F-A96A-53E5-808E9328D42D}"/>
              </a:ext>
            </a:extLst>
          </p:cNvPr>
          <p:cNvSpPr txBox="1">
            <a:spLocks/>
          </p:cNvSpPr>
          <p:nvPr>
            <p:custDataLst>
              <p:tags r:id="rId7"/>
            </p:custDataLst>
          </p:nvPr>
        </p:nvSpPr>
        <p:spPr>
          <a:xfrm>
            <a:off x="838200" y="4286786"/>
            <a:ext cx="10515600" cy="23948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具身控制整合了 </a:t>
            </a:r>
            <a:r>
              <a:rPr lang="en-US" altLang="zh-CN" sz="1400" dirty="0">
                <a:latin typeface="+mn-lt"/>
              </a:rPr>
              <a:t>RL </a:t>
            </a:r>
            <a:r>
              <a:rPr lang="zh-CN" altLang="en-US" sz="1400" dirty="0">
                <a:latin typeface="+mn-lt"/>
              </a:rPr>
              <a:t>和模拟到现实技术，通过环境交互来优化策略，使探索未知领域成为可能，有可能超越人类能力，并适应非结构化环境</a:t>
            </a:r>
            <a:endParaRPr lang="en-US" altLang="zh-CN" sz="1400" dirty="0">
              <a:latin typeface="+mn-lt"/>
            </a:endParaRPr>
          </a:p>
          <a:p>
            <a:pPr lvl="1"/>
            <a:r>
              <a:rPr lang="zh-CN" altLang="en-US" sz="1400" dirty="0">
                <a:latin typeface="+mn-lt"/>
              </a:rPr>
              <a:t>虽然机器人可以模仿许多人类行为，但有效的任务完成通常需要基于环境反馈的 </a:t>
            </a:r>
            <a:r>
              <a:rPr lang="en-US" altLang="zh-CN" sz="1400" dirty="0">
                <a:latin typeface="+mn-lt"/>
              </a:rPr>
              <a:t>RL </a:t>
            </a:r>
            <a:r>
              <a:rPr lang="zh-CN" altLang="en-US" sz="1400" dirty="0">
                <a:latin typeface="+mn-lt"/>
              </a:rPr>
              <a:t>训练</a:t>
            </a:r>
            <a:endParaRPr lang="en-US" altLang="zh-CN" sz="1400" dirty="0">
              <a:latin typeface="+mn-lt"/>
            </a:endParaRPr>
          </a:p>
          <a:p>
            <a:pPr lvl="1"/>
            <a:r>
              <a:rPr lang="zh-CN" altLang="en-US" sz="1400" dirty="0">
                <a:latin typeface="+mn-lt"/>
              </a:rPr>
              <a:t>最具挑战性的场景包括接触密集型任务，在这些任务中，操作需要基于反馈进行实时调整，例如所操纵物体的状态、变形、材料和力</a:t>
            </a:r>
            <a:endParaRPr lang="en-US" altLang="zh-CN" sz="1400" dirty="0">
              <a:latin typeface="+mn-lt"/>
            </a:endParaRPr>
          </a:p>
          <a:p>
            <a:pPr lvl="1"/>
            <a:r>
              <a:rPr lang="zh-CN" altLang="en-US" sz="1400" dirty="0">
                <a:latin typeface="+mn-lt"/>
              </a:rPr>
              <a:t>在这种情况下，</a:t>
            </a:r>
            <a:r>
              <a:rPr lang="en-US" altLang="zh-CN" sz="1400" dirty="0">
                <a:latin typeface="+mn-lt"/>
              </a:rPr>
              <a:t>RL </a:t>
            </a:r>
            <a:r>
              <a:rPr lang="zh-CN" altLang="en-US" sz="1400" dirty="0">
                <a:latin typeface="+mn-lt"/>
              </a:rPr>
              <a:t>是不可或缺的。 在大型语言模型 </a:t>
            </a:r>
            <a:r>
              <a:rPr lang="en-US" altLang="zh-CN" sz="1400" dirty="0">
                <a:latin typeface="+mn-lt"/>
              </a:rPr>
              <a:t>(MLMs) </a:t>
            </a:r>
            <a:r>
              <a:rPr lang="zh-CN" altLang="en-US" sz="1400" dirty="0">
                <a:latin typeface="+mn-lt"/>
              </a:rPr>
              <a:t>时代，这些模型具备对场景语义的泛化理解能力，为强化学习 </a:t>
            </a:r>
            <a:r>
              <a:rPr lang="en-US" altLang="zh-CN" sz="1400" dirty="0">
                <a:latin typeface="+mn-lt"/>
              </a:rPr>
              <a:t>(RL) </a:t>
            </a:r>
            <a:r>
              <a:rPr lang="zh-CN" altLang="en-US" sz="1400" dirty="0">
                <a:latin typeface="+mn-lt"/>
              </a:rPr>
              <a:t>提供了强大的奖励函数</a:t>
            </a:r>
            <a:endParaRPr lang="en-US" altLang="zh-CN" sz="1400" dirty="0">
              <a:latin typeface="+mn-lt"/>
            </a:endParaRPr>
          </a:p>
          <a:p>
            <a:pPr lvl="1"/>
            <a:r>
              <a:rPr lang="zh-CN" altLang="en-US" sz="1400" dirty="0">
                <a:latin typeface="+mn-lt"/>
              </a:rPr>
              <a:t>此外，强化学习对于将大型模型与预期任务对齐至关重要</a:t>
            </a:r>
            <a:endParaRPr lang="en-US" altLang="zh-CN" sz="1400" dirty="0">
              <a:latin typeface="+mn-lt"/>
            </a:endParaRPr>
          </a:p>
          <a:p>
            <a:pPr lvl="1"/>
            <a:r>
              <a:rPr lang="zh-CN" altLang="en-US" sz="1400" dirty="0">
                <a:latin typeface="+mn-lt"/>
              </a:rPr>
              <a:t>未来，在预训练和微调之后，仍然需要强化学习来与物理世界对齐，以确保在现实环境中有效部署</a:t>
            </a:r>
          </a:p>
        </p:txBody>
      </p:sp>
    </p:spTree>
    <p:extLst>
      <p:ext uri="{BB962C8B-B14F-4D97-AF65-F5344CB8AC3E}">
        <p14:creationId xmlns:p14="http://schemas.microsoft.com/office/powerpoint/2010/main" val="24388985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extLst>
              <p:ext uri="{D42A27DB-BD31-4B8C-83A1-F6EECF244321}">
                <p14:modId xmlns:p14="http://schemas.microsoft.com/office/powerpoint/2010/main" val="107438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7"/>
          <a:stretch>
            <a:fillRect/>
          </a:stretch>
        </p:blipFill>
        <p:spPr>
          <a:xfrm>
            <a:off x="0" y="1690688"/>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311150" y="3969496"/>
            <a:ext cx="5492750"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sp>
        <p:nvSpPr>
          <p:cNvPr id="3" name="ee4pContent1">
            <a:extLst>
              <a:ext uri="{FF2B5EF4-FFF2-40B4-BE49-F238E27FC236}">
                <a16:creationId xmlns:a16="http://schemas.microsoft.com/office/drawing/2014/main" id="{E91C6017-6E23-88F7-B2E3-CE0F4F7D36B7}"/>
              </a:ext>
            </a:extLst>
          </p:cNvPr>
          <p:cNvSpPr txBox="1">
            <a:spLocks/>
          </p:cNvSpPr>
          <p:nvPr>
            <p:custDataLst>
              <p:tags r:id="rId3"/>
            </p:custDataLst>
          </p:nvPr>
        </p:nvSpPr>
        <p:spPr>
          <a:xfrm>
            <a:off x="5492749" y="4119434"/>
            <a:ext cx="6388101" cy="2285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具身模拟器对于具身 </a:t>
            </a:r>
            <a:r>
              <a:rPr lang="en-US" altLang="zh-CN" dirty="0">
                <a:latin typeface="+mn-lt"/>
              </a:rPr>
              <a:t>AI </a:t>
            </a:r>
            <a:r>
              <a:rPr lang="zh-CN" altLang="en-US" dirty="0">
                <a:latin typeface="+mn-lt"/>
              </a:rPr>
              <a:t>至关重要，因为它们提供成本效益高的实验</a:t>
            </a:r>
            <a:endParaRPr lang="en-US" altLang="zh-CN" dirty="0">
              <a:latin typeface="+mn-lt"/>
            </a:endParaRPr>
          </a:p>
          <a:p>
            <a:pPr lvl="1"/>
            <a:r>
              <a:rPr lang="zh-CN" altLang="en-US" dirty="0">
                <a:latin typeface="+mn-lt"/>
              </a:rPr>
              <a:t>通过模拟潜在的危险场景来确保安全，可扩展性以适应各种环境中的测试，快速原型制作能力，更广泛的研究社区的可访问性</a:t>
            </a:r>
            <a:endParaRPr lang="en-US" altLang="zh-CN" dirty="0">
              <a:latin typeface="+mn-lt"/>
            </a:endParaRPr>
          </a:p>
          <a:p>
            <a:pPr lvl="1"/>
            <a:r>
              <a:rPr lang="zh-CN" altLang="en-US" dirty="0">
                <a:latin typeface="+mn-lt"/>
              </a:rPr>
              <a:t>用于精确研究的受控环境</a:t>
            </a:r>
            <a:endParaRPr lang="en-US" altLang="zh-CN" dirty="0">
              <a:latin typeface="+mn-lt"/>
            </a:endParaRPr>
          </a:p>
          <a:p>
            <a:pPr lvl="1"/>
            <a:r>
              <a:rPr lang="zh-CN" altLang="en-US" dirty="0">
                <a:latin typeface="+mn-lt"/>
              </a:rPr>
              <a:t>用于训练和评估的数据生成以及用于算法比较的标准化基准</a:t>
            </a:r>
            <a:endParaRPr lang="en-US" altLang="zh-CN" dirty="0">
              <a:latin typeface="+mn-lt"/>
            </a:endParaRPr>
          </a:p>
          <a:p>
            <a:pPr lvl="1"/>
            <a:r>
              <a:rPr lang="zh-CN" altLang="en-US" dirty="0">
                <a:latin typeface="+mn-lt"/>
              </a:rPr>
              <a:t>为了使智能体能够与环境交互，有必要构建一个逼真的模拟环境</a:t>
            </a:r>
            <a:endParaRPr lang="en-US" altLang="zh-CN" dirty="0">
              <a:latin typeface="+mn-lt"/>
            </a:endParaRPr>
          </a:p>
          <a:p>
            <a:pPr lvl="1"/>
            <a:r>
              <a:rPr lang="zh-CN" altLang="en-US" dirty="0">
                <a:latin typeface="+mn-lt"/>
              </a:rPr>
              <a:t>这需要考虑环境的物理特性、物体的属性及其相互作用</a:t>
            </a:r>
          </a:p>
        </p:txBody>
      </p:sp>
    </p:spTree>
    <p:extLst>
      <p:ext uri="{BB962C8B-B14F-4D97-AF65-F5344CB8AC3E}">
        <p14:creationId xmlns:p14="http://schemas.microsoft.com/office/powerpoint/2010/main" val="32048524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extLst>
              <p:ext uri="{D42A27DB-BD31-4B8C-83A1-F6EECF244321}">
                <p14:modId xmlns:p14="http://schemas.microsoft.com/office/powerpoint/2010/main" val="100648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All Robots in One</a:t>
            </a:r>
            <a:endParaRPr lang="en-US"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6"/>
          <a:stretch>
            <a:fillRect/>
          </a:stretch>
        </p:blipFill>
        <p:spPr>
          <a:xfrm>
            <a:off x="838200" y="2007462"/>
            <a:ext cx="6556866" cy="3501798"/>
          </a:xfrm>
          <a:prstGeom prst="rect">
            <a:avLst/>
          </a:prstGeom>
        </p:spPr>
      </p:pic>
      <p:sp>
        <p:nvSpPr>
          <p:cNvPr id="4" name="ee4pContent1">
            <a:extLst>
              <a:ext uri="{FF2B5EF4-FFF2-40B4-BE49-F238E27FC236}">
                <a16:creationId xmlns:a16="http://schemas.microsoft.com/office/drawing/2014/main" id="{D5E8340C-AE4E-6288-130E-CD10C34846FE}"/>
              </a:ext>
            </a:extLst>
          </p:cNvPr>
          <p:cNvSpPr txBox="1">
            <a:spLocks/>
          </p:cNvSpPr>
          <p:nvPr>
            <p:custDataLst>
              <p:tags r:id="rId2"/>
            </p:custDataLst>
          </p:nvPr>
        </p:nvSpPr>
        <p:spPr>
          <a:xfrm>
            <a:off x="7530737" y="2007462"/>
            <a:ext cx="3823063" cy="350179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400" dirty="0">
                <a:latin typeface="+mn-lt"/>
              </a:rPr>
              <a:t>ARIO </a:t>
            </a:r>
            <a:r>
              <a:rPr lang="zh-CN" altLang="en-US" sz="1400" dirty="0">
                <a:latin typeface="+mn-lt"/>
              </a:rPr>
              <a:t>标准和数据集的关键优势概括如下：</a:t>
            </a:r>
          </a:p>
          <a:p>
            <a:pPr lvl="1"/>
            <a:r>
              <a:rPr lang="en-US" altLang="zh-CN" sz="1400" dirty="0">
                <a:latin typeface="+mn-lt"/>
              </a:rPr>
              <a:t>1</a:t>
            </a:r>
            <a:r>
              <a:rPr lang="zh-CN" altLang="en-US" sz="1400" dirty="0">
                <a:latin typeface="+mn-lt"/>
              </a:rPr>
              <a:t>）全面的感官模式：</a:t>
            </a:r>
            <a:r>
              <a:rPr lang="en-US" altLang="zh-CN" sz="1400" dirty="0">
                <a:latin typeface="+mn-lt"/>
              </a:rPr>
              <a:t>ARIO </a:t>
            </a:r>
            <a:r>
              <a:rPr lang="zh-CN" altLang="en-US" sz="1400" dirty="0">
                <a:latin typeface="+mn-lt"/>
              </a:rPr>
              <a:t>集成了五种感官模式</a:t>
            </a:r>
            <a:r>
              <a:rPr lang="en-US" altLang="zh-CN" sz="1400" dirty="0">
                <a:latin typeface="+mn-lt"/>
              </a:rPr>
              <a:t>——</a:t>
            </a:r>
            <a:r>
              <a:rPr lang="zh-CN" altLang="en-US" sz="1400" dirty="0">
                <a:latin typeface="+mn-lt"/>
              </a:rPr>
              <a:t>图像、</a:t>
            </a:r>
            <a:r>
              <a:rPr lang="en-US" altLang="zh-CN" sz="1400" dirty="0">
                <a:latin typeface="+mn-lt"/>
              </a:rPr>
              <a:t>3D </a:t>
            </a:r>
            <a:r>
              <a:rPr lang="zh-CN" altLang="en-US" sz="1400" dirty="0">
                <a:latin typeface="+mn-lt"/>
              </a:rPr>
              <a:t>数据、声音、文本和触觉信息</a:t>
            </a:r>
            <a:r>
              <a:rPr lang="en-US" altLang="zh-CN" sz="1400" dirty="0">
                <a:latin typeface="+mn-lt"/>
              </a:rPr>
              <a:t>——</a:t>
            </a:r>
            <a:r>
              <a:rPr lang="zh-CN" altLang="en-US" sz="1400" dirty="0">
                <a:latin typeface="+mn-lt"/>
              </a:rPr>
              <a:t>提供更丰富和更多样化的数据集；</a:t>
            </a:r>
          </a:p>
          <a:p>
            <a:pPr lvl="1"/>
            <a:r>
              <a:rPr lang="en-US" altLang="zh-CN" sz="1400" dirty="0">
                <a:latin typeface="+mn-lt"/>
              </a:rPr>
              <a:t>2</a:t>
            </a:r>
            <a:r>
              <a:rPr lang="zh-CN" altLang="en-US" sz="1400" dirty="0">
                <a:latin typeface="+mn-lt"/>
              </a:rPr>
              <a:t>）基于时间戳的数据对齐：数据基于时间戳记录和同步，适应不同的传感器帧速率；</a:t>
            </a:r>
          </a:p>
          <a:p>
            <a:pPr lvl="1"/>
            <a:r>
              <a:rPr lang="en-US" altLang="zh-CN" sz="1400" dirty="0">
                <a:latin typeface="+mn-lt"/>
              </a:rPr>
              <a:t>3</a:t>
            </a:r>
            <a:r>
              <a:rPr lang="zh-CN" altLang="en-US" sz="1400" dirty="0">
                <a:latin typeface="+mn-lt"/>
              </a:rPr>
              <a:t>）结构化的序列</a:t>
            </a:r>
            <a:r>
              <a:rPr lang="en-US" altLang="zh-CN" sz="1400" dirty="0">
                <a:latin typeface="+mn-lt"/>
              </a:rPr>
              <a:t>-</a:t>
            </a:r>
            <a:r>
              <a:rPr lang="zh-CN" altLang="en-US" sz="1400" dirty="0">
                <a:latin typeface="+mn-lt"/>
              </a:rPr>
              <a:t>任务</a:t>
            </a:r>
            <a:r>
              <a:rPr lang="en-US" altLang="zh-CN" sz="1400" dirty="0">
                <a:latin typeface="+mn-lt"/>
              </a:rPr>
              <a:t>-</a:t>
            </a:r>
            <a:r>
              <a:rPr lang="zh-CN" altLang="en-US" sz="1400" dirty="0">
                <a:latin typeface="+mn-lt"/>
              </a:rPr>
              <a:t>事件框架：</a:t>
            </a:r>
            <a:r>
              <a:rPr lang="en-US" altLang="zh-CN" sz="1400" dirty="0">
                <a:latin typeface="+mn-lt"/>
              </a:rPr>
              <a:t>ARIO </a:t>
            </a:r>
            <a:r>
              <a:rPr lang="zh-CN" altLang="en-US" sz="1400" dirty="0">
                <a:latin typeface="+mn-lt"/>
              </a:rPr>
              <a:t>使用清晰的序列</a:t>
            </a:r>
            <a:r>
              <a:rPr lang="en-US" altLang="zh-CN" sz="1400" dirty="0">
                <a:latin typeface="+mn-lt"/>
              </a:rPr>
              <a:t>-</a:t>
            </a:r>
            <a:r>
              <a:rPr lang="zh-CN" altLang="en-US" sz="1400" dirty="0">
                <a:latin typeface="+mn-lt"/>
              </a:rPr>
              <a:t>任务</a:t>
            </a:r>
            <a:r>
              <a:rPr lang="en-US" altLang="zh-CN" sz="1400" dirty="0">
                <a:latin typeface="+mn-lt"/>
              </a:rPr>
              <a:t>-</a:t>
            </a:r>
            <a:r>
              <a:rPr lang="zh-CN" altLang="en-US" sz="1400" dirty="0">
                <a:latin typeface="+mn-lt"/>
              </a:rPr>
              <a:t>事件结构，每个序列和任务都有详细的文本描述；</a:t>
            </a:r>
          </a:p>
          <a:p>
            <a:pPr lvl="1"/>
            <a:r>
              <a:rPr lang="en-US" altLang="zh-CN" sz="1400" dirty="0">
                <a:latin typeface="+mn-lt"/>
              </a:rPr>
              <a:t>4</a:t>
            </a:r>
            <a:r>
              <a:rPr lang="zh-CN" altLang="en-US" sz="1400" dirty="0">
                <a:latin typeface="+mn-lt"/>
              </a:rPr>
              <a:t>）统一的数据格式：数据集遵循标准化格式，支持控制对象，简化数据处理；</a:t>
            </a:r>
          </a:p>
          <a:p>
            <a:pPr lvl="1"/>
            <a:r>
              <a:rPr lang="en-US" altLang="zh-CN" sz="1400" dirty="0">
                <a:latin typeface="+mn-lt"/>
              </a:rPr>
              <a:t>5</a:t>
            </a:r>
            <a:r>
              <a:rPr lang="zh-CN" altLang="en-US" sz="1400" dirty="0">
                <a:latin typeface="+mn-lt"/>
              </a:rPr>
              <a:t>）模拟和真实机器人数据的集成：</a:t>
            </a:r>
            <a:r>
              <a:rPr lang="en-US" altLang="zh-CN" sz="1400" dirty="0">
                <a:latin typeface="+mn-lt"/>
              </a:rPr>
              <a:t>ARIO </a:t>
            </a:r>
            <a:r>
              <a:rPr lang="zh-CN" altLang="en-US" sz="1400" dirty="0">
                <a:latin typeface="+mn-lt"/>
              </a:rPr>
              <a:t>包括跨多个任务、场景和机器人类型的模拟和真实数据，增强跨不同硬件平台的泛化能力</a:t>
            </a:r>
          </a:p>
        </p:txBody>
      </p:sp>
    </p:spTree>
    <p:extLst>
      <p:ext uri="{BB962C8B-B14F-4D97-AF65-F5344CB8AC3E}">
        <p14:creationId xmlns:p14="http://schemas.microsoft.com/office/powerpoint/2010/main" val="9480958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444664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200" y="1690688"/>
            <a:ext cx="10515600" cy="22412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显著的数据层面的限制继续阻碍着鲁棒、通用具身智能体的开发，特别是在标准化格式、多样性和数据量方面</a:t>
            </a:r>
            <a:endParaRPr lang="en-US" altLang="zh-CN" dirty="0">
              <a:latin typeface="+mn-lt"/>
            </a:endParaRPr>
          </a:p>
          <a:p>
            <a:pPr lvl="1"/>
            <a:r>
              <a:rPr lang="zh-CN" altLang="en-US" dirty="0">
                <a:latin typeface="+mn-lt"/>
              </a:rPr>
              <a:t>针对特定任务的数据集不足以训练这些多功能智能体</a:t>
            </a:r>
            <a:endParaRPr lang="en-US" altLang="zh-CN" dirty="0">
              <a:latin typeface="+mn-lt"/>
            </a:endParaRPr>
          </a:p>
          <a:p>
            <a:pPr lvl="1"/>
            <a:r>
              <a:rPr lang="zh-CN" altLang="en-US" dirty="0">
                <a:latin typeface="+mn-lt"/>
              </a:rPr>
              <a:t>尽管像 </a:t>
            </a:r>
            <a:r>
              <a:rPr lang="en-US" altLang="zh-CN" dirty="0">
                <a:latin typeface="+mn-lt"/>
              </a:rPr>
              <a:t>Open X-embodiment </a:t>
            </a:r>
            <a:r>
              <a:rPr lang="zh-CN" altLang="en-US" dirty="0">
                <a:latin typeface="+mn-lt"/>
              </a:rPr>
              <a:t>这样的预训练数据集结构看似统一，但仍有一些关键问题尚未解决</a:t>
            </a:r>
            <a:endParaRPr lang="en-US" altLang="zh-CN" dirty="0">
              <a:latin typeface="+mn-lt"/>
            </a:endParaRPr>
          </a:p>
          <a:p>
            <a:pPr lvl="1"/>
            <a:r>
              <a:rPr lang="zh-CN" altLang="en-US" dirty="0">
                <a:latin typeface="+mn-lt"/>
              </a:rPr>
              <a:t>这些问题包括缺乏全面的感官模式</a:t>
            </a:r>
            <a:r>
              <a:rPr lang="en-US" altLang="zh-CN" dirty="0">
                <a:latin typeface="+mn-lt"/>
              </a:rPr>
              <a:t>——</a:t>
            </a:r>
            <a:r>
              <a:rPr lang="zh-CN" altLang="en-US" dirty="0">
                <a:latin typeface="+mn-lt"/>
              </a:rPr>
              <a:t>目前还没有数据集同时整合图像、</a:t>
            </a:r>
            <a:r>
              <a:rPr lang="en-US" altLang="zh-CN" dirty="0">
                <a:latin typeface="+mn-lt"/>
              </a:rPr>
              <a:t>3D</a:t>
            </a:r>
            <a:r>
              <a:rPr lang="zh-CN" altLang="en-US" dirty="0">
                <a:latin typeface="+mn-lt"/>
              </a:rPr>
              <a:t>视觉、文本、触觉和听觉输入</a:t>
            </a:r>
            <a:endParaRPr lang="en-US" altLang="zh-CN" dirty="0">
              <a:latin typeface="+mn-lt"/>
            </a:endParaRPr>
          </a:p>
          <a:p>
            <a:pPr lvl="1"/>
            <a:r>
              <a:rPr lang="zh-CN" altLang="en-US" dirty="0">
                <a:latin typeface="+mn-lt"/>
              </a:rPr>
              <a:t>此外，多机器人数据集中缺乏统一的格式也使得数据处理和加载变得复杂</a:t>
            </a:r>
            <a:endParaRPr lang="en-US" altLang="zh-CN" dirty="0">
              <a:latin typeface="+mn-lt"/>
            </a:endParaRPr>
          </a:p>
          <a:p>
            <a:pPr lvl="1"/>
            <a:r>
              <a:rPr lang="zh-CN" altLang="en-US" dirty="0">
                <a:latin typeface="+mn-lt"/>
              </a:rPr>
              <a:t>此外，在不同机器人平台上表示不同控制对象的兼容性问题、不足的数据量阻碍了大规模预训练，以及缺乏将模拟数据和真实数据相结合的数据集，而这对于解决模拟到真实差距至关重要</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838199" y="4531046"/>
            <a:ext cx="10515600" cy="2176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为了克服这些挑战，引入了 </a:t>
            </a:r>
            <a:r>
              <a:rPr lang="en-US" altLang="zh-CN" dirty="0">
                <a:latin typeface="+mn-lt"/>
              </a:rPr>
              <a:t>ARIO</a:t>
            </a:r>
            <a:r>
              <a:rPr lang="zh-CN" altLang="en-US" dirty="0">
                <a:latin typeface="+mn-lt"/>
              </a:rPr>
              <a:t>（所有机器人合一），它是一种新的数据集标准，它优化了现有数据集，并促进了更通用、更强大的具身人工智能体的开发。</a:t>
            </a:r>
            <a:r>
              <a:rPr lang="en-US" altLang="zh-CN" dirty="0">
                <a:latin typeface="+mn-lt"/>
              </a:rPr>
              <a:t>ARIO </a:t>
            </a:r>
            <a:r>
              <a:rPr lang="zh-CN" altLang="en-US" dirty="0">
                <a:latin typeface="+mn-lt"/>
              </a:rPr>
              <a:t>标准以统一的格式记录了来自具有不同形态的机器人的控制和运动数据。 时间戳机制通过解决机器人动作频率和传感器帧速率的变化来标准化数据收集。</a:t>
            </a:r>
            <a:r>
              <a:rPr lang="en-US" altLang="zh-CN" dirty="0">
                <a:latin typeface="+mn-lt"/>
              </a:rPr>
              <a:t>ARIO </a:t>
            </a:r>
            <a:r>
              <a:rPr lang="zh-CN" altLang="en-US" dirty="0">
                <a:latin typeface="+mn-lt"/>
              </a:rPr>
              <a:t>的统一格式可以容纳来自不同机器人类型的可变数据，确保精确的时间戳。这一标准使用户能够有效地训练高性能、可泛化的具身人工智能模型，将 </a:t>
            </a:r>
            <a:r>
              <a:rPr lang="en-US" altLang="zh-CN" dirty="0">
                <a:latin typeface="+mn-lt"/>
              </a:rPr>
              <a:t>ARIO </a:t>
            </a:r>
            <a:r>
              <a:rPr lang="zh-CN" altLang="en-US" dirty="0">
                <a:latin typeface="+mn-lt"/>
              </a:rPr>
              <a:t>定位为具身人工智能数据集的理想格式</a:t>
            </a:r>
          </a:p>
        </p:txBody>
      </p:sp>
      <p:sp>
        <p:nvSpPr>
          <p:cNvPr id="9" name="ee4pHeader1">
            <a:extLst>
              <a:ext uri="{FF2B5EF4-FFF2-40B4-BE49-F238E27FC236}">
                <a16:creationId xmlns:a16="http://schemas.microsoft.com/office/drawing/2014/main" id="{53D80F07-AE6E-3E1C-C422-D03273B47A85}"/>
              </a:ext>
            </a:extLst>
          </p:cNvPr>
          <p:cNvSpPr/>
          <p:nvPr>
            <p:custDataLst>
              <p:tags r:id="rId4"/>
            </p:custDataLst>
          </p:nvPr>
        </p:nvSpPr>
        <p:spPr bwMode="auto">
          <a:xfrm>
            <a:off x="838202" y="4028305"/>
            <a:ext cx="10515598"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ARIO (All Robots In One)</a:t>
            </a:r>
            <a:endParaRPr lang="en-US" sz="2000" b="1" dirty="0">
              <a:solidFill>
                <a:schemeClr val="bg1"/>
              </a:solidFill>
            </a:endParaRPr>
          </a:p>
        </p:txBody>
      </p:sp>
      <p:pic>
        <p:nvPicPr>
          <p:cNvPr id="8" name="图片 7">
            <a:extLst>
              <a:ext uri="{FF2B5EF4-FFF2-40B4-BE49-F238E27FC236}">
                <a16:creationId xmlns:a16="http://schemas.microsoft.com/office/drawing/2014/main" id="{22F7F37B-4FB7-3D5E-9019-86DD1728A9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51970" y="5110577"/>
            <a:ext cx="2945858" cy="1577604"/>
          </a:xfrm>
          <a:prstGeom prst="rect">
            <a:avLst/>
          </a:prstGeom>
        </p:spPr>
      </p:pic>
    </p:spTree>
    <p:extLst>
      <p:ext uri="{BB962C8B-B14F-4D97-AF65-F5344CB8AC3E}">
        <p14:creationId xmlns:p14="http://schemas.microsoft.com/office/powerpoint/2010/main" val="168067137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7" name="ee4pContent1">
            <a:extLst>
              <a:ext uri="{FF2B5EF4-FFF2-40B4-BE49-F238E27FC236}">
                <a16:creationId xmlns:a16="http://schemas.microsoft.com/office/drawing/2014/main" id="{F376982A-ABAD-E801-2B14-BAB01459E50D}"/>
              </a:ext>
            </a:extLst>
          </p:cNvPr>
          <p:cNvSpPr txBox="1">
            <a:spLocks/>
          </p:cNvSpPr>
          <p:nvPr>
            <p:custDataLst>
              <p:tags r:id="rId2"/>
            </p:custDataLst>
          </p:nvPr>
        </p:nvSpPr>
        <p:spPr>
          <a:xfrm>
            <a:off x="838199" y="1690688"/>
            <a:ext cx="10515599" cy="42659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 </a:t>
            </a:r>
            <a:r>
              <a:rPr lang="en-US" altLang="zh-CN" sz="2000" dirty="0">
                <a:latin typeface="+mn-lt"/>
              </a:rPr>
              <a:t>ARIO </a:t>
            </a:r>
            <a:r>
              <a:rPr lang="zh-CN" altLang="en-US" sz="2000" dirty="0">
                <a:latin typeface="+mn-lt"/>
              </a:rPr>
              <a:t>标准，进一步开发了一个统一的大规模 </a:t>
            </a:r>
            <a:r>
              <a:rPr lang="en-US" altLang="zh-CN" sz="2000" dirty="0">
                <a:latin typeface="+mn-lt"/>
              </a:rPr>
              <a:t>ARIO </a:t>
            </a:r>
            <a:r>
              <a:rPr lang="zh-CN" altLang="en-US" sz="2000" dirty="0">
                <a:latin typeface="+mn-lt"/>
              </a:rPr>
              <a:t>数据集，该数据集包含来自 </a:t>
            </a:r>
            <a:r>
              <a:rPr lang="en-US" altLang="zh-CN" sz="2000" dirty="0">
                <a:latin typeface="+mn-lt"/>
              </a:rPr>
              <a:t>258 </a:t>
            </a:r>
            <a:r>
              <a:rPr lang="zh-CN" altLang="en-US" sz="2000" dirty="0">
                <a:latin typeface="+mn-lt"/>
              </a:rPr>
              <a:t>个系列和 </a:t>
            </a:r>
            <a:r>
              <a:rPr lang="en-US" altLang="zh-CN" sz="2000" dirty="0">
                <a:latin typeface="+mn-lt"/>
              </a:rPr>
              <a:t>321,064 </a:t>
            </a:r>
            <a:r>
              <a:rPr lang="zh-CN" altLang="en-US" sz="2000" dirty="0">
                <a:latin typeface="+mn-lt"/>
              </a:rPr>
              <a:t>个任务的约 </a:t>
            </a:r>
            <a:r>
              <a:rPr lang="en-US" altLang="zh-CN" sz="2000" dirty="0">
                <a:latin typeface="+mn-lt"/>
              </a:rPr>
              <a:t>300 </a:t>
            </a:r>
            <a:r>
              <a:rPr lang="zh-CN" altLang="en-US" sz="2000" dirty="0">
                <a:latin typeface="+mn-lt"/>
              </a:rPr>
              <a:t>万个片段</a:t>
            </a:r>
            <a:endParaRPr lang="en-US" altLang="zh-CN" sz="2000" dirty="0">
              <a:latin typeface="+mn-lt"/>
            </a:endParaRPr>
          </a:p>
          <a:p>
            <a:pPr lvl="1"/>
            <a:r>
              <a:rPr lang="zh-CN" altLang="en-US" sz="2000" dirty="0">
                <a:latin typeface="+mn-lt"/>
              </a:rPr>
              <a:t>该数据集通过多种方法汇集而成：</a:t>
            </a:r>
          </a:p>
          <a:p>
            <a:pPr marL="546100" lvl="2" indent="-342900">
              <a:buFont typeface="+mj-lt"/>
              <a:buAutoNum type="alphaLcParenR"/>
            </a:pPr>
            <a:r>
              <a:rPr lang="zh-CN" altLang="en-US" sz="2000" dirty="0">
                <a:latin typeface="+mn-lt"/>
              </a:rPr>
              <a:t>从自定义平台收集现实世界数据，产生了超过 </a:t>
            </a:r>
            <a:r>
              <a:rPr lang="en-US" altLang="zh-CN" sz="2000" dirty="0">
                <a:latin typeface="+mn-lt"/>
              </a:rPr>
              <a:t>105 </a:t>
            </a:r>
            <a:r>
              <a:rPr lang="zh-CN" altLang="en-US" sz="2000" dirty="0">
                <a:latin typeface="+mn-lt"/>
              </a:rPr>
              <a:t>个任务的 </a:t>
            </a:r>
            <a:r>
              <a:rPr lang="en-US" altLang="zh-CN" sz="2000" dirty="0">
                <a:latin typeface="+mn-lt"/>
              </a:rPr>
              <a:t>3,662 </a:t>
            </a:r>
            <a:r>
              <a:rPr lang="zh-CN" altLang="en-US" sz="2000" dirty="0">
                <a:latin typeface="+mn-lt"/>
              </a:rPr>
              <a:t>个片段；</a:t>
            </a:r>
            <a:endParaRPr lang="en-US" altLang="zh-CN" sz="2000" dirty="0">
              <a:latin typeface="+mn-lt"/>
            </a:endParaRPr>
          </a:p>
          <a:p>
            <a:pPr marL="546100" lvl="2" indent="-342900">
              <a:buFont typeface="+mj-lt"/>
              <a:buAutoNum type="alphaLcParenR"/>
            </a:pPr>
            <a:r>
              <a:rPr lang="zh-CN" altLang="en-US" sz="2000" dirty="0">
                <a:latin typeface="+mn-lt"/>
              </a:rPr>
              <a:t>使用 </a:t>
            </a:r>
            <a:r>
              <a:rPr lang="en-US" altLang="zh-CN" sz="2000" dirty="0">
                <a:latin typeface="+mn-lt"/>
              </a:rPr>
              <a:t>Habitat</a:t>
            </a:r>
            <a:r>
              <a:rPr lang="zh-CN" altLang="en-US" sz="2000" dirty="0">
                <a:latin typeface="+mn-lt"/>
              </a:rPr>
              <a:t>、</a:t>
            </a:r>
            <a:r>
              <a:rPr lang="en-US" altLang="zh-CN" sz="2000" dirty="0" err="1">
                <a:latin typeface="+mn-lt"/>
              </a:rPr>
              <a:t>MuJoCo</a:t>
            </a:r>
            <a:r>
              <a:rPr lang="en-US" altLang="zh-CN" sz="2000" dirty="0">
                <a:latin typeface="+mn-lt"/>
              </a:rPr>
              <a:t> </a:t>
            </a:r>
            <a:r>
              <a:rPr lang="zh-CN" altLang="en-US" sz="2000" dirty="0">
                <a:latin typeface="+mn-lt"/>
              </a:rPr>
              <a:t>和 </a:t>
            </a:r>
            <a:r>
              <a:rPr lang="en-US" altLang="zh-CN" sz="2000" dirty="0" err="1">
                <a:latin typeface="+mn-lt"/>
              </a:rPr>
              <a:t>SeaWave</a:t>
            </a:r>
            <a:r>
              <a:rPr lang="en-US" altLang="zh-CN" sz="2000" dirty="0">
                <a:latin typeface="+mn-lt"/>
              </a:rPr>
              <a:t> </a:t>
            </a:r>
            <a:r>
              <a:rPr lang="zh-CN" altLang="en-US" sz="2000" dirty="0">
                <a:latin typeface="+mn-lt"/>
              </a:rPr>
              <a:t>等平台进行基于仿真的数据生成，产生了来自 </a:t>
            </a:r>
            <a:r>
              <a:rPr lang="en-US" altLang="zh-CN" sz="2000" dirty="0">
                <a:latin typeface="+mn-lt"/>
              </a:rPr>
              <a:t>1,198 </a:t>
            </a:r>
            <a:r>
              <a:rPr lang="zh-CN" altLang="en-US" sz="2000" dirty="0">
                <a:latin typeface="+mn-lt"/>
              </a:rPr>
              <a:t>个任务的 </a:t>
            </a:r>
            <a:r>
              <a:rPr lang="en-US" altLang="zh-CN" sz="2000" dirty="0">
                <a:latin typeface="+mn-lt"/>
              </a:rPr>
              <a:t>703,088 </a:t>
            </a:r>
            <a:r>
              <a:rPr lang="zh-CN" altLang="en-US" sz="2000" dirty="0">
                <a:latin typeface="+mn-lt"/>
              </a:rPr>
              <a:t>个片段；</a:t>
            </a:r>
            <a:endParaRPr lang="en-US" altLang="zh-CN" sz="2000" dirty="0">
              <a:latin typeface="+mn-lt"/>
            </a:endParaRPr>
          </a:p>
          <a:p>
            <a:pPr marL="546100" lvl="2" indent="-342900">
              <a:buFont typeface="+mj-lt"/>
              <a:buAutoNum type="alphaLcParenR"/>
            </a:pPr>
            <a:r>
              <a:rPr lang="zh-CN" altLang="en-US" sz="2000" dirty="0">
                <a:latin typeface="+mn-lt"/>
              </a:rPr>
              <a:t>将现有的开源数据集转换为 </a:t>
            </a:r>
            <a:r>
              <a:rPr lang="en-US" altLang="zh-CN" sz="2000" dirty="0">
                <a:latin typeface="+mn-lt"/>
              </a:rPr>
              <a:t>ARIO </a:t>
            </a:r>
            <a:r>
              <a:rPr lang="zh-CN" altLang="en-US" sz="2000" dirty="0">
                <a:latin typeface="+mn-lt"/>
              </a:rPr>
              <a:t>标准，贡献了来自 </a:t>
            </a:r>
            <a:r>
              <a:rPr lang="en-US" altLang="zh-CN" sz="2000" dirty="0">
                <a:latin typeface="+mn-lt"/>
              </a:rPr>
              <a:t>319,761 </a:t>
            </a:r>
            <a:r>
              <a:rPr lang="zh-CN" altLang="en-US" sz="2000" dirty="0">
                <a:latin typeface="+mn-lt"/>
              </a:rPr>
              <a:t>个任务的 </a:t>
            </a:r>
            <a:r>
              <a:rPr lang="en-US" altLang="zh-CN" sz="2000" dirty="0">
                <a:latin typeface="+mn-lt"/>
              </a:rPr>
              <a:t>2,326,438 </a:t>
            </a:r>
            <a:r>
              <a:rPr lang="zh-CN" altLang="en-US" sz="2000" dirty="0">
                <a:latin typeface="+mn-lt"/>
              </a:rPr>
              <a:t>个片段。</a:t>
            </a:r>
          </a:p>
          <a:p>
            <a:pPr lvl="1"/>
            <a:r>
              <a:rPr lang="en-US" altLang="zh-CN" sz="2000" dirty="0">
                <a:latin typeface="+mn-lt"/>
              </a:rPr>
              <a:t>ARIO </a:t>
            </a:r>
            <a:r>
              <a:rPr lang="zh-CN" altLang="en-US" sz="2000" dirty="0">
                <a:latin typeface="+mn-lt"/>
              </a:rPr>
              <a:t>数据集解决了当前数据集的局限性，并促进了稳健、通用的人工智能体的开发</a:t>
            </a:r>
            <a:endParaRPr lang="en-US" altLang="zh-CN" sz="2000" dirty="0">
              <a:latin typeface="+mn-lt"/>
            </a:endParaRPr>
          </a:p>
          <a:p>
            <a:pPr lvl="1"/>
            <a:r>
              <a:rPr lang="zh-CN" altLang="en-US" sz="2000" dirty="0">
                <a:latin typeface="+mn-lt"/>
              </a:rPr>
              <a:t>通过为数据收集和表示提供一个连贯的框架，</a:t>
            </a:r>
            <a:r>
              <a:rPr lang="en-US" altLang="zh-CN" sz="2000" dirty="0">
                <a:latin typeface="+mn-lt"/>
              </a:rPr>
              <a:t>ARIO </a:t>
            </a:r>
            <a:r>
              <a:rPr lang="zh-CN" altLang="en-US" sz="2000" dirty="0">
                <a:latin typeface="+mn-lt"/>
              </a:rPr>
              <a:t>为开发更强大、更通用的具身人工智能体铺平了道路，使其能够以越来越复杂和多样化的方式在物理世界中导航和交互</a:t>
            </a:r>
            <a:endParaRPr lang="en-US" altLang="zh-CN" sz="2000" dirty="0">
              <a:latin typeface="+mn-lt"/>
            </a:endParaRPr>
          </a:p>
          <a:p>
            <a:pPr lvl="1"/>
            <a:r>
              <a:rPr lang="zh-CN" altLang="en-US" sz="2000" dirty="0">
                <a:latin typeface="+mn-lt"/>
              </a:rPr>
              <a:t>该项目可在 </a:t>
            </a:r>
            <a:r>
              <a:rPr lang="en-US" altLang="zh-CN" sz="2000" dirty="0">
                <a:latin typeface="+mn-lt"/>
              </a:rPr>
              <a:t>https://imaei.github.io/project_pages/ario </a:t>
            </a:r>
            <a:r>
              <a:rPr lang="zh-CN" altLang="en-US" sz="2000" dirty="0">
                <a:latin typeface="+mn-lt"/>
              </a:rPr>
              <a:t>获取</a:t>
            </a:r>
          </a:p>
        </p:txBody>
      </p:sp>
    </p:spTree>
    <p:extLst>
      <p:ext uri="{BB962C8B-B14F-4D97-AF65-F5344CB8AC3E}">
        <p14:creationId xmlns:p14="http://schemas.microsoft.com/office/powerpoint/2010/main" val="28057380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低可信度描述已自动生成">
            <a:extLst>
              <a:ext uri="{FF2B5EF4-FFF2-40B4-BE49-F238E27FC236}">
                <a16:creationId xmlns:a16="http://schemas.microsoft.com/office/drawing/2014/main" id="{A7E80034-3392-C9CF-68C2-B1377FEEE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44162" y="0"/>
            <a:ext cx="9703676"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8199" y="3707789"/>
            <a:ext cx="4655362" cy="27850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5268" y="3246051"/>
            <a:ext cx="465829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pic>
        <p:nvPicPr>
          <p:cNvPr id="9" name="图片 8">
            <a:extLst>
              <a:ext uri="{FF2B5EF4-FFF2-40B4-BE49-F238E27FC236}">
                <a16:creationId xmlns:a16="http://schemas.microsoft.com/office/drawing/2014/main" id="{51DE91DE-8A7C-1532-B0E4-33A25D62CD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67460" y="3789591"/>
            <a:ext cx="3996840" cy="2621484"/>
          </a:xfrm>
          <a:prstGeom prst="rect">
            <a:avLst/>
          </a:prstGeom>
        </p:spPr>
      </p:pic>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35268" y="1690688"/>
            <a:ext cx="10518531" cy="14042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获得足够的真实世界机器人数据仍然是一个重大挑战</a:t>
            </a:r>
            <a:endParaRPr lang="en-US" altLang="zh-CN" dirty="0">
              <a:latin typeface="+mn-lt"/>
            </a:endParaRPr>
          </a:p>
          <a:p>
            <a:pPr lvl="1"/>
            <a:r>
              <a:rPr lang="zh-CN" altLang="en-US" dirty="0">
                <a:latin typeface="+mn-lt"/>
              </a:rPr>
              <a:t>收集这些数据既耗时又资源密集。 仅仅依赖模拟数据会加剧模拟到真实世界的差距问题</a:t>
            </a:r>
            <a:endParaRPr lang="en-US" altLang="zh-CN" dirty="0">
              <a:latin typeface="+mn-lt"/>
            </a:endParaRPr>
          </a:p>
          <a:p>
            <a:pPr lvl="1"/>
            <a:r>
              <a:rPr lang="zh-CN" altLang="en-US" dirty="0">
                <a:latin typeface="+mn-lt"/>
              </a:rPr>
              <a:t>创建多样化的真实世界机器人数据集需要不同机构之间紧密而广泛的合作</a:t>
            </a:r>
            <a:endParaRPr lang="en-US" altLang="zh-CN" dirty="0">
              <a:latin typeface="+mn-lt"/>
            </a:endParaRPr>
          </a:p>
          <a:p>
            <a:pPr lvl="1"/>
            <a:r>
              <a:rPr lang="zh-CN" altLang="en-US" dirty="0">
                <a:latin typeface="+mn-lt"/>
              </a:rPr>
              <a:t>此外，开发更逼真、更高效的模拟器对于提高模拟数据的质量至关重要</a:t>
            </a:r>
            <a:endParaRPr lang="en-US"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5822821" y="3246051"/>
            <a:ext cx="5530978" cy="32468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目前的 </a:t>
            </a:r>
            <a:r>
              <a:rPr lang="en-US" altLang="zh-CN" dirty="0">
                <a:latin typeface="+mn-lt"/>
              </a:rPr>
              <a:t>RT-1 </a:t>
            </a:r>
            <a:r>
              <a:rPr lang="zh-CN" altLang="en-US" dirty="0">
                <a:latin typeface="+mn-lt"/>
              </a:rPr>
              <a:t>工作使用了基于机器人图像和自然语言命令的预训练模型</a:t>
            </a:r>
            <a:endParaRPr lang="en-US" altLang="zh-CN" dirty="0">
              <a:latin typeface="+mn-lt"/>
            </a:endParaRPr>
          </a:p>
          <a:p>
            <a:pPr lvl="1"/>
            <a:endParaRPr lang="en-US" altLang="zh-CN" dirty="0">
              <a:latin typeface="+mn-lt"/>
            </a:endParaRPr>
          </a:p>
          <a:p>
            <a:pPr lvl="1"/>
            <a:r>
              <a:rPr lang="en-US" altLang="zh-CN" dirty="0">
                <a:latin typeface="+mn-lt"/>
              </a:rPr>
              <a:t>RT-1 </a:t>
            </a:r>
            <a:r>
              <a:rPr lang="zh-CN" altLang="en-US" dirty="0">
                <a:latin typeface="+mn-lt"/>
              </a:rPr>
              <a:t>在导航和抓取任务中取得了良好的结果，但获取真实世界机器人数据集非常具有挑战性</a:t>
            </a:r>
            <a:endParaRPr lang="en-US" altLang="zh-CN" dirty="0">
              <a:latin typeface="+mn-lt"/>
            </a:endParaRPr>
          </a:p>
          <a:p>
            <a:pPr lvl="1"/>
            <a:endParaRPr lang="en-US" altLang="zh-CN" dirty="0">
              <a:latin typeface="+mn-lt"/>
            </a:endParaRPr>
          </a:p>
          <a:p>
            <a:pPr lvl="1"/>
            <a:r>
              <a:rPr lang="zh-CN" altLang="en-US" dirty="0">
                <a:latin typeface="+mn-lt"/>
              </a:rPr>
              <a:t>为了构建能够在机器人学中跨场景和跨任务应用的通用具身模型，必须构建大规模数据集，利用高质量的模拟环境数据来辅助真实世界数据</a:t>
            </a:r>
            <a:endParaRPr lang="en-US" dirty="0">
              <a:latin typeface="+mn-lt"/>
            </a:endParaRPr>
          </a:p>
        </p:txBody>
      </p:sp>
    </p:spTree>
    <p:extLst>
      <p:ext uri="{BB962C8B-B14F-4D97-AF65-F5344CB8AC3E}">
        <p14:creationId xmlns:p14="http://schemas.microsoft.com/office/powerpoint/2010/main" val="163933935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40309973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t>Efficient Utilization of Human Demonstration Data</a:t>
            </a:r>
            <a:endParaRPr lang="en-US" sz="3600"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8200" y="2142758"/>
            <a:ext cx="7022123" cy="24819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5270" y="1681020"/>
            <a:ext cx="702654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R3M</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198753" y="1690688"/>
            <a:ext cx="3150651" cy="29340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有效利用人类演示数据涉及利用人类演示的动作和行为来训练和改进机器人系统</a:t>
            </a:r>
            <a:endParaRPr lang="en-US" altLang="zh-CN" dirty="0">
              <a:latin typeface="+mn-lt"/>
            </a:endParaRPr>
          </a:p>
          <a:p>
            <a:pPr lvl="1"/>
            <a:endParaRPr lang="en-US" altLang="zh-CN" dirty="0">
              <a:latin typeface="+mn-lt"/>
            </a:endParaRPr>
          </a:p>
          <a:p>
            <a:pPr lvl="1"/>
            <a:r>
              <a:rPr lang="zh-CN" altLang="en-US" dirty="0">
                <a:latin typeface="+mn-lt"/>
              </a:rPr>
              <a:t>这个过程包括收集、处理和从大规模、高质量的数据集中学习，其中人类执行机器人旨在学习的任务</a:t>
            </a:r>
            <a:endParaRPr lang="en-US"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833805" y="4914330"/>
            <a:ext cx="10515600" cy="15785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当前工作 </a:t>
            </a:r>
            <a:r>
              <a:rPr lang="en-US" altLang="zh-CN" dirty="0">
                <a:latin typeface="+mn-lt"/>
              </a:rPr>
              <a:t>R3M </a:t>
            </a:r>
            <a:r>
              <a:rPr lang="zh-CN" altLang="en-US" dirty="0">
                <a:latin typeface="+mn-lt"/>
              </a:rPr>
              <a:t>使用动作标签和人类演示数据来学习具有高成功率的可泛化表示，但复杂任务的效率仍需改进</a:t>
            </a:r>
            <a:endParaRPr lang="en-US" altLang="zh-CN" dirty="0">
              <a:latin typeface="+mn-lt"/>
            </a:endParaRPr>
          </a:p>
          <a:p>
            <a:pPr lvl="1"/>
            <a:r>
              <a:rPr lang="zh-CN" altLang="en-US" dirty="0">
                <a:latin typeface="+mn-lt"/>
              </a:rPr>
              <a:t>因此，有效利用大量非结构化、多标签和多模态的人类演示数据与动作标签数据相结合，来训练能够在相对较短的时间内学习各种任务的具身模型非常重要</a:t>
            </a:r>
            <a:endParaRPr lang="en-US" altLang="zh-CN" dirty="0">
              <a:latin typeface="+mn-lt"/>
            </a:endParaRPr>
          </a:p>
          <a:p>
            <a:pPr lvl="1"/>
            <a:r>
              <a:rPr lang="zh-CN" altLang="en-US" dirty="0">
                <a:latin typeface="+mn-lt"/>
              </a:rPr>
              <a:t>通过有效利用人类演示数据，机器人系统可以实现更高的性能和适应性水平，使它们能够更胜任地在动态环境中执行复杂任务</a:t>
            </a:r>
            <a:endParaRPr lang="en-US" dirty="0">
              <a:latin typeface="+mn-lt"/>
            </a:endParaRPr>
          </a:p>
        </p:txBody>
      </p:sp>
      <p:pic>
        <p:nvPicPr>
          <p:cNvPr id="6" name="图片 5">
            <a:extLst>
              <a:ext uri="{FF2B5EF4-FFF2-40B4-BE49-F238E27FC236}">
                <a16:creationId xmlns:a16="http://schemas.microsoft.com/office/drawing/2014/main" id="{376781F0-2946-C697-99B0-A131951A9D8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30594" y="2432334"/>
            <a:ext cx="6837336" cy="1902844"/>
          </a:xfrm>
          <a:prstGeom prst="rect">
            <a:avLst/>
          </a:prstGeom>
        </p:spPr>
      </p:pic>
    </p:spTree>
    <p:extLst>
      <p:ext uri="{BB962C8B-B14F-4D97-AF65-F5344CB8AC3E}">
        <p14:creationId xmlns:p14="http://schemas.microsoft.com/office/powerpoint/2010/main" val="12053756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dirty="0"/>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2747513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Cognition of Complex Environment</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6736" y="2958335"/>
            <a:ext cx="5502520" cy="35345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3805" y="2496597"/>
            <a:ext cx="5505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SayCan</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33805" y="1696377"/>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复杂环境认知是指具身代理在物理或虚拟环境中感知、理解和导航复杂现实世界环境的能力</a:t>
            </a:r>
            <a:endParaRPr lang="en-US" altLang="zh-CN"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6679223" y="2479431"/>
            <a:ext cx="4670182" cy="40134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基于广泛的常识知识，</a:t>
            </a:r>
            <a:r>
              <a:rPr lang="en-US" altLang="zh-CN" dirty="0">
                <a:latin typeface="+mn-lt"/>
              </a:rPr>
              <a:t>Say-Can </a:t>
            </a:r>
            <a:r>
              <a:rPr lang="zh-CN" altLang="en-US" dirty="0">
                <a:latin typeface="+mn-lt"/>
              </a:rPr>
              <a:t>利用了预训练的 </a:t>
            </a:r>
            <a:r>
              <a:rPr lang="en-US" altLang="zh-CN" dirty="0">
                <a:latin typeface="+mn-lt"/>
              </a:rPr>
              <a:t>LLM </a:t>
            </a:r>
            <a:r>
              <a:rPr lang="zh-CN" altLang="en-US" dirty="0">
                <a:latin typeface="+mn-lt"/>
              </a:rPr>
              <a:t>模型的任务分解机制，该机制在很大程度上依赖于大量常识知识进行简单任务规划，但缺乏对复杂环境中长期任务的理解</a:t>
            </a:r>
            <a:endParaRPr lang="en-US" altLang="zh-CN" dirty="0">
              <a:latin typeface="+mn-lt"/>
            </a:endParaRPr>
          </a:p>
          <a:p>
            <a:pPr lvl="1"/>
            <a:r>
              <a:rPr lang="zh-CN" altLang="en-US" dirty="0">
                <a:latin typeface="+mn-lt"/>
              </a:rPr>
              <a:t>对于非结构化的开放环境，当前工作通常依赖于预训练的 </a:t>
            </a:r>
            <a:r>
              <a:rPr lang="en-US" altLang="zh-CN" dirty="0">
                <a:latin typeface="+mn-lt"/>
              </a:rPr>
              <a:t>LLM </a:t>
            </a:r>
            <a:r>
              <a:rPr lang="zh-CN" altLang="en-US" dirty="0">
                <a:latin typeface="+mn-lt"/>
              </a:rPr>
              <a:t>的任务分解机制，使用广泛的常识知识进行简单任务规划，但缺乏具体的场景理解</a:t>
            </a:r>
            <a:endParaRPr lang="en-US" altLang="zh-CN" dirty="0">
              <a:latin typeface="+mn-lt"/>
            </a:endParaRPr>
          </a:p>
          <a:p>
            <a:pPr lvl="1"/>
            <a:r>
              <a:rPr lang="zh-CN" altLang="en-US" dirty="0">
                <a:latin typeface="+mn-lt"/>
              </a:rPr>
              <a:t>增强复杂环境中知识迁移和泛化能力至关重要</a:t>
            </a:r>
            <a:endParaRPr lang="en-US" altLang="zh-CN" dirty="0">
              <a:latin typeface="+mn-lt"/>
            </a:endParaRPr>
          </a:p>
          <a:p>
            <a:pPr lvl="1"/>
            <a:r>
              <a:rPr lang="zh-CN" altLang="en-US" dirty="0">
                <a:latin typeface="+mn-lt"/>
              </a:rPr>
              <a:t>一个真正通用的机器人系统应该能够理解和执行跨越各种未见场景的自然语言指令</a:t>
            </a:r>
            <a:endParaRPr lang="en-US" altLang="zh-CN" dirty="0">
              <a:latin typeface="+mn-lt"/>
            </a:endParaRPr>
          </a:p>
          <a:p>
            <a:pPr lvl="1"/>
            <a:r>
              <a:rPr lang="zh-CN" altLang="en-US" dirty="0">
                <a:latin typeface="+mn-lt"/>
              </a:rPr>
              <a:t>这需要开发适应性强且可扩展的具身代理架构</a:t>
            </a:r>
            <a:endParaRPr lang="en-US" dirty="0">
              <a:latin typeface="+mn-lt"/>
            </a:endParaRPr>
          </a:p>
        </p:txBody>
      </p:sp>
      <p:pic>
        <p:nvPicPr>
          <p:cNvPr id="10" name="图片 9">
            <a:extLst>
              <a:ext uri="{FF2B5EF4-FFF2-40B4-BE49-F238E27FC236}">
                <a16:creationId xmlns:a16="http://schemas.microsoft.com/office/drawing/2014/main" id="{2B3A7068-E02B-7D4F-16AE-F1B64A0E1CE1}"/>
              </a:ext>
            </a:extLst>
          </p:cNvPr>
          <p:cNvPicPr>
            <a:picLocks noChangeAspect="1"/>
          </p:cNvPicPr>
          <p:nvPr/>
        </p:nvPicPr>
        <p:blipFill>
          <a:blip r:embed="rId10"/>
          <a:stretch>
            <a:fillRect/>
          </a:stretch>
        </p:blipFill>
        <p:spPr>
          <a:xfrm>
            <a:off x="927287" y="3085935"/>
            <a:ext cx="5321419" cy="3279340"/>
          </a:xfrm>
          <a:prstGeom prst="rect">
            <a:avLst/>
          </a:prstGeom>
        </p:spPr>
      </p:pic>
    </p:spTree>
    <p:extLst>
      <p:ext uri="{BB962C8B-B14F-4D97-AF65-F5344CB8AC3E}">
        <p14:creationId xmlns:p14="http://schemas.microsoft.com/office/powerpoint/2010/main" val="39542669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905121EB-41C6-173E-865E-F3299DDB2D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7" name="ee4pContent1">
            <a:extLst>
              <a:ext uri="{FF2B5EF4-FFF2-40B4-BE49-F238E27FC236}">
                <a16:creationId xmlns:a16="http://schemas.microsoft.com/office/drawing/2014/main" id="{C7F6843F-A811-14B3-99ED-37328B177CBE}"/>
              </a:ext>
            </a:extLst>
          </p:cNvPr>
          <p:cNvSpPr txBox="1">
            <a:spLocks/>
          </p:cNvSpPr>
          <p:nvPr>
            <p:custDataLst>
              <p:tags r:id="rId2"/>
            </p:custDataLst>
          </p:nvPr>
        </p:nvSpPr>
        <p:spPr>
          <a:xfrm>
            <a:off x="838200" y="1690688"/>
            <a:ext cx="10515600"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sz="2000" dirty="0">
              <a:latin typeface="+mn-lt"/>
            </a:endParaRPr>
          </a:p>
          <a:p>
            <a:pPr lvl="1"/>
            <a:r>
              <a:rPr lang="zh-CN" altLang="en-US" sz="2000" dirty="0">
                <a:latin typeface="+mn-lt"/>
              </a:rPr>
              <a:t>执行单个指令通常会为机器人带来长时程任务，例如“清洁厨房”之类的命令，涉及重新排列物体、扫地、擦桌子等活动</a:t>
            </a:r>
            <a:endParaRPr lang="en-US" altLang="zh-CN" sz="2000" dirty="0">
              <a:latin typeface="+mn-lt"/>
            </a:endParaRPr>
          </a:p>
          <a:p>
            <a:pPr lvl="1"/>
            <a:endParaRPr lang="en-US" altLang="zh-CN" sz="2000" dirty="0">
              <a:latin typeface="+mn-lt"/>
            </a:endParaRPr>
          </a:p>
          <a:p>
            <a:pPr lvl="1"/>
            <a:r>
              <a:rPr lang="zh-CN" altLang="en-US" sz="2000" dirty="0">
                <a:latin typeface="+mn-lt"/>
              </a:rPr>
              <a:t>成功完成此类任务需要机器人能够在较长的时间跨度内计划和执行一系列低级动作</a:t>
            </a:r>
            <a:endParaRPr lang="en-US" altLang="zh-CN" sz="2000" dirty="0">
              <a:latin typeface="+mn-lt"/>
            </a:endParaRPr>
          </a:p>
          <a:p>
            <a:pPr lvl="1"/>
            <a:endParaRPr lang="en-US" altLang="zh-CN" sz="2000" dirty="0">
              <a:latin typeface="+mn-lt"/>
            </a:endParaRPr>
          </a:p>
          <a:p>
            <a:pPr lvl="1"/>
            <a:r>
              <a:rPr lang="zh-CN" altLang="en-US" sz="2000" dirty="0">
                <a:latin typeface="+mn-lt"/>
              </a:rPr>
              <a:t>虽然当前的高级任务规划器已显示出初步成功，但由于缺乏针对具身任务的调优，它们在各种情况下往往不足</a:t>
            </a:r>
            <a:endParaRPr lang="en-US" altLang="zh-CN" sz="2000" dirty="0">
              <a:latin typeface="+mn-lt"/>
            </a:endParaRPr>
          </a:p>
          <a:p>
            <a:pPr lvl="1"/>
            <a:endParaRPr lang="en-US" altLang="zh-CN" sz="2000" dirty="0">
              <a:latin typeface="+mn-lt"/>
            </a:endParaRPr>
          </a:p>
          <a:p>
            <a:pPr lvl="1"/>
            <a:r>
              <a:rPr lang="zh-CN" altLang="en-US" sz="2000" dirty="0">
                <a:latin typeface="+mn-lt"/>
              </a:rPr>
              <a:t>解决这一挑战需要开发配备强大的感知能力和大量常识知识的高效规划器</a:t>
            </a:r>
          </a:p>
        </p:txBody>
      </p:sp>
    </p:spTree>
    <p:extLst>
      <p:ext uri="{BB962C8B-B14F-4D97-AF65-F5344CB8AC3E}">
        <p14:creationId xmlns:p14="http://schemas.microsoft.com/office/powerpoint/2010/main" val="379882835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2477141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Causal Relation Discovery</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5267" y="4270986"/>
            <a:ext cx="5082222" cy="22218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对于具身任务，有必要通过交互式指令和状态预测在模态之间建立时空因果关系。</a:t>
            </a:r>
            <a:r>
              <a:rPr lang="zh-CN" altLang="en-US" sz="1600" dirty="0"/>
              <a:t>此外，代理需要了解物体的功能，以便在动态场景中实现自适应任务规划和远距离自主导航</a:t>
            </a:r>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2336" y="3809248"/>
            <a:ext cx="50851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Schölkopf et al.</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35268" y="1690687"/>
            <a:ext cx="10518531" cy="19493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现有的数据驱动具身代理基于数据中的内在相关性做出决策</a:t>
            </a:r>
            <a:endParaRPr lang="en-US" altLang="zh-CN" dirty="0">
              <a:latin typeface="+mn-lt"/>
            </a:endParaRPr>
          </a:p>
          <a:p>
            <a:pPr lvl="1"/>
            <a:r>
              <a:rPr lang="zh-CN" altLang="en-US" dirty="0">
                <a:latin typeface="+mn-lt"/>
              </a:rPr>
              <a:t>然而，这种建模方法不允许模型真正理解知识、行为和环境之间的因果关系，从而导致偏差策略</a:t>
            </a:r>
            <a:endParaRPr lang="en-US" altLang="zh-CN" dirty="0">
              <a:latin typeface="+mn-lt"/>
            </a:endParaRPr>
          </a:p>
          <a:p>
            <a:pPr lvl="1"/>
            <a:r>
              <a:rPr lang="zh-CN" altLang="en-US" dirty="0">
                <a:latin typeface="+mn-lt"/>
              </a:rPr>
              <a:t>这使得难以确保它们能够以可解释、稳健且可靠的方式在现实世界环境中运行</a:t>
            </a:r>
            <a:endParaRPr lang="en-US" altLang="zh-CN" dirty="0">
              <a:latin typeface="+mn-lt"/>
            </a:endParaRPr>
          </a:p>
          <a:p>
            <a:pPr lvl="1"/>
            <a:r>
              <a:rPr lang="zh-CN" altLang="en-US" dirty="0">
                <a:latin typeface="+mn-lt"/>
              </a:rPr>
              <a:t>因此，对于具身代理来说，由世界知识驱动，能够进行自主因果推理非常重要</a:t>
            </a:r>
            <a:endParaRPr lang="en-US" altLang="zh-CN" dirty="0">
              <a:latin typeface="+mn-lt"/>
            </a:endParaRPr>
          </a:p>
          <a:p>
            <a:pPr lvl="1"/>
            <a:r>
              <a:rPr lang="zh-CN" altLang="en-US" dirty="0">
                <a:latin typeface="+mn-lt"/>
              </a:rPr>
              <a:t>通过交互理解世界并通过溯因推理学习其运作方式，可以进一步增强多模态具身代理在复杂现实世界环境中的适应性、决策可靠性和泛化能力</a:t>
            </a:r>
            <a:endParaRPr lang="en-US" dirty="0">
              <a:latin typeface="+mn-lt"/>
            </a:endParaRPr>
          </a:p>
        </p:txBody>
      </p:sp>
      <p:sp>
        <p:nvSpPr>
          <p:cNvPr id="4" name="ee4pContent1">
            <a:extLst>
              <a:ext uri="{FF2B5EF4-FFF2-40B4-BE49-F238E27FC236}">
                <a16:creationId xmlns:a16="http://schemas.microsoft.com/office/drawing/2014/main" id="{7AA47F2E-2CC8-1151-B64B-5DB802A8BBE4}"/>
              </a:ext>
            </a:extLst>
          </p:cNvPr>
          <p:cNvSpPr txBox="1">
            <a:spLocks/>
          </p:cNvSpPr>
          <p:nvPr>
            <p:custDataLst>
              <p:tags r:id="rId5"/>
            </p:custDataLst>
          </p:nvPr>
        </p:nvSpPr>
        <p:spPr>
          <a:xfrm>
            <a:off x="6268646" y="4270986"/>
            <a:ext cx="5082222" cy="22218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为了优化决策，有必要结合反事实和因果干预策略，从反事实和因果干预的角度追踪因果关系，减少探索迭代，并优化决策。</a:t>
            </a:r>
            <a:r>
              <a:rPr lang="zh-CN" altLang="en-US" sz="1600" dirty="0"/>
              <a:t>基于世界知识构建因果图，并通过主动因果推理驱动代理的模拟到现实迁移，将形成具身 </a:t>
            </a:r>
            <a:r>
              <a:rPr lang="en-US" altLang="zh-CN" sz="1600" dirty="0"/>
              <a:t>AI </a:t>
            </a:r>
            <a:r>
              <a:rPr lang="zh-CN" altLang="en-US" sz="1600" dirty="0"/>
              <a:t>的统一框架</a:t>
            </a:r>
            <a:endParaRPr lang="zh-CN" altLang="en-US" dirty="0">
              <a:latin typeface="+mn-lt"/>
            </a:endParaRPr>
          </a:p>
        </p:txBody>
      </p:sp>
      <p:sp>
        <p:nvSpPr>
          <p:cNvPr id="6" name="ee4pHeader1">
            <a:extLst>
              <a:ext uri="{FF2B5EF4-FFF2-40B4-BE49-F238E27FC236}">
                <a16:creationId xmlns:a16="http://schemas.microsoft.com/office/drawing/2014/main" id="{D877651B-C24A-CEC6-BA46-4646CF62F29C}"/>
              </a:ext>
            </a:extLst>
          </p:cNvPr>
          <p:cNvSpPr/>
          <p:nvPr>
            <p:custDataLst>
              <p:tags r:id="rId6"/>
            </p:custDataLst>
          </p:nvPr>
        </p:nvSpPr>
        <p:spPr bwMode="auto">
          <a:xfrm>
            <a:off x="6265444" y="3809248"/>
            <a:ext cx="50883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Liu et al.</a:t>
            </a:r>
            <a:endParaRPr lang="en-US" sz="2000" b="1" dirty="0">
              <a:solidFill>
                <a:schemeClr val="bg1"/>
              </a:solidFill>
            </a:endParaRPr>
          </a:p>
        </p:txBody>
      </p:sp>
      <p:pic>
        <p:nvPicPr>
          <p:cNvPr id="10" name="图片 9">
            <a:extLst>
              <a:ext uri="{FF2B5EF4-FFF2-40B4-BE49-F238E27FC236}">
                <a16:creationId xmlns:a16="http://schemas.microsoft.com/office/drawing/2014/main" id="{CEB1E209-F4D7-8D8A-2DEE-C5C56AE9D3B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61410" y="5347513"/>
            <a:ext cx="2427003" cy="1120775"/>
          </a:xfrm>
          <a:prstGeom prst="rect">
            <a:avLst/>
          </a:prstGeom>
        </p:spPr>
      </p:pic>
      <p:pic>
        <p:nvPicPr>
          <p:cNvPr id="13" name="图片 12">
            <a:extLst>
              <a:ext uri="{FF2B5EF4-FFF2-40B4-BE49-F238E27FC236}">
                <a16:creationId xmlns:a16="http://schemas.microsoft.com/office/drawing/2014/main" id="{AB679229-7658-654B-5912-BC27338F204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693760" y="5571721"/>
            <a:ext cx="2231721" cy="896567"/>
          </a:xfrm>
          <a:prstGeom prst="rect">
            <a:avLst/>
          </a:prstGeom>
        </p:spPr>
      </p:pic>
    </p:spTree>
    <p:extLst>
      <p:ext uri="{BB962C8B-B14F-4D97-AF65-F5344CB8AC3E}">
        <p14:creationId xmlns:p14="http://schemas.microsoft.com/office/powerpoint/2010/main" val="19415965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487320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Continual Learning</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8201" y="2142758"/>
            <a:ext cx="4085492" cy="24819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在机器人应用中，持续学习对于在不同环境中部署机器人学习策略至关重要，但它仍然是一个尚未得到充分探索的领域</a:t>
            </a: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5270" y="1681020"/>
            <a:ext cx="40880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Mehta et al.</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5046785" y="1690688"/>
            <a:ext cx="6302619" cy="14305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虽然最近的一些研究已经检查了持续学习的子主题</a:t>
            </a:r>
            <a:endParaRPr lang="en-US" altLang="zh-CN" dirty="0">
              <a:latin typeface="+mn-lt"/>
            </a:endParaRPr>
          </a:p>
          <a:p>
            <a:pPr lvl="2"/>
            <a:r>
              <a:rPr lang="zh-CN" altLang="en-US" dirty="0">
                <a:latin typeface="+mn-lt"/>
              </a:rPr>
              <a:t>例如增量学习、快速运动适应和人机协同学习</a:t>
            </a:r>
            <a:endParaRPr lang="en-US" altLang="zh-CN" dirty="0">
              <a:latin typeface="+mn-lt"/>
            </a:endParaRPr>
          </a:p>
          <a:p>
            <a:pPr lvl="2"/>
            <a:r>
              <a:rPr lang="zh-CN" altLang="en-US" dirty="0">
                <a:latin typeface="+mn-lt"/>
              </a:rPr>
              <a:t>这些解决方案通常是为单一任务或平台设计的，未考虑基础模型</a:t>
            </a:r>
            <a:endParaRPr lang="en-US" altLang="zh-CN" dirty="0">
              <a:latin typeface="+mn-lt"/>
            </a:endParaRPr>
          </a:p>
          <a:p>
            <a:pPr lvl="1"/>
            <a:r>
              <a:rPr lang="zh-CN" altLang="en-US" dirty="0">
                <a:latin typeface="+mn-lt"/>
              </a:rPr>
              <a:t>开放式研究问题和可行方法包括：</a:t>
            </a:r>
            <a:endParaRPr lang="en-US"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833805" y="4715244"/>
            <a:ext cx="4085492" cy="17776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2) </a:t>
            </a:r>
            <a:r>
              <a:rPr lang="zh-CN" altLang="en-US" dirty="0">
                <a:latin typeface="+mn-lt"/>
              </a:rPr>
              <a:t>从先验分布或课程中开发有效的原型，用于学习新任务时的任务推理</a:t>
            </a:r>
          </a:p>
          <a:p>
            <a:pPr lvl="1"/>
            <a:r>
              <a:rPr lang="en-US" altLang="zh-CN" dirty="0">
                <a:latin typeface="+mn-lt"/>
              </a:rPr>
              <a:t>3) </a:t>
            </a:r>
            <a:r>
              <a:rPr lang="zh-CN" altLang="en-US" dirty="0">
                <a:latin typeface="+mn-lt"/>
              </a:rPr>
              <a:t>提高在线学习的训练稳定性和样本效率</a:t>
            </a:r>
          </a:p>
          <a:p>
            <a:pPr lvl="1"/>
            <a:r>
              <a:rPr lang="en-US" altLang="zh-CN" dirty="0">
                <a:latin typeface="+mn-lt"/>
              </a:rPr>
              <a:t>4) </a:t>
            </a:r>
            <a:r>
              <a:rPr lang="zh-CN" altLang="en-US" dirty="0">
                <a:latin typeface="+mn-lt"/>
              </a:rPr>
              <a:t>确定将大容量模型无缝地整合到控制框架中的原则性方法，可能通过分层学习或快慢控制，用于实时推理</a:t>
            </a:r>
          </a:p>
        </p:txBody>
      </p:sp>
      <p:pic>
        <p:nvPicPr>
          <p:cNvPr id="9" name="图片 8">
            <a:extLst>
              <a:ext uri="{FF2B5EF4-FFF2-40B4-BE49-F238E27FC236}">
                <a16:creationId xmlns:a16="http://schemas.microsoft.com/office/drawing/2014/main" id="{E152E217-86DD-E7E9-0D42-BF347626B73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73331" y="2980207"/>
            <a:ext cx="2611940" cy="1613333"/>
          </a:xfrm>
          <a:prstGeom prst="rect">
            <a:avLst/>
          </a:prstGeom>
        </p:spPr>
      </p:pic>
      <p:sp>
        <p:nvSpPr>
          <p:cNvPr id="10" name="ee4pContent1">
            <a:extLst>
              <a:ext uri="{FF2B5EF4-FFF2-40B4-BE49-F238E27FC236}">
                <a16:creationId xmlns:a16="http://schemas.microsoft.com/office/drawing/2014/main" id="{1CF213A2-E50C-CF72-0D3B-8C2DB3F4703D}"/>
              </a:ext>
            </a:extLst>
          </p:cNvPr>
          <p:cNvSpPr txBox="1">
            <a:spLocks/>
          </p:cNvSpPr>
          <p:nvPr>
            <p:custDataLst>
              <p:tags r:id="rId6"/>
            </p:custDataLst>
          </p:nvPr>
        </p:nvSpPr>
        <p:spPr>
          <a:xfrm>
            <a:off x="5046785" y="3718575"/>
            <a:ext cx="6299689" cy="27742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1) </a:t>
            </a:r>
            <a:r>
              <a:rPr lang="zh-CN" altLang="en-US" dirty="0">
                <a:latin typeface="+mn-lt"/>
              </a:rPr>
              <a:t>在对最新数据进行微调时混合不同比例的先验数据分布，以减轻灾难性遗忘</a:t>
            </a:r>
          </a:p>
        </p:txBody>
      </p:sp>
      <p:sp>
        <p:nvSpPr>
          <p:cNvPr id="13" name="ee4pHeader1">
            <a:extLst>
              <a:ext uri="{FF2B5EF4-FFF2-40B4-BE49-F238E27FC236}">
                <a16:creationId xmlns:a16="http://schemas.microsoft.com/office/drawing/2014/main" id="{33B6B55C-4E94-21BD-7B6C-572537AFD97F}"/>
              </a:ext>
            </a:extLst>
          </p:cNvPr>
          <p:cNvSpPr/>
          <p:nvPr>
            <p:custDataLst>
              <p:tags r:id="rId7"/>
            </p:custDataLst>
          </p:nvPr>
        </p:nvSpPr>
        <p:spPr bwMode="auto">
          <a:xfrm>
            <a:off x="5043855" y="3256838"/>
            <a:ext cx="63036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Kumar et al.</a:t>
            </a:r>
            <a:endParaRPr lang="en-US" sz="2000" b="1" dirty="0">
              <a:solidFill>
                <a:schemeClr val="bg1"/>
              </a:solidFill>
            </a:endParaRPr>
          </a:p>
        </p:txBody>
      </p:sp>
      <p:pic>
        <p:nvPicPr>
          <p:cNvPr id="15" name="图片 14">
            <a:extLst>
              <a:ext uri="{FF2B5EF4-FFF2-40B4-BE49-F238E27FC236}">
                <a16:creationId xmlns:a16="http://schemas.microsoft.com/office/drawing/2014/main" id="{C29EE0BC-A13B-1A02-91A2-125B41069B04}"/>
              </a:ext>
            </a:extLst>
          </p:cNvPr>
          <p:cNvPicPr>
            <a:picLocks noChangeAspect="1"/>
          </p:cNvPicPr>
          <p:nvPr/>
        </p:nvPicPr>
        <p:blipFill>
          <a:blip r:embed="rId14"/>
          <a:stretch>
            <a:fillRect/>
          </a:stretch>
        </p:blipFill>
        <p:spPr>
          <a:xfrm>
            <a:off x="5751087" y="4339952"/>
            <a:ext cx="4889188" cy="2064999"/>
          </a:xfrm>
          <a:prstGeom prst="rect">
            <a:avLst/>
          </a:prstGeom>
        </p:spPr>
      </p:pic>
    </p:spTree>
    <p:extLst>
      <p:ext uri="{BB962C8B-B14F-4D97-AF65-F5344CB8AC3E}">
        <p14:creationId xmlns:p14="http://schemas.microsoft.com/office/powerpoint/2010/main" val="29385984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35F99E4B-4463-1CFA-B0E8-0489F0766E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7" name="ee4pContent1">
            <a:extLst>
              <a:ext uri="{FF2B5EF4-FFF2-40B4-BE49-F238E27FC236}">
                <a16:creationId xmlns:a16="http://schemas.microsoft.com/office/drawing/2014/main" id="{41A73178-1194-DBDF-1E19-0BB12C41A3CD}"/>
              </a:ext>
            </a:extLst>
          </p:cNvPr>
          <p:cNvSpPr txBox="1">
            <a:spLocks/>
          </p:cNvSpPr>
          <p:nvPr>
            <p:custDataLst>
              <p:tags r:id="rId2"/>
            </p:custDataLst>
          </p:nvPr>
        </p:nvSpPr>
        <p:spPr>
          <a:xfrm>
            <a:off x="838200" y="1690688"/>
            <a:ext cx="10515600"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虽然存在大量基准用于评估低级控制策略，但它们在评估的技能方面通常差异很大</a:t>
            </a:r>
            <a:endParaRPr lang="en-US" altLang="zh-CN" sz="2400" dirty="0">
              <a:latin typeface="+mn-lt"/>
            </a:endParaRPr>
          </a:p>
          <a:p>
            <a:pPr lvl="1"/>
            <a:r>
              <a:rPr lang="zh-CN" altLang="en-US" sz="2400" dirty="0">
                <a:latin typeface="+mn-lt"/>
              </a:rPr>
              <a:t>此外，这些基准中包含的对象和场景通常受到模拟器限制</a:t>
            </a:r>
            <a:endParaRPr lang="en-US" altLang="zh-CN" sz="2400" dirty="0">
              <a:latin typeface="+mn-lt"/>
            </a:endParaRPr>
          </a:p>
          <a:p>
            <a:pPr lvl="1"/>
            <a:r>
              <a:rPr lang="zh-CN" altLang="en-US" sz="2400" dirty="0">
                <a:latin typeface="+mn-lt"/>
              </a:rPr>
              <a:t>为了全面评估具身模型，需要使用现实的模拟器涵盖各种技能的基准</a:t>
            </a:r>
            <a:endParaRPr lang="en-US" altLang="zh-CN" sz="2400" dirty="0">
              <a:latin typeface="+mn-lt"/>
            </a:endParaRPr>
          </a:p>
          <a:p>
            <a:pPr lvl="1"/>
            <a:r>
              <a:rPr lang="zh-CN" altLang="en-US" sz="2400" dirty="0">
                <a:latin typeface="+mn-lt"/>
              </a:rPr>
              <a:t>关于高级任务规划器，许多基准侧重于通过问答任务评估规划能力</a:t>
            </a:r>
            <a:endParaRPr lang="en-US" altLang="zh-CN" sz="2400" dirty="0">
              <a:latin typeface="+mn-lt"/>
            </a:endParaRPr>
          </a:p>
          <a:p>
            <a:pPr lvl="1"/>
            <a:r>
              <a:rPr lang="zh-CN" altLang="en-US" sz="2400" dirty="0">
                <a:latin typeface="+mn-lt"/>
              </a:rPr>
              <a:t>但是，一种更可取的方法是，通过评估高级任务规划器和低级控制策略的共同执行长期任务并测量成功率来进行评估，而不是仅仅依靠对规划器的孤立评估</a:t>
            </a:r>
            <a:endParaRPr lang="en-US" altLang="zh-CN" sz="2400" dirty="0">
              <a:latin typeface="+mn-lt"/>
            </a:endParaRPr>
          </a:p>
          <a:p>
            <a:pPr lvl="1"/>
            <a:r>
              <a:rPr lang="zh-CN" altLang="en-US" sz="2400" dirty="0">
                <a:latin typeface="+mn-lt"/>
              </a:rPr>
              <a:t>这种集成方法提供了对具身 </a:t>
            </a:r>
            <a:r>
              <a:rPr lang="en-US" altLang="zh-CN" sz="2400" dirty="0">
                <a:latin typeface="+mn-lt"/>
              </a:rPr>
              <a:t>AI </a:t>
            </a:r>
            <a:r>
              <a:rPr lang="zh-CN" altLang="en-US" sz="2400" dirty="0">
                <a:latin typeface="+mn-lt"/>
              </a:rPr>
              <a:t>系统能力的更全面的评估</a:t>
            </a:r>
          </a:p>
        </p:txBody>
      </p:sp>
    </p:spTree>
    <p:extLst>
      <p:ext uri="{BB962C8B-B14F-4D97-AF65-F5344CB8AC3E}">
        <p14:creationId xmlns:p14="http://schemas.microsoft.com/office/powerpoint/2010/main" val="3687109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3245073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一个用于机器人和人工智能研究的先进模拟平台。它具有高保真物理模拟、实时光线追踪、广泛的机器人模型库和深度学习支持。它的应用场景包括自动驾驶、工业自动化和人机交互</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比</a:t>
            </a:r>
            <a:r>
              <a:rPr lang="en-US" altLang="zh-CN" dirty="0">
                <a:latin typeface="+mn-lt"/>
              </a:rPr>
              <a:t>Isaac Sim</a:t>
            </a:r>
            <a:r>
              <a:rPr lang="zh-CN" altLang="en-US" dirty="0">
                <a:latin typeface="+mn-lt"/>
              </a:rPr>
              <a:t>硬件需求更低，针对机器人强化学习训练做了格外的开发，在加快强化学习训练的同时，也牺牲了一部分作为机器人仿真器的通用性。最主要的创新是将物理引擎计算过程从</a:t>
            </a:r>
            <a:r>
              <a:rPr lang="en-US" altLang="zh-CN" dirty="0">
                <a:latin typeface="+mn-lt"/>
              </a:rPr>
              <a:t>CPU</a:t>
            </a:r>
            <a:r>
              <a:rPr lang="zh-CN" altLang="en-US" dirty="0">
                <a:latin typeface="+mn-lt"/>
              </a:rPr>
              <a:t>迁移到</a:t>
            </a:r>
            <a:r>
              <a:rPr lang="en-US" altLang="zh-CN" dirty="0">
                <a:latin typeface="+mn-lt"/>
              </a:rPr>
              <a:t>GPU</a:t>
            </a:r>
            <a:r>
              <a:rPr lang="zh-CN" altLang="en-US" dirty="0">
                <a:latin typeface="+mn-lt"/>
              </a:rPr>
              <a:t>，这一项变动可以带来相对传统仿真器上百倍的加速</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Isaac Sim</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Isaac Gym</a:t>
            </a:r>
            <a:endParaRPr lang="en-US" sz="2000" b="1" dirty="0">
              <a:solidFill>
                <a:schemeClr val="bg1"/>
              </a:solidFill>
            </a:endParaRPr>
          </a:p>
        </p:txBody>
      </p:sp>
      <p:pic>
        <p:nvPicPr>
          <p:cNvPr id="15" name="图片 14">
            <a:extLst>
              <a:ext uri="{FF2B5EF4-FFF2-40B4-BE49-F238E27FC236}">
                <a16:creationId xmlns:a16="http://schemas.microsoft.com/office/drawing/2014/main" id="{DEA0A357-7BCC-9023-D569-65C9084A0896}"/>
              </a:ext>
            </a:extLst>
          </p:cNvPr>
          <p:cNvPicPr>
            <a:picLocks noChangeAspect="1"/>
          </p:cNvPicPr>
          <p:nvPr/>
        </p:nvPicPr>
        <p:blipFill>
          <a:blip r:embed="rId11"/>
          <a:stretch>
            <a:fillRect/>
          </a:stretch>
        </p:blipFill>
        <p:spPr>
          <a:xfrm>
            <a:off x="927929" y="3279895"/>
            <a:ext cx="4981701" cy="2797382"/>
          </a:xfrm>
          <a:prstGeom prst="rect">
            <a:avLst/>
          </a:prstGeom>
        </p:spPr>
      </p:pic>
      <p:pic>
        <p:nvPicPr>
          <p:cNvPr id="1026" name="Picture 2" descr="Isaac-gym(2): 官方文档之examples_issacgym无人机sample-CSDN博客">
            <a:extLst>
              <a:ext uri="{FF2B5EF4-FFF2-40B4-BE49-F238E27FC236}">
                <a16:creationId xmlns:a16="http://schemas.microsoft.com/office/drawing/2014/main" id="{D801B392-4B6B-82FB-9774-7DF17AEECFF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545635" y="3508825"/>
            <a:ext cx="4444256" cy="25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40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A0A3D316-60FF-4205-6878-AEDCCCEE5EC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99" y="0"/>
            <a:ext cx="1111900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3144234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一个用于机器人研究的开源模拟器。 它拥有广泛的机器人库，并与 </a:t>
            </a:r>
            <a:r>
              <a:rPr lang="en-US" altLang="zh-CN" dirty="0">
                <a:latin typeface="+mn-lt"/>
              </a:rPr>
              <a:t>ROS </a:t>
            </a:r>
            <a:r>
              <a:rPr lang="zh-CN" altLang="en-US" dirty="0">
                <a:latin typeface="+mn-lt"/>
              </a:rPr>
              <a:t>紧密集成。它支持各种传感器的模拟，并提供大量预构建的机器人模型和环境。它主要用于机器人导航和控制以及多机器人系统</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PyBullet</a:t>
            </a:r>
            <a:r>
              <a:rPr lang="zh-CN" altLang="en-US" dirty="0">
                <a:latin typeface="+mn-lt"/>
              </a:rPr>
              <a:t>是 </a:t>
            </a:r>
            <a:r>
              <a:rPr lang="en-US" altLang="zh-CN" dirty="0">
                <a:latin typeface="+mn-lt"/>
              </a:rPr>
              <a:t>Bullet </a:t>
            </a:r>
            <a:r>
              <a:rPr lang="zh-CN" altLang="en-US" dirty="0">
                <a:latin typeface="+mn-lt"/>
              </a:rPr>
              <a:t>物理引擎的 </a:t>
            </a:r>
            <a:r>
              <a:rPr lang="en-US" altLang="zh-CN" dirty="0">
                <a:latin typeface="+mn-lt"/>
              </a:rPr>
              <a:t>Python </a:t>
            </a:r>
            <a:r>
              <a:rPr lang="zh-CN" altLang="en-US" dirty="0">
                <a:latin typeface="+mn-lt"/>
              </a:rPr>
              <a:t>接口。它易于使用，并具有多样化的传感器模拟和深度学习集成。</a:t>
            </a:r>
            <a:r>
              <a:rPr lang="en-US" altLang="zh-CN" dirty="0">
                <a:latin typeface="+mn-lt"/>
              </a:rPr>
              <a:t>PyBullet </a:t>
            </a:r>
            <a:r>
              <a:rPr lang="zh-CN" altLang="en-US" dirty="0">
                <a:latin typeface="+mn-lt"/>
              </a:rPr>
              <a:t>支持实时物理模拟，包括刚体动力学、碰撞检测和约束求解</a:t>
            </a:r>
          </a:p>
          <a:p>
            <a:pPr lvl="1"/>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Gazebo</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PyBullet</a:t>
            </a:r>
            <a:endParaRPr lang="en-US" sz="2000" b="1" dirty="0">
              <a:solidFill>
                <a:schemeClr val="bg1"/>
              </a:solidFill>
            </a:endParaRPr>
          </a:p>
        </p:txBody>
      </p:sp>
      <p:pic>
        <p:nvPicPr>
          <p:cNvPr id="3" name="图片 2">
            <a:extLst>
              <a:ext uri="{FF2B5EF4-FFF2-40B4-BE49-F238E27FC236}">
                <a16:creationId xmlns:a16="http://schemas.microsoft.com/office/drawing/2014/main" id="{C89BB9E6-E1BD-DEFC-A961-4716786DE16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9365" y="3404028"/>
            <a:ext cx="4998829" cy="2677944"/>
          </a:xfrm>
          <a:prstGeom prst="rect">
            <a:avLst/>
          </a:prstGeom>
        </p:spPr>
      </p:pic>
      <p:pic>
        <p:nvPicPr>
          <p:cNvPr id="4" name="图片 3">
            <a:extLst>
              <a:ext uri="{FF2B5EF4-FFF2-40B4-BE49-F238E27FC236}">
                <a16:creationId xmlns:a16="http://schemas.microsoft.com/office/drawing/2014/main" id="{C54A08C8-3EBF-D188-CF51-B1B0A4B5C1B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56608" y="3275200"/>
            <a:ext cx="5028458" cy="2806772"/>
          </a:xfrm>
          <a:prstGeom prst="rect">
            <a:avLst/>
          </a:prstGeom>
        </p:spPr>
      </p:pic>
    </p:spTree>
    <p:extLst>
      <p:ext uri="{BB962C8B-B14F-4D97-AF65-F5344CB8AC3E}">
        <p14:creationId xmlns:p14="http://schemas.microsoft.com/office/powerpoint/2010/main" val="3590469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2199511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Webots</a:t>
            </a:r>
            <a:r>
              <a:rPr lang="zh-CN" altLang="en-US" dirty="0">
                <a:latin typeface="+mn-lt"/>
              </a:rPr>
              <a:t>由</a:t>
            </a:r>
            <a:r>
              <a:rPr lang="en-US" altLang="zh-CN" dirty="0" err="1">
                <a:latin typeface="+mn-lt"/>
              </a:rPr>
              <a:t>Cyberbotics</a:t>
            </a:r>
            <a:r>
              <a:rPr lang="zh-CN" altLang="en-US" dirty="0">
                <a:latin typeface="+mn-lt"/>
              </a:rPr>
              <a:t>公司开发，是一款优秀的开源多平台机器人仿真软件，为机器人的建模、编程和仿真提供了完整的开发环境。</a:t>
            </a:r>
            <a:r>
              <a:rPr lang="en-US" altLang="zh-CN" dirty="0">
                <a:latin typeface="+mn-lt"/>
              </a:rPr>
              <a:t>Webots</a:t>
            </a:r>
            <a:r>
              <a:rPr lang="zh-CN" altLang="en-US" dirty="0">
                <a:latin typeface="+mn-lt"/>
              </a:rPr>
              <a:t>开源免费、简单易用、文档齐全并且支持多种类型的机器人</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Mujoco</a:t>
            </a:r>
            <a:r>
              <a:rPr lang="zh-CN" altLang="en-US" dirty="0">
                <a:latin typeface="+mn-lt"/>
              </a:rPr>
              <a:t>表示</a:t>
            </a:r>
            <a:r>
              <a:rPr lang="en-US" altLang="zh-CN" dirty="0">
                <a:latin typeface="+mn-lt"/>
              </a:rPr>
              <a:t>Multi-Joint dynamics</a:t>
            </a:r>
            <a:r>
              <a:rPr lang="zh-CN" altLang="en-US" dirty="0">
                <a:latin typeface="+mn-lt"/>
              </a:rPr>
              <a:t>和</a:t>
            </a:r>
            <a:r>
              <a:rPr lang="en-US" altLang="zh-CN" dirty="0">
                <a:latin typeface="+mn-lt"/>
              </a:rPr>
              <a:t>Contact</a:t>
            </a:r>
            <a:r>
              <a:rPr lang="zh-CN" altLang="en-US" dirty="0">
                <a:latin typeface="+mn-lt"/>
              </a:rPr>
              <a:t>，它是一个通用的物理引擎。它最初由 </a:t>
            </a:r>
            <a:r>
              <a:rPr lang="en-US" altLang="zh-CN" dirty="0" err="1">
                <a:latin typeface="+mn-lt"/>
              </a:rPr>
              <a:t>Roboti</a:t>
            </a:r>
            <a:r>
              <a:rPr lang="en-US" altLang="zh-CN" dirty="0">
                <a:latin typeface="+mn-lt"/>
              </a:rPr>
              <a:t> LLC </a:t>
            </a:r>
            <a:r>
              <a:rPr lang="zh-CN" altLang="en-US" dirty="0">
                <a:latin typeface="+mn-lt"/>
              </a:rPr>
              <a:t>开发，于 </a:t>
            </a:r>
            <a:r>
              <a:rPr lang="en-US" altLang="zh-CN" dirty="0">
                <a:latin typeface="+mn-lt"/>
              </a:rPr>
              <a:t>2021 </a:t>
            </a:r>
            <a:r>
              <a:rPr lang="zh-CN" altLang="en-US" dirty="0">
                <a:latin typeface="+mn-lt"/>
              </a:rPr>
              <a:t>年 </a:t>
            </a:r>
            <a:r>
              <a:rPr lang="en-US" altLang="zh-CN" dirty="0">
                <a:latin typeface="+mn-lt"/>
              </a:rPr>
              <a:t>2022 </a:t>
            </a:r>
            <a:r>
              <a:rPr lang="zh-CN" altLang="en-US" dirty="0">
                <a:latin typeface="+mn-lt"/>
              </a:rPr>
              <a:t>月被 </a:t>
            </a:r>
            <a:r>
              <a:rPr lang="en-US" altLang="zh-CN" dirty="0">
                <a:latin typeface="+mn-lt"/>
              </a:rPr>
              <a:t>DeepMind </a:t>
            </a:r>
            <a:r>
              <a:rPr lang="zh-CN" altLang="en-US" dirty="0">
                <a:latin typeface="+mn-lt"/>
              </a:rPr>
              <a:t>收购并免费提供，并于</a:t>
            </a:r>
            <a:r>
              <a:rPr lang="en-US" altLang="zh-CN" dirty="0">
                <a:latin typeface="+mn-lt"/>
              </a:rPr>
              <a:t>2022 </a:t>
            </a:r>
            <a:r>
              <a:rPr lang="zh-CN" altLang="en-US" dirty="0">
                <a:latin typeface="+mn-lt"/>
              </a:rPr>
              <a:t>年 </a:t>
            </a:r>
            <a:r>
              <a:rPr lang="en-US" altLang="zh-CN" dirty="0">
                <a:latin typeface="+mn-lt"/>
              </a:rPr>
              <a:t>5 </a:t>
            </a:r>
            <a:r>
              <a:rPr lang="zh-CN" altLang="en-US" dirty="0">
                <a:latin typeface="+mn-lt"/>
              </a:rPr>
              <a:t>月开源。</a:t>
            </a:r>
            <a:r>
              <a:rPr lang="en-US" altLang="zh-CN" dirty="0">
                <a:latin typeface="+mn-lt"/>
              </a:rPr>
              <a:t>MuJoCo</a:t>
            </a:r>
            <a:r>
              <a:rPr lang="zh-CN" altLang="en-US" dirty="0">
                <a:latin typeface="+mn-lt"/>
              </a:rPr>
              <a:t>代码库可在</a:t>
            </a:r>
            <a:r>
              <a:rPr lang="en-US" altLang="zh-CN" dirty="0">
                <a:latin typeface="+mn-lt"/>
              </a:rPr>
              <a:t>GitHub</a:t>
            </a:r>
            <a:r>
              <a:rPr lang="zh-CN" altLang="en-US" dirty="0">
                <a:latin typeface="+mn-lt"/>
              </a:rPr>
              <a:t>上的</a:t>
            </a:r>
            <a:r>
              <a:rPr lang="en-US" altLang="zh-CN" dirty="0" err="1">
                <a:latin typeface="+mn-lt"/>
              </a:rPr>
              <a:t>deepmind</a:t>
            </a:r>
            <a:r>
              <a:rPr lang="en-US" altLang="zh-CN" dirty="0">
                <a:latin typeface="+mn-lt"/>
              </a:rPr>
              <a:t>/</a:t>
            </a:r>
            <a:r>
              <a:rPr lang="en-US" altLang="zh-CN" dirty="0" err="1">
                <a:latin typeface="+mn-lt"/>
              </a:rPr>
              <a:t>mujoco</a:t>
            </a:r>
            <a:r>
              <a:rPr lang="zh-CN" altLang="en-US" dirty="0">
                <a:latin typeface="+mn-lt"/>
              </a:rPr>
              <a:t>存储库中找到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Webots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MuJoCo</a:t>
            </a:r>
            <a:endParaRPr lang="en-US" sz="2000" b="1" dirty="0">
              <a:solidFill>
                <a:schemeClr val="bg1"/>
              </a:solidFill>
            </a:endParaRPr>
          </a:p>
        </p:txBody>
      </p:sp>
      <p:pic>
        <p:nvPicPr>
          <p:cNvPr id="3" name="图片 2">
            <a:extLst>
              <a:ext uri="{FF2B5EF4-FFF2-40B4-BE49-F238E27FC236}">
                <a16:creationId xmlns:a16="http://schemas.microsoft.com/office/drawing/2014/main" id="{5E09B005-6593-BD7F-AB04-3CAA0224AA2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00178" y="3287128"/>
            <a:ext cx="2837203" cy="2856961"/>
          </a:xfrm>
          <a:prstGeom prst="rect">
            <a:avLst/>
          </a:prstGeom>
        </p:spPr>
      </p:pic>
      <p:pic>
        <p:nvPicPr>
          <p:cNvPr id="4" name="图片 3">
            <a:extLst>
              <a:ext uri="{FF2B5EF4-FFF2-40B4-BE49-F238E27FC236}">
                <a16:creationId xmlns:a16="http://schemas.microsoft.com/office/drawing/2014/main" id="{A29A73D4-45C7-3879-7B19-AF5639BFD4C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095674" y="3524744"/>
            <a:ext cx="3350325" cy="2619345"/>
          </a:xfrm>
          <a:prstGeom prst="rect">
            <a:avLst/>
          </a:prstGeom>
        </p:spPr>
      </p:pic>
    </p:spTree>
    <p:extLst>
      <p:ext uri="{BB962C8B-B14F-4D97-AF65-F5344CB8AC3E}">
        <p14:creationId xmlns:p14="http://schemas.microsoft.com/office/powerpoint/2010/main" val="3323722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853237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a:t>
            </a:r>
            <a:r>
              <a:rPr lang="en-US" altLang="zh-CN" dirty="0">
                <a:latin typeface="+mn-lt"/>
              </a:rPr>
              <a:t>Unity</a:t>
            </a:r>
            <a:r>
              <a:rPr lang="zh-CN" altLang="en-US" dirty="0">
                <a:latin typeface="+mn-lt"/>
              </a:rPr>
              <a:t>的一款开源插件，能够让开发者使用机器学习的算法训练出智能的</a:t>
            </a:r>
            <a:r>
              <a:rPr lang="en-US" altLang="zh-CN" dirty="0">
                <a:latin typeface="+mn-lt"/>
              </a:rPr>
              <a:t>Agents</a:t>
            </a:r>
            <a:r>
              <a:rPr lang="zh-CN" altLang="en-US" dirty="0">
                <a:latin typeface="+mn-lt"/>
              </a:rPr>
              <a:t>，并且它的一个很大的优势在于：即使开发者不编写</a:t>
            </a:r>
            <a:r>
              <a:rPr lang="en-US" altLang="zh-CN" dirty="0">
                <a:latin typeface="+mn-lt"/>
              </a:rPr>
              <a:t>python</a:t>
            </a:r>
            <a:r>
              <a:rPr lang="zh-CN" altLang="en-US" dirty="0">
                <a:latin typeface="+mn-lt"/>
              </a:rPr>
              <a:t>代码，也可以通过已经搭建好的神经网络训练出比较理想的</a:t>
            </a:r>
            <a:r>
              <a:rPr lang="en-US" altLang="zh-CN" dirty="0">
                <a:latin typeface="+mn-lt"/>
              </a:rPr>
              <a:t>Agents</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AirSim </a:t>
            </a:r>
            <a:r>
              <a:rPr lang="zh-CN" altLang="en-US" dirty="0">
                <a:latin typeface="+mn-lt"/>
              </a:rPr>
              <a:t>是一款基于游戏引擎的开源跨平台仿真器，它可以用于无人机、无人车等机器人的物理和视觉仿真。它同时支持基于 </a:t>
            </a:r>
            <a:r>
              <a:rPr lang="en-US" altLang="zh-CN" dirty="0">
                <a:latin typeface="+mn-lt"/>
              </a:rPr>
              <a:t>PX4 </a:t>
            </a:r>
            <a:r>
              <a:rPr lang="zh-CN" altLang="en-US" dirty="0">
                <a:latin typeface="+mn-lt"/>
              </a:rPr>
              <a:t>和 </a:t>
            </a:r>
            <a:r>
              <a:rPr lang="en-US" altLang="zh-CN" dirty="0" err="1">
                <a:latin typeface="+mn-lt"/>
              </a:rPr>
              <a:t>ArduPilot</a:t>
            </a:r>
            <a:r>
              <a:rPr lang="en-US" altLang="zh-CN" dirty="0">
                <a:latin typeface="+mn-lt"/>
              </a:rPr>
              <a:t> </a:t>
            </a:r>
            <a:r>
              <a:rPr lang="zh-CN" altLang="en-US" dirty="0">
                <a:latin typeface="+mn-lt"/>
              </a:rPr>
              <a:t>等飞行控制器的软件在环仿真，目前还支持基于</a:t>
            </a:r>
            <a:r>
              <a:rPr lang="en-US" altLang="zh-CN" dirty="0">
                <a:latin typeface="+mn-lt"/>
              </a:rPr>
              <a:t>PX4</a:t>
            </a:r>
            <a:r>
              <a:rPr lang="zh-CN" altLang="en-US" dirty="0">
                <a:latin typeface="+mn-lt"/>
              </a:rPr>
              <a:t>的硬件在环仿真。</a:t>
            </a:r>
            <a:r>
              <a:rPr lang="en-US" altLang="zh-CN" dirty="0">
                <a:latin typeface="+mn-lt"/>
              </a:rPr>
              <a:t>AirSim </a:t>
            </a:r>
            <a:r>
              <a:rPr lang="zh-CN" altLang="en-US" dirty="0">
                <a:latin typeface="+mn-lt"/>
              </a:rPr>
              <a:t>是微软公司最早于</a:t>
            </a:r>
            <a:r>
              <a:rPr lang="en-US" altLang="zh-CN" dirty="0">
                <a:latin typeface="+mn-lt"/>
              </a:rPr>
              <a:t>2017</a:t>
            </a:r>
            <a:r>
              <a:rPr lang="zh-CN" altLang="en-US" dirty="0">
                <a:latin typeface="+mn-lt"/>
              </a:rPr>
              <a:t>年开始开发的，经过</a:t>
            </a:r>
            <a:r>
              <a:rPr lang="en-US" altLang="zh-CN" dirty="0">
                <a:latin typeface="+mn-lt"/>
              </a:rPr>
              <a:t>6</a:t>
            </a:r>
            <a:r>
              <a:rPr lang="zh-CN" altLang="en-US" dirty="0">
                <a:latin typeface="+mn-lt"/>
              </a:rPr>
              <a:t>年的迭代更新，现已经发展为功能完善的以视觉仿真为特点的无人机和无人车仿真平台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Unity ML-Agents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AirSim</a:t>
            </a:r>
            <a:endParaRPr lang="en-US" sz="2000" b="1" dirty="0">
              <a:solidFill>
                <a:schemeClr val="bg1"/>
              </a:solidFill>
            </a:endParaRPr>
          </a:p>
        </p:txBody>
      </p:sp>
      <p:pic>
        <p:nvPicPr>
          <p:cNvPr id="3" name="图片 2">
            <a:extLst>
              <a:ext uri="{FF2B5EF4-FFF2-40B4-BE49-F238E27FC236}">
                <a16:creationId xmlns:a16="http://schemas.microsoft.com/office/drawing/2014/main" id="{AAE38289-2A50-9F72-AF8A-6FA6F609559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632708" y="3271282"/>
            <a:ext cx="3580226" cy="2880964"/>
          </a:xfrm>
          <a:prstGeom prst="rect">
            <a:avLst/>
          </a:prstGeom>
        </p:spPr>
      </p:pic>
      <p:pic>
        <p:nvPicPr>
          <p:cNvPr id="4" name="图片 3">
            <a:extLst>
              <a:ext uri="{FF2B5EF4-FFF2-40B4-BE49-F238E27FC236}">
                <a16:creationId xmlns:a16="http://schemas.microsoft.com/office/drawing/2014/main" id="{78BA36AA-3CAF-6746-1121-75366CCF300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877674" y="3997597"/>
            <a:ext cx="3786326" cy="2154649"/>
          </a:xfrm>
          <a:prstGeom prst="rect">
            <a:avLst/>
          </a:prstGeom>
        </p:spPr>
      </p:pic>
    </p:spTree>
    <p:extLst>
      <p:ext uri="{BB962C8B-B14F-4D97-AF65-F5344CB8AC3E}">
        <p14:creationId xmlns:p14="http://schemas.microsoft.com/office/powerpoint/2010/main" val="2106986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2685118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MORSE</a:t>
            </a:r>
            <a:r>
              <a:rPr lang="zh-CN" altLang="en-US" dirty="0">
                <a:latin typeface="+mn-lt"/>
              </a:rPr>
              <a:t>是一款通用的多机器人仿真平台，运用</a:t>
            </a:r>
            <a:r>
              <a:rPr lang="en-US" altLang="zh-CN" dirty="0">
                <a:latin typeface="+mn-lt"/>
              </a:rPr>
              <a:t>Blender</a:t>
            </a:r>
            <a:r>
              <a:rPr lang="zh-CN" altLang="en-US" dirty="0">
                <a:latin typeface="+mn-lt"/>
              </a:rPr>
              <a:t>实时游戏引擎进行原始渲染，设计适合的体系结构，支持通用的网络接口。有丰富的文档并且易于安装但无法进行精确的动力学仿真，时钟同步能力性能较差，多机器人仿真时可能出现不同步情况</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一款基于分布式控制架构，具有集成开发环境的基于物理引擎的动力学机器人模拟器。默认使用</a:t>
            </a:r>
            <a:r>
              <a:rPr lang="en-US" altLang="zh-CN" dirty="0">
                <a:latin typeface="+mn-lt"/>
              </a:rPr>
              <a:t>Lua</a:t>
            </a:r>
            <a:r>
              <a:rPr lang="zh-CN" altLang="en-US" dirty="0">
                <a:latin typeface="+mn-lt"/>
              </a:rPr>
              <a:t>语言进行编程</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MORSE</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V-REP(CoppeliaSim)</a:t>
            </a:r>
            <a:endParaRPr lang="en-US" sz="2000" b="1" dirty="0">
              <a:solidFill>
                <a:schemeClr val="bg1"/>
              </a:solidFill>
            </a:endParaRPr>
          </a:p>
        </p:txBody>
      </p:sp>
      <p:pic>
        <p:nvPicPr>
          <p:cNvPr id="3" name="图片 2">
            <a:extLst>
              <a:ext uri="{FF2B5EF4-FFF2-40B4-BE49-F238E27FC236}">
                <a16:creationId xmlns:a16="http://schemas.microsoft.com/office/drawing/2014/main" id="{BA040B2D-1665-883E-5635-468EAE7EDE7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655444" y="3514460"/>
            <a:ext cx="3526671" cy="2629503"/>
          </a:xfrm>
          <a:prstGeom prst="rect">
            <a:avLst/>
          </a:prstGeom>
        </p:spPr>
      </p:pic>
      <p:pic>
        <p:nvPicPr>
          <p:cNvPr id="4" name="图片 3">
            <a:extLst>
              <a:ext uri="{FF2B5EF4-FFF2-40B4-BE49-F238E27FC236}">
                <a16:creationId xmlns:a16="http://schemas.microsoft.com/office/drawing/2014/main" id="{647E471F-2F68-1C49-56B8-18AF7D91EB5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62896" y="3393192"/>
            <a:ext cx="5015882" cy="2750771"/>
          </a:xfrm>
          <a:prstGeom prst="rect">
            <a:avLst/>
          </a:prstGeom>
        </p:spPr>
      </p:pic>
    </p:spTree>
    <p:extLst>
      <p:ext uri="{BB962C8B-B14F-4D97-AF65-F5344CB8AC3E}">
        <p14:creationId xmlns:p14="http://schemas.microsoft.com/office/powerpoint/2010/main" val="266411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dirty="0"/>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extLst>
              <p:ext uri="{D42A27DB-BD31-4B8C-83A1-F6EECF244321}">
                <p14:modId xmlns:p14="http://schemas.microsoft.com/office/powerpoint/2010/main" val="3752641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690688"/>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235620" y="4075680"/>
            <a:ext cx="3702033" cy="206943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77158" y="3429000"/>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extLst>
              <p:ext uri="{D42A27DB-BD31-4B8C-83A1-F6EECF244321}">
                <p14:modId xmlns:p14="http://schemas.microsoft.com/office/powerpoint/2010/main" val="1815431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AI2-THOR</a:t>
            </a:r>
            <a:endParaRPr lang="en-US" sz="4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7"/>
          <a:stretch>
            <a:fillRect/>
          </a:stretch>
        </p:blipFill>
        <p:spPr>
          <a:xfrm>
            <a:off x="838200" y="1825624"/>
            <a:ext cx="5408194" cy="4070974"/>
          </a:xfrm>
          <a:prstGeom prst="rect">
            <a:avLst/>
          </a:prstGeom>
        </p:spPr>
      </p:pic>
      <p:sp>
        <p:nvSpPr>
          <p:cNvPr id="4" name="ee4pContent1">
            <a:extLst>
              <a:ext uri="{FF2B5EF4-FFF2-40B4-BE49-F238E27FC236}">
                <a16:creationId xmlns:a16="http://schemas.microsoft.com/office/drawing/2014/main" id="{9EB6546C-70AB-1C28-10BB-D72C75A6E755}"/>
              </a:ext>
            </a:extLst>
          </p:cNvPr>
          <p:cNvSpPr txBox="1">
            <a:spLocks/>
          </p:cNvSpPr>
          <p:nvPr>
            <p:custDataLst>
              <p:tags r:id="rId2"/>
            </p:custDataLst>
          </p:nvPr>
        </p:nvSpPr>
        <p:spPr>
          <a:xfrm>
            <a:off x="6388814" y="1825624"/>
            <a:ext cx="4964986" cy="4070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AI2-THOR </a:t>
            </a:r>
            <a:r>
              <a:rPr lang="zh-CN" altLang="en-US" dirty="0">
                <a:latin typeface="+mn-lt"/>
              </a:rPr>
              <a:t>是一个基于 </a:t>
            </a:r>
            <a:r>
              <a:rPr lang="en-US" altLang="zh-CN" dirty="0">
                <a:latin typeface="+mn-lt"/>
              </a:rPr>
              <a:t>Unity3D </a:t>
            </a:r>
            <a:r>
              <a:rPr lang="zh-CN" altLang="en-US" dirty="0">
                <a:latin typeface="+mn-lt"/>
              </a:rPr>
              <a:t>的室内具身场景模拟器，由</a:t>
            </a:r>
            <a:r>
              <a:rPr lang="en-US" altLang="zh-CN" dirty="0">
                <a:latin typeface="+mn-lt"/>
              </a:rPr>
              <a:t>Allen</a:t>
            </a:r>
            <a:r>
              <a:rPr lang="zh-CN" altLang="en-US" dirty="0">
                <a:latin typeface="+mn-lt"/>
              </a:rPr>
              <a:t>人工智能研究所领导。作为在真实世界中构建的高保真模拟器，</a:t>
            </a:r>
            <a:r>
              <a:rPr lang="en-US" altLang="zh-CN" dirty="0">
                <a:latin typeface="+mn-lt"/>
              </a:rPr>
              <a:t>AI2-THOR </a:t>
            </a:r>
            <a:r>
              <a:rPr lang="zh-CN" altLang="en-US" dirty="0">
                <a:latin typeface="+mn-lt"/>
              </a:rPr>
              <a:t>拥有丰富的交互式场景对象以及分配给它们的物理属性（例如打开</a:t>
            </a:r>
            <a:r>
              <a:rPr lang="en-US" altLang="zh-CN" dirty="0">
                <a:latin typeface="+mn-lt"/>
              </a:rPr>
              <a:t>/</a:t>
            </a:r>
            <a:r>
              <a:rPr lang="zh-CN" altLang="en-US" dirty="0">
                <a:latin typeface="+mn-lt"/>
              </a:rPr>
              <a:t>关闭甚至冷</a:t>
            </a:r>
            <a:r>
              <a:rPr lang="en-US" altLang="zh-CN" dirty="0">
                <a:latin typeface="+mn-lt"/>
              </a:rPr>
              <a:t>/</a:t>
            </a:r>
            <a:r>
              <a:rPr lang="zh-CN" altLang="en-US" dirty="0">
                <a:latin typeface="+mn-lt"/>
              </a:rPr>
              <a:t>热）。</a:t>
            </a:r>
            <a:r>
              <a:rPr lang="en-US" altLang="zh-CN" dirty="0">
                <a:latin typeface="+mn-lt"/>
              </a:rPr>
              <a:t>AI2-THOR </a:t>
            </a:r>
            <a:r>
              <a:rPr lang="zh-CN" altLang="en-US" dirty="0">
                <a:latin typeface="+mn-lt"/>
              </a:rPr>
              <a:t>由两部分组成：</a:t>
            </a:r>
            <a:r>
              <a:rPr lang="en-US" altLang="zh-CN" dirty="0" err="1">
                <a:latin typeface="+mn-lt"/>
              </a:rPr>
              <a:t>iTHOR</a:t>
            </a:r>
            <a:r>
              <a:rPr lang="en-US" altLang="zh-CN" dirty="0">
                <a:latin typeface="+mn-lt"/>
              </a:rPr>
              <a:t> </a:t>
            </a:r>
            <a:r>
              <a:rPr lang="zh-CN" altLang="en-US" dirty="0">
                <a:latin typeface="+mn-lt"/>
              </a:rPr>
              <a:t>和 </a:t>
            </a:r>
            <a:r>
              <a:rPr lang="en-US" altLang="zh-CN" dirty="0" err="1">
                <a:latin typeface="+mn-lt"/>
              </a:rPr>
              <a:t>RoboTHOR</a:t>
            </a:r>
            <a:r>
              <a:rPr lang="zh-CN" altLang="en-US" dirty="0">
                <a:latin typeface="+mn-lt"/>
              </a:rPr>
              <a:t>。</a:t>
            </a:r>
            <a:r>
              <a:rPr lang="en-US" altLang="zh-CN" dirty="0" err="1">
                <a:latin typeface="+mn-lt"/>
              </a:rPr>
              <a:t>iTHOR</a:t>
            </a:r>
            <a:r>
              <a:rPr lang="en-US" altLang="zh-CN" dirty="0">
                <a:latin typeface="+mn-lt"/>
              </a:rPr>
              <a:t> </a:t>
            </a:r>
            <a:r>
              <a:rPr lang="zh-CN" altLang="en-US" dirty="0">
                <a:latin typeface="+mn-lt"/>
              </a:rPr>
              <a:t>包含 </a:t>
            </a:r>
            <a:r>
              <a:rPr lang="en-US" altLang="zh-CN" dirty="0">
                <a:latin typeface="+mn-lt"/>
              </a:rPr>
              <a:t>120 </a:t>
            </a:r>
            <a:r>
              <a:rPr lang="zh-CN" altLang="en-US" dirty="0">
                <a:latin typeface="+mn-lt"/>
              </a:rPr>
              <a:t>间房间，分为厨房、卧室、浴室和客厅，拥有超过 </a:t>
            </a:r>
            <a:r>
              <a:rPr lang="en-US" altLang="zh-CN" dirty="0">
                <a:latin typeface="+mn-lt"/>
              </a:rPr>
              <a:t>2000 </a:t>
            </a:r>
            <a:r>
              <a:rPr lang="zh-CN" altLang="en-US" dirty="0">
                <a:latin typeface="+mn-lt"/>
              </a:rPr>
              <a:t>个独特的交互式物体，并支持多代理模拟；</a:t>
            </a:r>
            <a:r>
              <a:rPr lang="en-US" altLang="zh-CN" dirty="0" err="1">
                <a:latin typeface="+mn-lt"/>
              </a:rPr>
              <a:t>RoboTHOR</a:t>
            </a:r>
            <a:r>
              <a:rPr lang="en-US" altLang="zh-CN" dirty="0">
                <a:latin typeface="+mn-lt"/>
              </a:rPr>
              <a:t> </a:t>
            </a:r>
            <a:r>
              <a:rPr lang="zh-CN" altLang="en-US" dirty="0">
                <a:latin typeface="+mn-lt"/>
              </a:rPr>
              <a:t>包含 </a:t>
            </a:r>
            <a:r>
              <a:rPr lang="en-US" altLang="zh-CN" dirty="0">
                <a:latin typeface="+mn-lt"/>
              </a:rPr>
              <a:t>89 </a:t>
            </a:r>
            <a:r>
              <a:rPr lang="zh-CN" altLang="en-US" dirty="0">
                <a:latin typeface="+mn-lt"/>
              </a:rPr>
              <a:t>个模块化公寓，拥有 </a:t>
            </a:r>
            <a:r>
              <a:rPr lang="en-US" altLang="zh-CN" dirty="0">
                <a:latin typeface="+mn-lt"/>
              </a:rPr>
              <a:t>600 </a:t>
            </a:r>
            <a:r>
              <a:rPr lang="zh-CN" altLang="en-US" dirty="0">
                <a:latin typeface="+mn-lt"/>
              </a:rPr>
              <a:t>多个物体，其独特之处在于这些公寓对应于现实世界中的真实场景。 到目前为止，已有超过 </a:t>
            </a:r>
            <a:r>
              <a:rPr lang="en-US" altLang="zh-CN" dirty="0">
                <a:latin typeface="+mn-lt"/>
              </a:rPr>
              <a:t>100 </a:t>
            </a:r>
            <a:r>
              <a:rPr lang="zh-CN" altLang="en-US" dirty="0">
                <a:latin typeface="+mn-lt"/>
              </a:rPr>
              <a:t>篇基于 </a:t>
            </a:r>
            <a:r>
              <a:rPr lang="en-US" altLang="zh-CN" dirty="0">
                <a:latin typeface="+mn-lt"/>
              </a:rPr>
              <a:t>AI2-THOR </a:t>
            </a:r>
            <a:r>
              <a:rPr lang="zh-CN" altLang="en-US" dirty="0">
                <a:latin typeface="+mn-lt"/>
              </a:rPr>
              <a:t>的作品发表</a:t>
            </a:r>
            <a:endParaRPr lang="en-US" altLang="zh-CN" dirty="0">
              <a:latin typeface="+mn-lt"/>
            </a:endParaRPr>
          </a:p>
          <a:p>
            <a:pPr lvl="1"/>
            <a:r>
              <a:rPr lang="zh-CN" altLang="en-US" dirty="0">
                <a:latin typeface="+mn-lt"/>
              </a:rPr>
              <a:t>虽然 </a:t>
            </a:r>
            <a:r>
              <a:rPr lang="en-US" altLang="zh-CN" dirty="0">
                <a:latin typeface="+mn-lt"/>
              </a:rPr>
              <a:t>AI2Thor </a:t>
            </a:r>
            <a:r>
              <a:rPr lang="zh-CN" altLang="en-US" dirty="0">
                <a:latin typeface="+mn-lt"/>
              </a:rPr>
              <a:t>提供了大量交互式场景，但这些交互类似于 </a:t>
            </a:r>
            <a:r>
              <a:rPr lang="en-US" altLang="zh-CN" dirty="0">
                <a:latin typeface="+mn-lt"/>
              </a:rPr>
              <a:t>VirtualHome </a:t>
            </a:r>
            <a:r>
              <a:rPr lang="zh-CN" altLang="en-US" dirty="0">
                <a:latin typeface="+mn-lt"/>
              </a:rPr>
              <a:t>中的交互，是基于脚本的，缺乏真实的物理交互。 这种设计足以满足不需要精细交互的具身任务</a:t>
            </a:r>
          </a:p>
          <a:p>
            <a:pPr lvl="1"/>
            <a:endParaRPr lang="en-US" dirty="0">
              <a:latin typeface="+mn-lt"/>
            </a:endParaRPr>
          </a:p>
        </p:txBody>
      </p:sp>
    </p:spTree>
    <p:extLst>
      <p:ext uri="{BB962C8B-B14F-4D97-AF65-F5344CB8AC3E}">
        <p14:creationId xmlns:p14="http://schemas.microsoft.com/office/powerpoint/2010/main" val="735038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extLst>
              <p:ext uri="{D42A27DB-BD31-4B8C-83A1-F6EECF244321}">
                <p14:modId xmlns:p14="http://schemas.microsoft.com/office/powerpoint/2010/main" val="1173927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Matterport 3D</a:t>
            </a:r>
            <a:endParaRPr lang="en-US" sz="4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7"/>
          <a:stretch>
            <a:fillRect/>
          </a:stretch>
        </p:blipFill>
        <p:spPr>
          <a:xfrm>
            <a:off x="838200" y="1690688"/>
            <a:ext cx="5913668" cy="4426468"/>
          </a:xfrm>
          <a:prstGeom prst="rect">
            <a:avLst/>
          </a:prstGeom>
        </p:spPr>
      </p:pic>
      <p:sp>
        <p:nvSpPr>
          <p:cNvPr id="4" name="ee4pContent1">
            <a:extLst>
              <a:ext uri="{FF2B5EF4-FFF2-40B4-BE49-F238E27FC236}">
                <a16:creationId xmlns:a16="http://schemas.microsoft.com/office/drawing/2014/main" id="{CE90ED28-9A5F-BE31-BADF-821C2FD8D5CB}"/>
              </a:ext>
            </a:extLst>
          </p:cNvPr>
          <p:cNvSpPr txBox="1">
            <a:spLocks/>
          </p:cNvSpPr>
          <p:nvPr>
            <p:custDataLst>
              <p:tags r:id="rId2"/>
            </p:custDataLst>
          </p:nvPr>
        </p:nvSpPr>
        <p:spPr>
          <a:xfrm>
            <a:off x="6928936" y="1690689"/>
            <a:ext cx="4424864" cy="44264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作为基础的 </a:t>
            </a:r>
            <a:r>
              <a:rPr lang="en-US" altLang="zh-CN" sz="1700" dirty="0">
                <a:latin typeface="+mn-lt"/>
              </a:rPr>
              <a:t>2D-3D </a:t>
            </a:r>
            <a:r>
              <a:rPr lang="zh-CN" altLang="en-US" sz="1700" dirty="0">
                <a:latin typeface="+mn-lt"/>
              </a:rPr>
              <a:t>视觉数据集，在具身 </a:t>
            </a:r>
            <a:r>
              <a:rPr lang="en-US" altLang="zh-CN" sz="1700" dirty="0">
                <a:latin typeface="+mn-lt"/>
              </a:rPr>
              <a:t>AI </a:t>
            </a:r>
            <a:r>
              <a:rPr lang="zh-CN" altLang="en-US" sz="1700" dirty="0">
                <a:latin typeface="+mn-lt"/>
              </a:rPr>
              <a:t>基准测试中被广泛使用和扩展</a:t>
            </a:r>
          </a:p>
          <a:p>
            <a:pPr lvl="1"/>
            <a:r>
              <a:rPr lang="en-US" altLang="zh-CN" sz="1700" dirty="0">
                <a:latin typeface="+mn-lt"/>
              </a:rPr>
              <a:t>Matterport 3D </a:t>
            </a:r>
            <a:r>
              <a:rPr lang="zh-CN" altLang="en-US" sz="1700" dirty="0">
                <a:latin typeface="+mn-lt"/>
              </a:rPr>
              <a:t>在 </a:t>
            </a:r>
            <a:r>
              <a:rPr lang="en-US" altLang="zh-CN" sz="1700" dirty="0">
                <a:latin typeface="+mn-lt"/>
              </a:rPr>
              <a:t>R2R </a:t>
            </a:r>
            <a:r>
              <a:rPr lang="zh-CN" altLang="en-US" sz="1700" dirty="0">
                <a:latin typeface="+mn-lt"/>
              </a:rPr>
              <a:t>中提出，更常被用作大型 </a:t>
            </a:r>
            <a:r>
              <a:rPr lang="en-US" altLang="zh-CN" sz="1700" dirty="0">
                <a:latin typeface="+mn-lt"/>
              </a:rPr>
              <a:t>2D-3D </a:t>
            </a:r>
            <a:r>
              <a:rPr lang="zh-CN" altLang="en-US" sz="1700" dirty="0">
                <a:latin typeface="+mn-lt"/>
              </a:rPr>
              <a:t>视觉数据集。</a:t>
            </a:r>
            <a:r>
              <a:rPr lang="en-US" altLang="zh-CN" sz="1700" dirty="0">
                <a:latin typeface="+mn-lt"/>
              </a:rPr>
              <a:t>Matterport3D </a:t>
            </a:r>
            <a:r>
              <a:rPr lang="zh-CN" altLang="en-US" sz="1700" dirty="0">
                <a:latin typeface="+mn-lt"/>
              </a:rPr>
              <a:t>数据集包含 </a:t>
            </a:r>
            <a:r>
              <a:rPr lang="en-US" altLang="zh-CN" sz="1700" dirty="0">
                <a:latin typeface="+mn-lt"/>
              </a:rPr>
              <a:t>90 </a:t>
            </a:r>
            <a:r>
              <a:rPr lang="zh-CN" altLang="en-US" sz="1700" dirty="0">
                <a:latin typeface="+mn-lt"/>
              </a:rPr>
              <a:t>个室内建筑场景，包括 </a:t>
            </a:r>
            <a:r>
              <a:rPr lang="en-US" altLang="zh-CN" sz="1700" dirty="0">
                <a:latin typeface="+mn-lt"/>
              </a:rPr>
              <a:t>10,800 </a:t>
            </a:r>
            <a:r>
              <a:rPr lang="zh-CN" altLang="en-US" sz="1700" dirty="0">
                <a:latin typeface="+mn-lt"/>
              </a:rPr>
              <a:t>个全景图和 </a:t>
            </a:r>
            <a:r>
              <a:rPr lang="en-US" altLang="zh-CN" sz="1700" dirty="0">
                <a:latin typeface="+mn-lt"/>
              </a:rPr>
              <a:t>194,400 </a:t>
            </a:r>
            <a:r>
              <a:rPr lang="zh-CN" altLang="en-US" sz="1700" dirty="0">
                <a:latin typeface="+mn-lt"/>
              </a:rPr>
              <a:t>个 </a:t>
            </a:r>
            <a:r>
              <a:rPr lang="en-US" altLang="zh-CN" sz="1700" dirty="0">
                <a:latin typeface="+mn-lt"/>
              </a:rPr>
              <a:t>RGB-D </a:t>
            </a:r>
            <a:r>
              <a:rPr lang="zh-CN" altLang="en-US" sz="1700" dirty="0">
                <a:latin typeface="+mn-lt"/>
              </a:rPr>
              <a:t>图像，并提供表面重建、相机姿态以及 </a:t>
            </a:r>
            <a:r>
              <a:rPr lang="en-US" altLang="zh-CN" sz="1700" dirty="0">
                <a:latin typeface="+mn-lt"/>
              </a:rPr>
              <a:t>2D </a:t>
            </a:r>
            <a:r>
              <a:rPr lang="zh-CN" altLang="en-US" sz="1700" dirty="0">
                <a:latin typeface="+mn-lt"/>
              </a:rPr>
              <a:t>和 </a:t>
            </a:r>
            <a:r>
              <a:rPr lang="en-US" altLang="zh-CN" sz="1700" dirty="0">
                <a:latin typeface="+mn-lt"/>
              </a:rPr>
              <a:t>3D </a:t>
            </a:r>
            <a:r>
              <a:rPr lang="zh-CN" altLang="en-US" sz="1700" dirty="0">
                <a:latin typeface="+mn-lt"/>
              </a:rPr>
              <a:t>语义分割标注。</a:t>
            </a:r>
            <a:r>
              <a:rPr lang="en-US" altLang="zh-CN" sz="1700" dirty="0">
                <a:latin typeface="+mn-lt"/>
              </a:rPr>
              <a:t>Matterport3D </a:t>
            </a:r>
            <a:r>
              <a:rPr lang="zh-CN" altLang="en-US" sz="1700" dirty="0">
                <a:latin typeface="+mn-lt"/>
              </a:rPr>
              <a:t>将 </a:t>
            </a:r>
            <a:r>
              <a:rPr lang="en-US" altLang="zh-CN" sz="1700" dirty="0">
                <a:latin typeface="+mn-lt"/>
              </a:rPr>
              <a:t>3D </a:t>
            </a:r>
            <a:r>
              <a:rPr lang="zh-CN" altLang="en-US" sz="1700" dirty="0">
                <a:latin typeface="+mn-lt"/>
              </a:rPr>
              <a:t>场景转换为离散的“视点”，并且具身代理在 </a:t>
            </a:r>
            <a:r>
              <a:rPr lang="en-US" altLang="zh-CN" sz="1700" dirty="0">
                <a:latin typeface="+mn-lt"/>
              </a:rPr>
              <a:t>Matterport3D </a:t>
            </a:r>
            <a:r>
              <a:rPr lang="zh-CN" altLang="en-US" sz="1700" dirty="0">
                <a:latin typeface="+mn-lt"/>
              </a:rPr>
              <a:t>场景中相邻的“视点”之间移动。在每个“视点”处，具身代理可以获得以“视点”为中心的 </a:t>
            </a:r>
            <a:r>
              <a:rPr lang="en-US" altLang="zh-CN" sz="1700" dirty="0">
                <a:latin typeface="+mn-lt"/>
              </a:rPr>
              <a:t>1280x1024 </a:t>
            </a:r>
            <a:r>
              <a:rPr lang="zh-CN" altLang="en-US" sz="1700" dirty="0">
                <a:latin typeface="+mn-lt"/>
              </a:rPr>
              <a:t>全景图像（</a:t>
            </a:r>
            <a:r>
              <a:rPr lang="en-US" altLang="zh-CN" sz="1700" dirty="0">
                <a:latin typeface="+mn-lt"/>
              </a:rPr>
              <a:t>18 × RGB-D</a:t>
            </a:r>
            <a:r>
              <a:rPr lang="zh-CN" altLang="en-US" sz="1700" dirty="0">
                <a:latin typeface="+mn-lt"/>
              </a:rPr>
              <a:t>）。</a:t>
            </a:r>
            <a:endParaRPr lang="en-US" altLang="zh-CN" sz="1700" dirty="0">
              <a:latin typeface="+mn-lt"/>
            </a:endParaRPr>
          </a:p>
          <a:p>
            <a:pPr lvl="1"/>
            <a:r>
              <a:rPr lang="en-US" altLang="zh-CN" sz="1700" dirty="0">
                <a:latin typeface="+mn-lt"/>
              </a:rPr>
              <a:t>Matterport3D </a:t>
            </a:r>
            <a:r>
              <a:rPr lang="zh-CN" altLang="en-US" sz="1700" dirty="0">
                <a:latin typeface="+mn-lt"/>
              </a:rPr>
              <a:t>是最重要的具身导航基准之一</a:t>
            </a:r>
          </a:p>
        </p:txBody>
      </p:sp>
    </p:spTree>
    <p:extLst>
      <p:ext uri="{BB962C8B-B14F-4D97-AF65-F5344CB8AC3E}">
        <p14:creationId xmlns:p14="http://schemas.microsoft.com/office/powerpoint/2010/main" val="215821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extLst>
              <p:ext uri="{D42A27DB-BD31-4B8C-83A1-F6EECF244321}">
                <p14:modId xmlns:p14="http://schemas.microsoft.com/office/powerpoint/2010/main" val="3523397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Habitat</a:t>
            </a:r>
            <a:endParaRPr lang="en-US" sz="4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7"/>
          <a:stretch>
            <a:fillRect/>
          </a:stretch>
        </p:blipFill>
        <p:spPr>
          <a:xfrm>
            <a:off x="838200" y="2152206"/>
            <a:ext cx="6020483" cy="3536912"/>
          </a:xfrm>
          <a:prstGeom prst="rect">
            <a:avLst/>
          </a:prstGeom>
        </p:spPr>
      </p:pic>
      <p:sp>
        <p:nvSpPr>
          <p:cNvPr id="4" name="ee4pContent1">
            <a:extLst>
              <a:ext uri="{FF2B5EF4-FFF2-40B4-BE49-F238E27FC236}">
                <a16:creationId xmlns:a16="http://schemas.microsoft.com/office/drawing/2014/main" id="{7BD2A4DF-30B1-0FBF-E5AE-AE9393EE9223}"/>
              </a:ext>
            </a:extLst>
          </p:cNvPr>
          <p:cNvSpPr txBox="1">
            <a:spLocks/>
          </p:cNvSpPr>
          <p:nvPr>
            <p:custDataLst>
              <p:tags r:id="rId2"/>
            </p:custDataLst>
          </p:nvPr>
        </p:nvSpPr>
        <p:spPr>
          <a:xfrm>
            <a:off x="6961366" y="1914976"/>
            <a:ext cx="4392434" cy="40113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Habitat </a:t>
            </a:r>
            <a:r>
              <a:rPr lang="zh-CN" altLang="en-US" dirty="0">
                <a:latin typeface="+mn-lt"/>
              </a:rPr>
              <a:t>是 </a:t>
            </a:r>
            <a:r>
              <a:rPr lang="en-US" altLang="zh-CN" dirty="0">
                <a:latin typeface="+mn-lt"/>
              </a:rPr>
              <a:t>Meta </a:t>
            </a:r>
            <a:r>
              <a:rPr lang="zh-CN" altLang="en-US" dirty="0">
                <a:latin typeface="+mn-lt"/>
              </a:rPr>
              <a:t>推出的一个用于大规模人机交互的开源模拟器。基于 </a:t>
            </a:r>
            <a:r>
              <a:rPr lang="en-US" altLang="zh-CN" dirty="0">
                <a:latin typeface="+mn-lt"/>
              </a:rPr>
              <a:t>Bullet </a:t>
            </a:r>
            <a:r>
              <a:rPr lang="zh-CN" altLang="en-US" dirty="0">
                <a:latin typeface="+mn-lt"/>
              </a:rPr>
              <a:t>物理引擎，</a:t>
            </a:r>
            <a:r>
              <a:rPr lang="en-US" altLang="zh-CN" dirty="0">
                <a:latin typeface="+mn-lt"/>
              </a:rPr>
              <a:t>Habitat </a:t>
            </a:r>
            <a:r>
              <a:rPr lang="zh-CN" altLang="en-US" dirty="0">
                <a:latin typeface="+mn-lt"/>
              </a:rPr>
              <a:t>实现了高性能、高速、并行的 </a:t>
            </a:r>
            <a:r>
              <a:rPr lang="en-US" altLang="zh-CN" dirty="0">
                <a:latin typeface="+mn-lt"/>
              </a:rPr>
              <a:t>3D </a:t>
            </a:r>
            <a:r>
              <a:rPr lang="zh-CN" altLang="en-US" dirty="0">
                <a:latin typeface="+mn-lt"/>
              </a:rPr>
              <a:t>模拟，并为具身代理的强化学习提供了丰富的接口。</a:t>
            </a:r>
            <a:r>
              <a:rPr lang="en-US" altLang="zh-CN" dirty="0">
                <a:latin typeface="+mn-lt"/>
              </a:rPr>
              <a:t>Habitat </a:t>
            </a:r>
            <a:r>
              <a:rPr lang="zh-CN" altLang="en-US" dirty="0">
                <a:latin typeface="+mn-lt"/>
              </a:rPr>
              <a:t>具有极高的开放度。 研究人员可以在 </a:t>
            </a:r>
            <a:r>
              <a:rPr lang="en-US" altLang="zh-CN" dirty="0">
                <a:latin typeface="+mn-lt"/>
              </a:rPr>
              <a:t>Habitat </a:t>
            </a:r>
            <a:r>
              <a:rPr lang="zh-CN" altLang="en-US" dirty="0">
                <a:latin typeface="+mn-lt"/>
              </a:rPr>
              <a:t>中导入和创建 </a:t>
            </a:r>
            <a:r>
              <a:rPr lang="en-US" altLang="zh-CN" dirty="0">
                <a:latin typeface="+mn-lt"/>
              </a:rPr>
              <a:t>3D </a:t>
            </a:r>
            <a:r>
              <a:rPr lang="zh-CN" altLang="en-US" dirty="0">
                <a:latin typeface="+mn-lt"/>
              </a:rPr>
              <a:t>场景，或利用 </a:t>
            </a:r>
            <a:r>
              <a:rPr lang="en-US" altLang="zh-CN" dirty="0">
                <a:latin typeface="+mn-lt"/>
              </a:rPr>
              <a:t>Habitat </a:t>
            </a:r>
            <a:r>
              <a:rPr lang="zh-CN" altLang="en-US" dirty="0">
                <a:latin typeface="+mn-lt"/>
              </a:rPr>
              <a:t>平台上丰富的开放资源进行扩展。 </a:t>
            </a:r>
            <a:r>
              <a:rPr lang="en-US" altLang="zh-CN" dirty="0">
                <a:latin typeface="+mn-lt"/>
              </a:rPr>
              <a:t>Habitat </a:t>
            </a:r>
            <a:r>
              <a:rPr lang="zh-CN" altLang="en-US" dirty="0">
                <a:latin typeface="+mn-lt"/>
              </a:rPr>
              <a:t>具有许多可自定义的传感器并支持多智能体模拟。来自开放资源或自定义的多个具身智能体（例如，人类和机器狗）可以在模拟器中协作，自由移动，并与场景进行简单的交互。因此，</a:t>
            </a:r>
            <a:r>
              <a:rPr lang="en-US" altLang="zh-CN" dirty="0">
                <a:latin typeface="+mn-lt"/>
              </a:rPr>
              <a:t>Habitat </a:t>
            </a:r>
            <a:r>
              <a:rPr lang="zh-CN" altLang="en-US" dirty="0">
                <a:latin typeface="+mn-lt"/>
              </a:rPr>
              <a:t>越来越受到关注</a:t>
            </a:r>
            <a:endParaRPr lang="en-US" altLang="zh-CN" dirty="0">
              <a:latin typeface="+mn-lt"/>
            </a:endParaRPr>
          </a:p>
          <a:p>
            <a:pPr lvl="1"/>
            <a:r>
              <a:rPr lang="zh-CN" altLang="en-US" dirty="0">
                <a:latin typeface="+mn-lt"/>
              </a:rPr>
              <a:t>尽管 </a:t>
            </a:r>
            <a:r>
              <a:rPr lang="en-US" altLang="zh-CN" dirty="0">
                <a:latin typeface="+mn-lt"/>
              </a:rPr>
              <a:t>Habitat </a:t>
            </a:r>
            <a:r>
              <a:rPr lang="zh-CN" altLang="en-US" dirty="0">
                <a:latin typeface="+mn-lt"/>
              </a:rPr>
              <a:t>中的具身智能体缺乏交互能力，但其广泛的室内场景、用户友好的界面和开放框架使其在具身导航方面备受推崇</a:t>
            </a:r>
          </a:p>
        </p:txBody>
      </p:sp>
    </p:spTree>
    <p:extLst>
      <p:ext uri="{BB962C8B-B14F-4D97-AF65-F5344CB8AC3E}">
        <p14:creationId xmlns:p14="http://schemas.microsoft.com/office/powerpoint/2010/main" val="3858796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extLst>
              <p:ext uri="{D42A27DB-BD31-4B8C-83A1-F6EECF244321}">
                <p14:modId xmlns:p14="http://schemas.microsoft.com/office/powerpoint/2010/main" val="2739278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Virtual Home</a:t>
            </a:r>
            <a:endParaRPr lang="en-US" sz="4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7"/>
          <a:stretch>
            <a:fillRect/>
          </a:stretch>
        </p:blipFill>
        <p:spPr>
          <a:xfrm>
            <a:off x="838200" y="1690688"/>
            <a:ext cx="5972252" cy="4448175"/>
          </a:xfrm>
          <a:prstGeom prst="rect">
            <a:avLst/>
          </a:prstGeom>
        </p:spPr>
      </p:pic>
      <p:sp>
        <p:nvSpPr>
          <p:cNvPr id="7" name="ee4pContent1">
            <a:extLst>
              <a:ext uri="{FF2B5EF4-FFF2-40B4-BE49-F238E27FC236}">
                <a16:creationId xmlns:a16="http://schemas.microsoft.com/office/drawing/2014/main" id="{46F6D0B3-E29E-0571-D1C4-CA874BD90A0C}"/>
              </a:ext>
            </a:extLst>
          </p:cNvPr>
          <p:cNvSpPr txBox="1">
            <a:spLocks/>
          </p:cNvSpPr>
          <p:nvPr>
            <p:custDataLst>
              <p:tags r:id="rId2"/>
            </p:custDataLst>
          </p:nvPr>
        </p:nvSpPr>
        <p:spPr>
          <a:xfrm>
            <a:off x="6996023" y="1690688"/>
            <a:ext cx="4357777"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Virtualhome</a:t>
            </a:r>
            <a:r>
              <a:rPr lang="en-US" altLang="zh-CN" dirty="0">
                <a:latin typeface="+mn-lt"/>
              </a:rPr>
              <a:t> </a:t>
            </a:r>
            <a:r>
              <a:rPr lang="zh-CN" altLang="en-US" dirty="0">
                <a:latin typeface="+mn-lt"/>
              </a:rPr>
              <a:t>是 </a:t>
            </a:r>
            <a:r>
              <a:rPr lang="en-US" altLang="zh-CN" dirty="0">
                <a:latin typeface="+mn-lt"/>
              </a:rPr>
              <a:t>Puig </a:t>
            </a:r>
            <a:r>
              <a:rPr lang="zh-CN" altLang="en-US" dirty="0">
                <a:latin typeface="+mn-lt"/>
              </a:rPr>
              <a:t>等人带来的一个家庭活动具身 </a:t>
            </a:r>
            <a:r>
              <a:rPr lang="en-US" altLang="zh-CN" dirty="0">
                <a:latin typeface="+mn-lt"/>
              </a:rPr>
              <a:t>AI </a:t>
            </a:r>
            <a:r>
              <a:rPr lang="zh-CN" altLang="en-US" dirty="0">
                <a:latin typeface="+mn-lt"/>
              </a:rPr>
              <a:t>模拟器。</a:t>
            </a:r>
            <a:r>
              <a:rPr lang="en-US" altLang="zh-CN" dirty="0" err="1">
                <a:latin typeface="+mn-lt"/>
              </a:rPr>
              <a:t>Virtualhome</a:t>
            </a:r>
            <a:r>
              <a:rPr lang="en-US" altLang="zh-CN" dirty="0">
                <a:latin typeface="+mn-lt"/>
              </a:rPr>
              <a:t> </a:t>
            </a:r>
            <a:r>
              <a:rPr lang="zh-CN" altLang="en-US" dirty="0">
                <a:latin typeface="+mn-lt"/>
              </a:rPr>
              <a:t>最特别之处在于其环境由环境图表示。环境图表示场景中的物体及其相关关系。用户还可以自定义和修改环境图，以实现场景物体的自定义配置。这种环境图提供了一种新的方式，让具身代理能够理解环境。与 </a:t>
            </a:r>
            <a:r>
              <a:rPr lang="en-US" altLang="zh-CN" dirty="0">
                <a:latin typeface="+mn-lt"/>
              </a:rPr>
              <a:t>AI2-THOR </a:t>
            </a:r>
            <a:r>
              <a:rPr lang="zh-CN" altLang="en-US" dirty="0">
                <a:latin typeface="+mn-lt"/>
              </a:rPr>
              <a:t>类似，</a:t>
            </a:r>
            <a:r>
              <a:rPr lang="en-US" altLang="zh-CN" dirty="0" err="1">
                <a:latin typeface="+mn-lt"/>
              </a:rPr>
              <a:t>Virtualhome</a:t>
            </a:r>
            <a:r>
              <a:rPr lang="en-US" altLang="zh-CN" dirty="0">
                <a:latin typeface="+mn-lt"/>
              </a:rPr>
              <a:t> </a:t>
            </a:r>
            <a:r>
              <a:rPr lang="zh-CN" altLang="en-US" dirty="0">
                <a:latin typeface="+mn-lt"/>
              </a:rPr>
              <a:t>也提供了大量的交互式物体，具身代理可以与它们交互并改变其状态。</a:t>
            </a:r>
            <a:r>
              <a:rPr lang="en-US" altLang="zh-CN" dirty="0" err="1">
                <a:latin typeface="+mn-lt"/>
              </a:rPr>
              <a:t>Virtualhome</a:t>
            </a:r>
            <a:r>
              <a:rPr lang="en-US" altLang="zh-CN" dirty="0">
                <a:latin typeface="+mn-lt"/>
              </a:rPr>
              <a:t> </a:t>
            </a:r>
            <a:r>
              <a:rPr lang="zh-CN" altLang="en-US" dirty="0">
                <a:latin typeface="+mn-lt"/>
              </a:rPr>
              <a:t>的另一个特点是其简单易用的 </a:t>
            </a:r>
            <a:r>
              <a:rPr lang="en-US" altLang="zh-CN" dirty="0">
                <a:latin typeface="+mn-lt"/>
              </a:rPr>
              <a:t>API</a:t>
            </a:r>
            <a:r>
              <a:rPr lang="zh-CN" altLang="en-US" dirty="0">
                <a:latin typeface="+mn-lt"/>
              </a:rPr>
              <a:t>。具身代理的动作简化为“操作 </a:t>
            </a:r>
            <a:r>
              <a:rPr lang="en-US" altLang="zh-CN" dirty="0">
                <a:latin typeface="+mn-lt"/>
              </a:rPr>
              <a:t>+ </a:t>
            </a:r>
            <a:r>
              <a:rPr lang="zh-CN" altLang="en-US" dirty="0">
                <a:latin typeface="+mn-lt"/>
              </a:rPr>
              <a:t>物体”的格式。 这一特点使得 </a:t>
            </a:r>
            <a:r>
              <a:rPr lang="en-US" altLang="zh-CN" dirty="0" err="1">
                <a:latin typeface="+mn-lt"/>
              </a:rPr>
              <a:t>Virtualhome</a:t>
            </a:r>
            <a:r>
              <a:rPr lang="en-US" altLang="zh-CN" dirty="0">
                <a:latin typeface="+mn-lt"/>
              </a:rPr>
              <a:t> </a:t>
            </a:r>
            <a:r>
              <a:rPr lang="zh-CN" altLang="en-US" dirty="0">
                <a:latin typeface="+mn-lt"/>
              </a:rPr>
              <a:t>广泛应用于具身规划、指令分解等研究领域</a:t>
            </a:r>
            <a:endParaRPr lang="en-US" altLang="zh-CN" dirty="0">
              <a:latin typeface="+mn-lt"/>
            </a:endParaRPr>
          </a:p>
          <a:p>
            <a:pPr lvl="1"/>
            <a:endParaRPr lang="en-US" altLang="zh-CN" dirty="0">
              <a:latin typeface="+mn-lt"/>
            </a:endParaRPr>
          </a:p>
          <a:p>
            <a:pPr lvl="1"/>
            <a:r>
              <a:rPr lang="zh-CN" altLang="en-US" dirty="0">
                <a:latin typeface="+mn-lt"/>
              </a:rPr>
              <a:t>凭借其独特的环境图而引人注目，该图可以基于环境的自然语言描述促进高层次的具身规划</a:t>
            </a:r>
          </a:p>
        </p:txBody>
      </p:sp>
    </p:spTree>
    <p:extLst>
      <p:ext uri="{BB962C8B-B14F-4D97-AF65-F5344CB8AC3E}">
        <p14:creationId xmlns:p14="http://schemas.microsoft.com/office/powerpoint/2010/main" val="333387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762133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SAPIEN</a:t>
            </a:r>
            <a:endParaRPr lang="en-US" sz="4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7"/>
          <a:stretch>
            <a:fillRect/>
          </a:stretch>
        </p:blipFill>
        <p:spPr>
          <a:xfrm>
            <a:off x="838200" y="1690687"/>
            <a:ext cx="5486346" cy="4086269"/>
          </a:xfrm>
          <a:prstGeom prst="rect">
            <a:avLst/>
          </a:prstGeom>
        </p:spPr>
      </p:pic>
      <p:sp>
        <p:nvSpPr>
          <p:cNvPr id="4" name="ee4pContent1">
            <a:extLst>
              <a:ext uri="{FF2B5EF4-FFF2-40B4-BE49-F238E27FC236}">
                <a16:creationId xmlns:a16="http://schemas.microsoft.com/office/drawing/2014/main" id="{75716151-EF45-1716-A052-70B6EAFF4EC0}"/>
              </a:ext>
            </a:extLst>
          </p:cNvPr>
          <p:cNvSpPr txBox="1">
            <a:spLocks/>
          </p:cNvSpPr>
          <p:nvPr>
            <p:custDataLst>
              <p:tags r:id="rId2"/>
            </p:custDataLst>
          </p:nvPr>
        </p:nvSpPr>
        <p:spPr>
          <a:xfrm>
            <a:off x="6530637" y="1690689"/>
            <a:ext cx="4823163" cy="40862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与其他更关注场景的模拟器不同，</a:t>
            </a:r>
            <a:r>
              <a:rPr lang="en-US" altLang="zh-CN" sz="1800" dirty="0">
                <a:latin typeface="+mn-lt"/>
              </a:rPr>
              <a:t>SAPIEN </a:t>
            </a:r>
            <a:r>
              <a:rPr lang="zh-CN" altLang="en-US" sz="1800" dirty="0">
                <a:latin typeface="+mn-lt"/>
              </a:rPr>
              <a:t>更关注模拟物体的交互。 </a:t>
            </a:r>
            <a:r>
              <a:rPr lang="en-US" altLang="zh-CN" sz="1800" dirty="0">
                <a:latin typeface="+mn-lt"/>
              </a:rPr>
              <a:t>SAPIEN </a:t>
            </a:r>
            <a:r>
              <a:rPr lang="zh-CN" altLang="en-US" sz="1800" dirty="0">
                <a:latin typeface="+mn-lt"/>
              </a:rPr>
              <a:t>基于 </a:t>
            </a:r>
            <a:r>
              <a:rPr lang="en-US" altLang="zh-CN" sz="1800" dirty="0">
                <a:latin typeface="+mn-lt"/>
              </a:rPr>
              <a:t>PhysX </a:t>
            </a:r>
            <a:r>
              <a:rPr lang="zh-CN" altLang="en-US" sz="1800" dirty="0">
                <a:latin typeface="+mn-lt"/>
              </a:rPr>
              <a:t>物理引擎，提供细粒度的具身控制，可以通过 </a:t>
            </a:r>
            <a:r>
              <a:rPr lang="en-US" altLang="zh-CN" sz="1800" dirty="0">
                <a:latin typeface="+mn-lt"/>
              </a:rPr>
              <a:t>ROS </a:t>
            </a:r>
            <a:r>
              <a:rPr lang="zh-CN" altLang="en-US" sz="1800" dirty="0">
                <a:latin typeface="+mn-lt"/>
              </a:rPr>
              <a:t>接口实现基于力和扭矩的关节控制。 </a:t>
            </a:r>
            <a:r>
              <a:rPr lang="en-US" altLang="zh-CN" sz="1800" dirty="0">
                <a:latin typeface="+mn-lt"/>
              </a:rPr>
              <a:t>SAPIEN </a:t>
            </a:r>
            <a:r>
              <a:rPr lang="zh-CN" altLang="en-US" sz="1800" dirty="0">
                <a:latin typeface="+mn-lt"/>
              </a:rPr>
              <a:t>基于 </a:t>
            </a:r>
            <a:r>
              <a:rPr lang="en-US" altLang="zh-CN" sz="1800" dirty="0" err="1">
                <a:latin typeface="+mn-lt"/>
              </a:rPr>
              <a:t>PartNet</a:t>
            </a:r>
            <a:r>
              <a:rPr lang="en-US" altLang="zh-CN" sz="1800" dirty="0">
                <a:latin typeface="+mn-lt"/>
              </a:rPr>
              <a:t>-Mobility </a:t>
            </a:r>
            <a:r>
              <a:rPr lang="zh-CN" altLang="en-US" sz="1800" dirty="0">
                <a:latin typeface="+mn-lt"/>
              </a:rPr>
              <a:t>数据集，提供包含丰富交互对象的室内模拟场景，并支持导入自定义资源。 与 </a:t>
            </a:r>
            <a:r>
              <a:rPr lang="en-US" altLang="zh-CN" sz="1800" dirty="0">
                <a:latin typeface="+mn-lt"/>
              </a:rPr>
              <a:t>AI2-THOR </a:t>
            </a:r>
            <a:r>
              <a:rPr lang="zh-CN" altLang="en-US" sz="1800" dirty="0">
                <a:latin typeface="+mn-lt"/>
              </a:rPr>
              <a:t>等直接改变物体状态的模拟器不同，</a:t>
            </a:r>
            <a:r>
              <a:rPr lang="en-US" altLang="zh-CN" sz="1800" dirty="0">
                <a:latin typeface="+mn-lt"/>
              </a:rPr>
              <a:t>SAPIEN </a:t>
            </a:r>
            <a:r>
              <a:rPr lang="zh-CN" altLang="en-US" sz="1800" dirty="0">
                <a:latin typeface="+mn-lt"/>
              </a:rPr>
              <a:t>支持模拟物理交互，具身智能体可以通过物理动作控制物体的铰链部分，从而改变物体状态。 这些特性使 </a:t>
            </a:r>
            <a:r>
              <a:rPr lang="en-US" altLang="zh-CN" sz="1800" dirty="0">
                <a:latin typeface="+mn-lt"/>
              </a:rPr>
              <a:t>SAPIEN </a:t>
            </a:r>
            <a:r>
              <a:rPr lang="zh-CN" altLang="en-US" sz="1800" dirty="0">
                <a:latin typeface="+mn-lt"/>
              </a:rPr>
              <a:t>非常适合训练具身 </a:t>
            </a:r>
            <a:r>
              <a:rPr lang="en-US" altLang="zh-CN" sz="1800" dirty="0">
                <a:latin typeface="+mn-lt"/>
              </a:rPr>
              <a:t>AI </a:t>
            </a:r>
            <a:r>
              <a:rPr lang="zh-CN" altLang="en-US" sz="1800" dirty="0">
                <a:latin typeface="+mn-lt"/>
              </a:rPr>
              <a:t>的细粒度物体操作</a:t>
            </a:r>
            <a:endParaRPr lang="en-US" altLang="zh-CN" sz="1800" dirty="0">
              <a:latin typeface="+mn-lt"/>
            </a:endParaRPr>
          </a:p>
          <a:p>
            <a:pPr lvl="1"/>
            <a:r>
              <a:rPr lang="zh-CN" altLang="en-US" sz="1800" dirty="0">
                <a:latin typeface="+mn-lt"/>
              </a:rPr>
              <a:t>专门用于模拟与铰链物体（如门、橱柜和抽屉）的交互</a:t>
            </a:r>
          </a:p>
        </p:txBody>
      </p:sp>
    </p:spTree>
    <p:extLst>
      <p:ext uri="{BB962C8B-B14F-4D97-AF65-F5344CB8AC3E}">
        <p14:creationId xmlns:p14="http://schemas.microsoft.com/office/powerpoint/2010/main" val="48664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3429667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err="1">
                <a:hlinkClick r:id="rId7">
                  <a:extLst>
                    <a:ext uri="{A12FA001-AC4F-418D-AE19-62706E023703}">
                      <ahyp:hlinkClr xmlns:ahyp="http://schemas.microsoft.com/office/drawing/2018/hyperlinkcolor" val="tx"/>
                    </a:ext>
                  </a:extLst>
                </a:hlinkClick>
              </a:rPr>
              <a:t>iGibson</a:t>
            </a:r>
            <a:endParaRPr lang="en-US" sz="4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8"/>
          <a:stretch>
            <a:fillRect/>
          </a:stretch>
        </p:blipFill>
        <p:spPr>
          <a:xfrm>
            <a:off x="838200" y="1888592"/>
            <a:ext cx="5749590" cy="3527059"/>
          </a:xfrm>
          <a:prstGeom prst="rect">
            <a:avLst/>
          </a:prstGeom>
        </p:spPr>
      </p:pic>
      <p:sp>
        <p:nvSpPr>
          <p:cNvPr id="4" name="ee4pContent1">
            <a:extLst>
              <a:ext uri="{FF2B5EF4-FFF2-40B4-BE49-F238E27FC236}">
                <a16:creationId xmlns:a16="http://schemas.microsoft.com/office/drawing/2014/main" id="{315B812B-7856-B7DE-FCBE-C5F7A0AD91B5}"/>
              </a:ext>
            </a:extLst>
          </p:cNvPr>
          <p:cNvSpPr txBox="1">
            <a:spLocks/>
          </p:cNvSpPr>
          <p:nvPr>
            <p:custDataLst>
              <p:tags r:id="rId2"/>
            </p:custDataLst>
          </p:nvPr>
        </p:nvSpPr>
        <p:spPr>
          <a:xfrm>
            <a:off x="6749474" y="1888592"/>
            <a:ext cx="4604326" cy="35270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iGibson </a:t>
            </a:r>
            <a:r>
              <a:rPr lang="zh-CN" altLang="en-US" dirty="0">
                <a:latin typeface="+mn-lt"/>
              </a:rPr>
              <a:t>是斯坦福大学发布的一个开源模拟器。 </a:t>
            </a:r>
            <a:r>
              <a:rPr lang="en-US" altLang="zh-CN" dirty="0">
                <a:latin typeface="+mn-lt"/>
              </a:rPr>
              <a:t>iGibson </a:t>
            </a:r>
            <a:r>
              <a:rPr lang="zh-CN" altLang="en-US" dirty="0">
                <a:latin typeface="+mn-lt"/>
              </a:rPr>
              <a:t>建立在 </a:t>
            </a:r>
            <a:r>
              <a:rPr lang="en-US" altLang="zh-CN" dirty="0">
                <a:latin typeface="+mn-lt"/>
              </a:rPr>
              <a:t>Bullet </a:t>
            </a:r>
            <a:r>
              <a:rPr lang="zh-CN" altLang="en-US" dirty="0">
                <a:latin typeface="+mn-lt"/>
              </a:rPr>
              <a:t>物理引擎之上，提供 </a:t>
            </a:r>
            <a:r>
              <a:rPr lang="en-US" altLang="zh-CN" dirty="0">
                <a:latin typeface="+mn-lt"/>
              </a:rPr>
              <a:t>15 </a:t>
            </a:r>
            <a:r>
              <a:rPr lang="zh-CN" altLang="en-US" dirty="0">
                <a:latin typeface="+mn-lt"/>
              </a:rPr>
              <a:t>个高质量的室内场景，并支持从其他数据集（如 </a:t>
            </a:r>
            <a:r>
              <a:rPr lang="en-US" altLang="zh-CN" dirty="0">
                <a:latin typeface="+mn-lt"/>
              </a:rPr>
              <a:t>Gibson </a:t>
            </a:r>
            <a:r>
              <a:rPr lang="zh-CN" altLang="en-US" dirty="0">
                <a:latin typeface="+mn-lt"/>
              </a:rPr>
              <a:t>和 </a:t>
            </a:r>
            <a:r>
              <a:rPr lang="en-US" altLang="zh-CN" dirty="0">
                <a:latin typeface="+mn-lt"/>
              </a:rPr>
              <a:t>Matterport3D</a:t>
            </a:r>
            <a:r>
              <a:rPr lang="zh-CN" altLang="en-US" dirty="0">
                <a:latin typeface="+mn-lt"/>
              </a:rPr>
              <a:t>）导入资产。作为一个面向对象的模拟器，</a:t>
            </a:r>
            <a:r>
              <a:rPr lang="en-US" altLang="zh-CN" dirty="0">
                <a:latin typeface="+mn-lt"/>
              </a:rPr>
              <a:t>iGibson </a:t>
            </a:r>
            <a:r>
              <a:rPr lang="zh-CN" altLang="en-US" dirty="0">
                <a:latin typeface="+mn-lt"/>
              </a:rPr>
              <a:t>为物体分配了丰富的可改变属性，不仅限于物体的运动学属性（姿势、速度、加速度等），还包括温度、湿度、清洁度、开关状态等。此外，除了其他模拟器中常见的深度和语义传感器外，</a:t>
            </a:r>
            <a:r>
              <a:rPr lang="en-US" altLang="zh-CN" dirty="0">
                <a:latin typeface="+mn-lt"/>
              </a:rPr>
              <a:t>iGibson </a:t>
            </a:r>
            <a:r>
              <a:rPr lang="zh-CN" altLang="en-US" dirty="0">
                <a:latin typeface="+mn-lt"/>
              </a:rPr>
              <a:t>还为具身智能体提供了激光雷达，使智能体能够轻松地获取场景中的 </a:t>
            </a:r>
            <a:r>
              <a:rPr lang="en-US" altLang="zh-CN" dirty="0">
                <a:latin typeface="+mn-lt"/>
              </a:rPr>
              <a:t>3D </a:t>
            </a:r>
            <a:r>
              <a:rPr lang="zh-CN" altLang="en-US" dirty="0">
                <a:latin typeface="+mn-lt"/>
              </a:rPr>
              <a:t>点云。关于具身智能体的配置，</a:t>
            </a:r>
            <a:r>
              <a:rPr lang="en-US" altLang="zh-CN" dirty="0">
                <a:latin typeface="+mn-lt"/>
              </a:rPr>
              <a:t>iGibson </a:t>
            </a:r>
            <a:r>
              <a:rPr lang="zh-CN" altLang="en-US" dirty="0">
                <a:latin typeface="+mn-lt"/>
              </a:rPr>
              <a:t>支持连续动作控制和细粒度关节控制。这使得 </a:t>
            </a:r>
            <a:r>
              <a:rPr lang="en-US" altLang="zh-CN" dirty="0">
                <a:latin typeface="+mn-lt"/>
              </a:rPr>
              <a:t>iGibson </a:t>
            </a:r>
            <a:r>
              <a:rPr lang="zh-CN" altLang="en-US" dirty="0">
                <a:latin typeface="+mn-lt"/>
              </a:rPr>
              <a:t>中的具身智能体在自由移动的同时能够与物体进行精细的交互</a:t>
            </a:r>
          </a:p>
          <a:p>
            <a:pPr lvl="1"/>
            <a:endParaRPr lang="en-US" dirty="0">
              <a:latin typeface="+mn-lt"/>
            </a:endParaRPr>
          </a:p>
        </p:txBody>
      </p:sp>
      <p:sp>
        <p:nvSpPr>
          <p:cNvPr id="9" name="ee4pContent1">
            <a:extLst>
              <a:ext uri="{FF2B5EF4-FFF2-40B4-BE49-F238E27FC236}">
                <a16:creationId xmlns:a16="http://schemas.microsoft.com/office/drawing/2014/main" id="{72399A21-B73E-25C7-AC85-3C9A24FDA759}"/>
              </a:ext>
            </a:extLst>
          </p:cNvPr>
          <p:cNvSpPr txBox="1">
            <a:spLocks/>
          </p:cNvSpPr>
          <p:nvPr>
            <p:custDataLst>
              <p:tags r:id="rId3"/>
            </p:custDataLst>
          </p:nvPr>
        </p:nvSpPr>
        <p:spPr>
          <a:xfrm>
            <a:off x="838199" y="5613556"/>
            <a:ext cx="10515599" cy="667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提供了精细的具身控制和高度模拟的物理交互。提供大量逼真的大型场景方面表现出色，使其适合复杂和长期的移动操作</a:t>
            </a:r>
          </a:p>
        </p:txBody>
      </p:sp>
    </p:spTree>
    <p:extLst>
      <p:ext uri="{BB962C8B-B14F-4D97-AF65-F5344CB8AC3E}">
        <p14:creationId xmlns:p14="http://schemas.microsoft.com/office/powerpoint/2010/main" val="1508767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16029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a:hlinkClick r:id="rId7">
                  <a:extLst>
                    <a:ext uri="{A12FA001-AC4F-418D-AE19-62706E023703}">
                      <ahyp:hlinkClr xmlns:ahyp="http://schemas.microsoft.com/office/drawing/2018/hyperlinkcolor" val="tx"/>
                    </a:ext>
                  </a:extLst>
                </a:hlinkClick>
              </a:rPr>
              <a:t>TDW</a:t>
            </a:r>
            <a:endParaRPr lang="en-US" sz="4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8"/>
          <a:stretch>
            <a:fillRect/>
          </a:stretch>
        </p:blipFill>
        <p:spPr>
          <a:xfrm>
            <a:off x="838200" y="1690688"/>
            <a:ext cx="6234465" cy="3963922"/>
          </a:xfrm>
          <a:prstGeom prst="rect">
            <a:avLst/>
          </a:prstGeom>
        </p:spPr>
      </p:pic>
      <p:sp>
        <p:nvSpPr>
          <p:cNvPr id="4" name="ee4pContent1">
            <a:extLst>
              <a:ext uri="{FF2B5EF4-FFF2-40B4-BE49-F238E27FC236}">
                <a16:creationId xmlns:a16="http://schemas.microsoft.com/office/drawing/2014/main" id="{5D60F85F-9C5D-9719-82EF-9027BC2C776E}"/>
              </a:ext>
            </a:extLst>
          </p:cNvPr>
          <p:cNvSpPr txBox="1">
            <a:spLocks/>
          </p:cNvSpPr>
          <p:nvPr>
            <p:custDataLst>
              <p:tags r:id="rId2"/>
            </p:custDataLst>
          </p:nvPr>
        </p:nvSpPr>
        <p:spPr>
          <a:xfrm>
            <a:off x="7236812" y="1690689"/>
            <a:ext cx="4116988" cy="39639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700" dirty="0">
                <a:latin typeface="+mn-lt"/>
              </a:rPr>
              <a:t>TDW </a:t>
            </a:r>
            <a:r>
              <a:rPr lang="zh-CN" altLang="en-US" sz="1700" dirty="0">
                <a:latin typeface="+mn-lt"/>
              </a:rPr>
              <a:t>由麻省理工学院推出。 作为最新的具身模拟器之一，</a:t>
            </a:r>
            <a:r>
              <a:rPr lang="en-US" altLang="zh-CN" sz="1700" dirty="0">
                <a:latin typeface="+mn-lt"/>
              </a:rPr>
              <a:t>TDW </a:t>
            </a:r>
            <a:r>
              <a:rPr lang="zh-CN" altLang="en-US" sz="1700" dirty="0">
                <a:latin typeface="+mn-lt"/>
              </a:rPr>
              <a:t>结合了高保真视频和音频渲染、逼真的物理效果和单一的灵活控制器，在模拟环境的感知和交互方面取得了一定的进展。 </a:t>
            </a:r>
            <a:r>
              <a:rPr lang="en-US" altLang="zh-CN" sz="1700" dirty="0">
                <a:latin typeface="+mn-lt"/>
              </a:rPr>
              <a:t>TDW </a:t>
            </a:r>
            <a:r>
              <a:rPr lang="zh-CN" altLang="en-US" sz="1700" dirty="0">
                <a:latin typeface="+mn-lt"/>
              </a:rPr>
              <a:t>将多个物理引擎整合到一个框架中，可以实现刚体、软体、织物和流体等各种材料的物理交互模拟，并在与物体交互时提供情境声音。 因此，与其他模拟器相比，</a:t>
            </a:r>
            <a:r>
              <a:rPr lang="en-US" altLang="zh-CN" sz="1700" dirty="0">
                <a:latin typeface="+mn-lt"/>
              </a:rPr>
              <a:t>TDW </a:t>
            </a:r>
            <a:r>
              <a:rPr lang="zh-CN" altLang="en-US" sz="1700" dirty="0">
                <a:latin typeface="+mn-lt"/>
              </a:rPr>
              <a:t>迈出了重要的一步。 </a:t>
            </a:r>
            <a:r>
              <a:rPr lang="en-US" altLang="zh-CN" sz="1700" dirty="0">
                <a:latin typeface="+mn-lt"/>
              </a:rPr>
              <a:t>TDW </a:t>
            </a:r>
            <a:r>
              <a:rPr lang="zh-CN" altLang="en-US" sz="1700" dirty="0">
                <a:latin typeface="+mn-lt"/>
              </a:rPr>
              <a:t>支持部署多个智能体，并为用户提供丰富的 </a:t>
            </a:r>
            <a:r>
              <a:rPr lang="en-US" altLang="zh-CN" sz="1700" dirty="0">
                <a:latin typeface="+mn-lt"/>
              </a:rPr>
              <a:t>API </a:t>
            </a:r>
            <a:r>
              <a:rPr lang="zh-CN" altLang="en-US" sz="1700" dirty="0">
                <a:latin typeface="+mn-lt"/>
              </a:rPr>
              <a:t>库和资产库，允许用户根据自己的需求自由定制场景和任务，甚至包括室外场景和相关任务</a:t>
            </a:r>
          </a:p>
          <a:p>
            <a:pPr lvl="1"/>
            <a:endParaRPr lang="en-US" dirty="0">
              <a:latin typeface="+mn-lt"/>
            </a:endParaRPr>
          </a:p>
        </p:txBody>
      </p:sp>
      <p:sp>
        <p:nvSpPr>
          <p:cNvPr id="7" name="ee4pContent1">
            <a:extLst>
              <a:ext uri="{FF2B5EF4-FFF2-40B4-BE49-F238E27FC236}">
                <a16:creationId xmlns:a16="http://schemas.microsoft.com/office/drawing/2014/main" id="{ABAB4CE1-2902-A821-02D2-A4FD0BAEBC46}"/>
              </a:ext>
            </a:extLst>
          </p:cNvPr>
          <p:cNvSpPr txBox="1">
            <a:spLocks/>
          </p:cNvSpPr>
          <p:nvPr>
            <p:custDataLst>
              <p:tags r:id="rId3"/>
            </p:custDataLst>
          </p:nvPr>
        </p:nvSpPr>
        <p:spPr>
          <a:xfrm>
            <a:off x="838200" y="5792059"/>
            <a:ext cx="10515600" cy="7008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提供了精细的具身控制和高度模拟的物理交互。允许用户在场景扩展方面有更大的自由度，并具有独特的音频和灵活的流体模拟功能，使其在相关模拟场景中不可或缺</a:t>
            </a:r>
          </a:p>
        </p:txBody>
      </p:sp>
    </p:spTree>
    <p:extLst>
      <p:ext uri="{BB962C8B-B14F-4D97-AF65-F5344CB8AC3E}">
        <p14:creationId xmlns:p14="http://schemas.microsoft.com/office/powerpoint/2010/main" val="3388802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extLst>
              <p:ext uri="{D42A27DB-BD31-4B8C-83A1-F6EECF244321}">
                <p14:modId xmlns:p14="http://schemas.microsoft.com/office/powerpoint/2010/main" val="499577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Automated Simulation Scene Construction</a:t>
            </a:r>
            <a:endParaRPr lang="en-US" dirty="0"/>
          </a:p>
        </p:txBody>
      </p:sp>
      <p:sp>
        <p:nvSpPr>
          <p:cNvPr id="12" name="ee4pContent1">
            <a:extLst>
              <a:ext uri="{FF2B5EF4-FFF2-40B4-BE49-F238E27FC236}">
                <a16:creationId xmlns:a16="http://schemas.microsoft.com/office/drawing/2014/main" id="{E1B44727-DB99-52FB-F904-C9E7F9E8E2C6}"/>
              </a:ext>
            </a:extLst>
          </p:cNvPr>
          <p:cNvSpPr txBox="1">
            <a:spLocks/>
          </p:cNvSpPr>
          <p:nvPr>
            <p:custDataLst>
              <p:tags r:id="rId2"/>
            </p:custDataLst>
          </p:nvPr>
        </p:nvSpPr>
        <p:spPr>
          <a:xfrm>
            <a:off x="838202" y="2152426"/>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 </a:t>
            </a:r>
            <a:r>
              <a:rPr lang="en-US" altLang="zh-CN" dirty="0">
                <a:latin typeface="+mn-lt"/>
              </a:rPr>
              <a:t>LLM </a:t>
            </a:r>
            <a:r>
              <a:rPr lang="zh-CN" altLang="en-US" dirty="0">
                <a:latin typeface="+mn-lt"/>
              </a:rPr>
              <a:t>从随机采样的 </a:t>
            </a:r>
            <a:r>
              <a:rPr lang="en-US" altLang="zh-CN" dirty="0">
                <a:latin typeface="+mn-lt"/>
              </a:rPr>
              <a:t>3D </a:t>
            </a:r>
            <a:r>
              <a:rPr lang="zh-CN" altLang="en-US" dirty="0">
                <a:latin typeface="+mn-lt"/>
              </a:rPr>
              <a:t>资产中定制任务，从而创建场景并自动训练代理</a:t>
            </a:r>
            <a:endParaRPr lang="en-US" dirty="0">
              <a:latin typeface="+mn-lt"/>
            </a:endParaRPr>
          </a:p>
        </p:txBody>
      </p:sp>
      <p:sp>
        <p:nvSpPr>
          <p:cNvPr id="13" name="ee4pContent1">
            <a:extLst>
              <a:ext uri="{FF2B5EF4-FFF2-40B4-BE49-F238E27FC236}">
                <a16:creationId xmlns:a16="http://schemas.microsoft.com/office/drawing/2014/main" id="{A6D69D4D-59AD-EF65-C380-4B4E4D9A4E78}"/>
              </a:ext>
            </a:extLst>
          </p:cNvPr>
          <p:cNvSpPr txBox="1">
            <a:spLocks/>
          </p:cNvSpPr>
          <p:nvPr>
            <p:custDataLst>
              <p:tags r:id="rId3"/>
            </p:custDataLst>
          </p:nvPr>
        </p:nvSpPr>
        <p:spPr>
          <a:xfrm>
            <a:off x="6190258" y="2152426"/>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可以根据人类指令在 </a:t>
            </a:r>
            <a:r>
              <a:rPr lang="en-US" altLang="zh-CN" dirty="0">
                <a:latin typeface="+mn-lt"/>
              </a:rPr>
              <a:t>AI2-THOR </a:t>
            </a:r>
            <a:r>
              <a:rPr lang="zh-CN" altLang="en-US" dirty="0">
                <a:latin typeface="+mn-lt"/>
              </a:rPr>
              <a:t>中自动定制相应的高质量模拟场景</a:t>
            </a:r>
            <a:endParaRPr lang="en-US" dirty="0">
              <a:latin typeface="+mn-lt"/>
            </a:endParaRPr>
          </a:p>
        </p:txBody>
      </p:sp>
      <p:sp>
        <p:nvSpPr>
          <p:cNvPr id="14" name="ee4pContent1">
            <a:extLst>
              <a:ext uri="{FF2B5EF4-FFF2-40B4-BE49-F238E27FC236}">
                <a16:creationId xmlns:a16="http://schemas.microsoft.com/office/drawing/2014/main" id="{A3535B9D-1A34-70E9-D19F-EB528606E755}"/>
              </a:ext>
            </a:extLst>
          </p:cNvPr>
          <p:cNvSpPr txBox="1">
            <a:spLocks/>
          </p:cNvSpPr>
          <p:nvPr>
            <p:custDataLst>
              <p:tags r:id="rId4"/>
            </p:custDataLst>
          </p:nvPr>
        </p:nvSpPr>
        <p:spPr>
          <a:xfrm>
            <a:off x="838200" y="4705575"/>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基于条件扩散生成交互式且物理一致的高质量 </a:t>
            </a:r>
            <a:r>
              <a:rPr lang="en-US" altLang="zh-CN" dirty="0">
                <a:latin typeface="+mn-lt"/>
              </a:rPr>
              <a:t>3D </a:t>
            </a:r>
            <a:r>
              <a:rPr lang="zh-CN" altLang="en-US" dirty="0">
                <a:latin typeface="+mn-lt"/>
              </a:rPr>
              <a:t>场景</a:t>
            </a:r>
            <a:endParaRPr lang="en-US" dirty="0">
              <a:latin typeface="+mn-lt"/>
            </a:endParaRPr>
          </a:p>
        </p:txBody>
      </p:sp>
      <p:sp>
        <p:nvSpPr>
          <p:cNvPr id="15" name="ee4pContent1">
            <a:extLst>
              <a:ext uri="{FF2B5EF4-FFF2-40B4-BE49-F238E27FC236}">
                <a16:creationId xmlns:a16="http://schemas.microsoft.com/office/drawing/2014/main" id="{19190814-01D6-5086-6C59-57A2FE76DFC8}"/>
              </a:ext>
            </a:extLst>
          </p:cNvPr>
          <p:cNvSpPr txBox="1">
            <a:spLocks/>
          </p:cNvSpPr>
          <p:nvPr>
            <p:custDataLst>
              <p:tags r:id="rId5"/>
            </p:custDataLst>
          </p:nvPr>
        </p:nvSpPr>
        <p:spPr>
          <a:xfrm>
            <a:off x="6190256" y="4705575"/>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人工智能艾伦研究所扩展了 </a:t>
            </a:r>
            <a:r>
              <a:rPr lang="en-US" altLang="zh-CN" dirty="0">
                <a:latin typeface="+mn-lt"/>
              </a:rPr>
              <a:t>AI2-THOR </a:t>
            </a:r>
            <a:r>
              <a:rPr lang="zh-CN" altLang="en-US" dirty="0">
                <a:latin typeface="+mn-lt"/>
              </a:rPr>
              <a:t>并提出了</a:t>
            </a:r>
            <a:r>
              <a:rPr lang="en-US" altLang="zh-CN" dirty="0">
                <a:latin typeface="+mn-lt"/>
              </a:rPr>
              <a:t>ProcTHOR</a:t>
            </a:r>
            <a:r>
              <a:rPr lang="zh-CN" altLang="en-US" dirty="0">
                <a:latin typeface="+mn-lt"/>
              </a:rPr>
              <a:t>，它可以自动生成具有足够交互性、多样性和合理性的模拟场景</a:t>
            </a:r>
          </a:p>
          <a:p>
            <a:pPr lvl="1"/>
            <a:endParaRPr lang="en-US" dirty="0">
              <a:latin typeface="+mn-lt"/>
            </a:endParaRPr>
          </a:p>
        </p:txBody>
      </p:sp>
      <p:sp>
        <p:nvSpPr>
          <p:cNvPr id="16" name="ee4pHeader1">
            <a:extLst>
              <a:ext uri="{FF2B5EF4-FFF2-40B4-BE49-F238E27FC236}">
                <a16:creationId xmlns:a16="http://schemas.microsoft.com/office/drawing/2014/main" id="{9D7B99B4-1443-0B50-4814-CE04CEACF05E}"/>
              </a:ext>
            </a:extLst>
          </p:cNvPr>
          <p:cNvSpPr/>
          <p:nvPr>
            <p:custDataLst>
              <p:tags r:id="rId6"/>
            </p:custDataLst>
          </p:nvPr>
        </p:nvSpPr>
        <p:spPr bwMode="auto">
          <a:xfrm>
            <a:off x="838200" y="1690688"/>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RoboGen</a:t>
            </a:r>
            <a:endParaRPr lang="en-US" sz="2000" b="1" dirty="0">
              <a:solidFill>
                <a:schemeClr val="bg1"/>
              </a:solidFill>
            </a:endParaRPr>
          </a:p>
        </p:txBody>
      </p:sp>
      <p:sp>
        <p:nvSpPr>
          <p:cNvPr id="17" name="ee4pHeader1">
            <a:extLst>
              <a:ext uri="{FF2B5EF4-FFF2-40B4-BE49-F238E27FC236}">
                <a16:creationId xmlns:a16="http://schemas.microsoft.com/office/drawing/2014/main" id="{66D77419-7A2D-1F63-5AA5-39A7541998D0}"/>
              </a:ext>
            </a:extLst>
          </p:cNvPr>
          <p:cNvSpPr/>
          <p:nvPr>
            <p:custDataLst>
              <p:tags r:id="rId7"/>
            </p:custDataLst>
          </p:nvPr>
        </p:nvSpPr>
        <p:spPr bwMode="auto">
          <a:xfrm>
            <a:off x="6190256" y="1690688"/>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HOLODECK</a:t>
            </a:r>
            <a:endParaRPr lang="en-US" sz="2000" b="1" dirty="0">
              <a:solidFill>
                <a:schemeClr val="bg1"/>
              </a:solidFill>
            </a:endParaRPr>
          </a:p>
        </p:txBody>
      </p:sp>
      <p:sp>
        <p:nvSpPr>
          <p:cNvPr id="18" name="ee4pHeader1">
            <a:extLst>
              <a:ext uri="{FF2B5EF4-FFF2-40B4-BE49-F238E27FC236}">
                <a16:creationId xmlns:a16="http://schemas.microsoft.com/office/drawing/2014/main" id="{3D53FEE2-D249-C22C-F567-DDFCED129340}"/>
              </a:ext>
            </a:extLst>
          </p:cNvPr>
          <p:cNvSpPr/>
          <p:nvPr>
            <p:custDataLst>
              <p:tags r:id="rId8"/>
            </p:custDataLst>
          </p:nvPr>
        </p:nvSpPr>
        <p:spPr bwMode="auto">
          <a:xfrm>
            <a:off x="838198" y="424225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PhyScene</a:t>
            </a:r>
            <a:endParaRPr lang="en-US" sz="2000" dirty="0">
              <a:solidFill>
                <a:schemeClr val="bg1"/>
              </a:solidFill>
            </a:endParaRPr>
          </a:p>
        </p:txBody>
      </p:sp>
      <p:sp>
        <p:nvSpPr>
          <p:cNvPr id="19" name="ee4pHeader1">
            <a:extLst>
              <a:ext uri="{FF2B5EF4-FFF2-40B4-BE49-F238E27FC236}">
                <a16:creationId xmlns:a16="http://schemas.microsoft.com/office/drawing/2014/main" id="{DF29785C-A034-6784-1EBD-BD17F942B7C6}"/>
              </a:ext>
            </a:extLst>
          </p:cNvPr>
          <p:cNvSpPr/>
          <p:nvPr>
            <p:custDataLst>
              <p:tags r:id="rId9"/>
            </p:custDataLst>
          </p:nvPr>
        </p:nvSpPr>
        <p:spPr bwMode="auto">
          <a:xfrm>
            <a:off x="6190254" y="4242258"/>
            <a:ext cx="5161165"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ProcTHOR</a:t>
            </a:r>
            <a:endParaRPr lang="en-US" sz="2000" b="1" dirty="0">
              <a:solidFill>
                <a:schemeClr val="bg1"/>
              </a:solidFill>
            </a:endParaRPr>
          </a:p>
        </p:txBody>
      </p:sp>
      <p:pic>
        <p:nvPicPr>
          <p:cNvPr id="20" name="图片 19">
            <a:extLst>
              <a:ext uri="{FF2B5EF4-FFF2-40B4-BE49-F238E27FC236}">
                <a16:creationId xmlns:a16="http://schemas.microsoft.com/office/drawing/2014/main" id="{56C88655-9D67-E744-41ED-A55887A96C2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808289" y="2732969"/>
            <a:ext cx="3220982" cy="1392062"/>
          </a:xfrm>
          <a:prstGeom prst="rect">
            <a:avLst/>
          </a:prstGeom>
        </p:spPr>
      </p:pic>
      <p:pic>
        <p:nvPicPr>
          <p:cNvPr id="21" name="图片 20">
            <a:extLst>
              <a:ext uri="{FF2B5EF4-FFF2-40B4-BE49-F238E27FC236}">
                <a16:creationId xmlns:a16="http://schemas.microsoft.com/office/drawing/2014/main" id="{44AEE2C7-DD63-41E8-A5B1-5BFEC0A580F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693415" y="2736983"/>
            <a:ext cx="2154841" cy="1388048"/>
          </a:xfrm>
          <a:prstGeom prst="rect">
            <a:avLst/>
          </a:prstGeom>
        </p:spPr>
      </p:pic>
      <p:pic>
        <p:nvPicPr>
          <p:cNvPr id="22" name="图片 21">
            <a:extLst>
              <a:ext uri="{FF2B5EF4-FFF2-40B4-BE49-F238E27FC236}">
                <a16:creationId xmlns:a16="http://schemas.microsoft.com/office/drawing/2014/main" id="{8B2976AC-C139-41E1-E01F-7D6A815D8A19}"/>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395466" y="5050557"/>
            <a:ext cx="4046627" cy="1634520"/>
          </a:xfrm>
          <a:prstGeom prst="rect">
            <a:avLst/>
          </a:prstGeom>
        </p:spPr>
      </p:pic>
      <p:pic>
        <p:nvPicPr>
          <p:cNvPr id="23" name="图片 22">
            <a:extLst>
              <a:ext uri="{FF2B5EF4-FFF2-40B4-BE49-F238E27FC236}">
                <a16:creationId xmlns:a16="http://schemas.microsoft.com/office/drawing/2014/main" id="{F64FE871-4A12-1333-4632-FA0FCEBD176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277758" y="5500712"/>
            <a:ext cx="2986154" cy="1165639"/>
          </a:xfrm>
          <a:prstGeom prst="rect">
            <a:avLst/>
          </a:prstGeom>
        </p:spPr>
      </p:pic>
    </p:spTree>
    <p:extLst>
      <p:ext uri="{BB962C8B-B14F-4D97-AF65-F5344CB8AC3E}">
        <p14:creationId xmlns:p14="http://schemas.microsoft.com/office/powerpoint/2010/main" val="224919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992798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Word&#10;&#10;描述已自动生成">
            <a:extLst>
              <a:ext uri="{FF2B5EF4-FFF2-40B4-BE49-F238E27FC236}">
                <a16:creationId xmlns:a16="http://schemas.microsoft.com/office/drawing/2014/main" id="{00C7871D-6D61-C887-414F-1632B83536F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378" y="0"/>
            <a:ext cx="11971244"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dirty="0"/>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extLst>
              <p:ext uri="{D42A27DB-BD31-4B8C-83A1-F6EECF244321}">
                <p14:modId xmlns:p14="http://schemas.microsoft.com/office/powerpoint/2010/main" val="3834896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423892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6"/>
          <a:stretch>
            <a:fillRect/>
          </a:stretch>
        </p:blipFill>
        <p:spPr>
          <a:xfrm>
            <a:off x="838200" y="1492562"/>
            <a:ext cx="5864127" cy="3389832"/>
          </a:xfrm>
          <a:prstGeom prst="rect">
            <a:avLst/>
          </a:prstGeom>
        </p:spPr>
      </p:pic>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7"/>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a:ln>
            <a:solidFill>
              <a:srgbClr val="4472C4"/>
            </a:solidFill>
          </a:ln>
        </p:spPr>
        <p:style>
          <a:lnRef idx="1">
            <a:schemeClr val="accent2"/>
          </a:lnRef>
          <a:fillRef idx="0">
            <a:schemeClr val="accent2"/>
          </a:fillRef>
          <a:effectRef idx="0">
            <a:schemeClr val="accent2"/>
          </a:effectRef>
          <a:fontRef idx="minor">
            <a:schemeClr val="tx1"/>
          </a:fontRef>
        </p:style>
      </p:cxn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6970153" y="1492563"/>
            <a:ext cx="4383647" cy="33898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2000" dirty="0">
                <a:latin typeface="+mn-lt"/>
              </a:rPr>
              <a:t>Google </a:t>
            </a:r>
            <a:r>
              <a:rPr lang="zh-CN" altLang="en-US" sz="2000" dirty="0">
                <a:latin typeface="+mn-lt"/>
              </a:rPr>
              <a:t>学术搜索结果，主题为具身 </a:t>
            </a:r>
            <a:r>
              <a:rPr lang="en-US" altLang="zh-CN" sz="2000" dirty="0">
                <a:latin typeface="+mn-lt"/>
              </a:rPr>
              <a:t>AI</a:t>
            </a:r>
            <a:r>
              <a:rPr lang="zh-CN" altLang="en-US" sz="2000" dirty="0">
                <a:latin typeface="+mn-lt"/>
              </a:rPr>
              <a:t>； </a:t>
            </a:r>
          </a:p>
          <a:p>
            <a:pPr lvl="1"/>
            <a:endParaRPr lang="zh-CN" altLang="en-US" sz="2000" dirty="0">
              <a:latin typeface="+mn-lt"/>
            </a:endParaRPr>
          </a:p>
          <a:p>
            <a:pPr lvl="1"/>
            <a:r>
              <a:rPr lang="zh-CN" altLang="en-US" sz="2000" dirty="0">
                <a:latin typeface="+mn-lt"/>
              </a:rPr>
              <a:t>纵轴和横轴分别表示出版物数量和年份；</a:t>
            </a:r>
          </a:p>
          <a:p>
            <a:pPr lvl="1"/>
            <a:endParaRPr lang="zh-CN" altLang="en-US" sz="2000" dirty="0">
              <a:latin typeface="+mn-lt"/>
            </a:endParaRPr>
          </a:p>
          <a:p>
            <a:pPr lvl="1"/>
            <a:r>
              <a:rPr lang="zh-CN" altLang="en-US" sz="2000" dirty="0">
                <a:latin typeface="+mn-lt"/>
              </a:rPr>
              <a:t>自 </a:t>
            </a:r>
            <a:r>
              <a:rPr lang="en-US" altLang="zh-CN" sz="2000" dirty="0">
                <a:latin typeface="+mn-lt"/>
              </a:rPr>
              <a:t>2023 </a:t>
            </a:r>
            <a:r>
              <a:rPr lang="zh-CN" altLang="en-US" sz="2000" dirty="0">
                <a:latin typeface="+mn-lt"/>
              </a:rPr>
              <a:t>年 </a:t>
            </a:r>
            <a:r>
              <a:rPr lang="en-US" altLang="zh-CN" sz="2000" dirty="0">
                <a:latin typeface="+mn-lt"/>
              </a:rPr>
              <a:t>MLM </a:t>
            </a:r>
            <a:r>
              <a:rPr lang="zh-CN" altLang="en-US" sz="2000" dirty="0">
                <a:latin typeface="+mn-lt"/>
              </a:rPr>
              <a:t>取得突破以来，出版物呈指数级增长</a:t>
            </a:r>
          </a:p>
        </p:txBody>
      </p:sp>
    </p:spTree>
    <p:extLst>
      <p:ext uri="{BB962C8B-B14F-4D97-AF65-F5344CB8AC3E}">
        <p14:creationId xmlns:p14="http://schemas.microsoft.com/office/powerpoint/2010/main" val="3022741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应用程序&#10;&#10;中度可信度描述已自动生成">
            <a:extLst>
              <a:ext uri="{FF2B5EF4-FFF2-40B4-BE49-F238E27FC236}">
                <a16:creationId xmlns:a16="http://schemas.microsoft.com/office/drawing/2014/main" id="{F4CA744B-53AC-AE89-A6ED-2BE7B9900F3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573101"/>
            <a:ext cx="12192000" cy="5711798"/>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extLst>
              <p:ext uri="{D42A27DB-BD31-4B8C-83A1-F6EECF244321}">
                <p14:modId xmlns:p14="http://schemas.microsoft.com/office/powerpoint/2010/main" val="355080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extLst>
              <p:ext uri="{D42A27DB-BD31-4B8C-83A1-F6EECF244321}">
                <p14:modId xmlns:p14="http://schemas.microsoft.com/office/powerpoint/2010/main" val="4015136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3568459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1858789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VSLAM——</a:t>
            </a:r>
            <a:r>
              <a:rPr lang="zh-CN" altLang="en-US" dirty="0"/>
              <a:t>语义 </a:t>
            </a:r>
            <a:r>
              <a:rPr lang="en-US" altLang="zh-CN" dirty="0" err="1"/>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SLAM++</a:t>
            </a:r>
            <a:endParaRPr lang="en-US" sz="20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QuadricSLAM</a:t>
            </a:r>
            <a:endParaRPr lang="en-US" sz="20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So-SLAM</a:t>
            </a:r>
            <a:endParaRPr lang="en-US" sz="20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9243546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VSLAM——</a:t>
            </a:r>
            <a:r>
              <a:rPr lang="zh-CN" altLang="en-US" dirty="0"/>
              <a:t>语义 </a:t>
            </a:r>
            <a:r>
              <a:rPr lang="en-US" altLang="zh-CN" dirty="0" err="1"/>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OVD-SLAM</a:t>
            </a:r>
            <a:endParaRPr lang="en-US" sz="20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GS-SLAM</a:t>
            </a:r>
            <a:endParaRPr lang="en-US" sz="20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dirty="0"/>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93704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1906920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dirty="0"/>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6"/>
          <a:stretch>
            <a:fillRect/>
          </a:stretch>
        </p:blipFill>
        <p:spPr>
          <a:xfrm>
            <a:off x="182367" y="1051103"/>
            <a:ext cx="11827265" cy="4084674"/>
          </a:xfrm>
          <a:prstGeom prst="rect">
            <a:avLst/>
          </a:prstGeom>
        </p:spPr>
      </p:pic>
      <p:sp>
        <p:nvSpPr>
          <p:cNvPr id="3" name="ee4pContent1">
            <a:extLst>
              <a:ext uri="{FF2B5EF4-FFF2-40B4-BE49-F238E27FC236}">
                <a16:creationId xmlns:a16="http://schemas.microsoft.com/office/drawing/2014/main" id="{F75B27E5-6F97-1699-3C73-631A630D6B78}"/>
              </a:ext>
            </a:extLst>
          </p:cNvPr>
          <p:cNvSpPr txBox="1">
            <a:spLocks/>
          </p:cNvSpPr>
          <p:nvPr>
            <p:custDataLst>
              <p:tags r:id="rId2"/>
            </p:custDataLst>
          </p:nvPr>
        </p:nvSpPr>
        <p:spPr>
          <a:xfrm>
            <a:off x="182368" y="5135777"/>
            <a:ext cx="11827264" cy="14017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MLM </a:t>
            </a:r>
            <a:r>
              <a:rPr lang="zh-CN" altLang="en-US" dirty="0">
                <a:latin typeface="+mn-lt"/>
              </a:rPr>
              <a:t>和 </a:t>
            </a:r>
            <a:r>
              <a:rPr lang="en-US" altLang="zh-CN" dirty="0">
                <a:latin typeface="+mn-lt"/>
              </a:rPr>
              <a:t>WM </a:t>
            </a:r>
            <a:r>
              <a:rPr lang="zh-CN" altLang="en-US" dirty="0">
                <a:latin typeface="+mn-lt"/>
              </a:rPr>
              <a:t>的具身智能体的整体框架</a:t>
            </a:r>
          </a:p>
          <a:p>
            <a:pPr lvl="1"/>
            <a:r>
              <a:rPr lang="zh-CN" altLang="en-US" dirty="0">
                <a:latin typeface="+mn-lt"/>
              </a:rPr>
              <a:t>具身智能体拥有一个具身世界模型作为其“大脑”</a:t>
            </a:r>
          </a:p>
          <a:p>
            <a:pPr lvl="1"/>
            <a:r>
              <a:rPr lang="zh-CN" altLang="en-US" dirty="0">
                <a:latin typeface="+mn-lt"/>
              </a:rPr>
              <a:t>理解虚拟</a:t>
            </a:r>
            <a:r>
              <a:rPr lang="en-US" altLang="zh-CN" dirty="0">
                <a:latin typeface="+mn-lt"/>
              </a:rPr>
              <a:t>-</a:t>
            </a:r>
            <a:r>
              <a:rPr lang="zh-CN" altLang="en-US" dirty="0">
                <a:latin typeface="+mn-lt"/>
              </a:rPr>
              <a:t>物理环境并积极感知多模态元素</a:t>
            </a:r>
          </a:p>
          <a:p>
            <a:pPr lvl="1"/>
            <a:r>
              <a:rPr lang="zh-CN" altLang="en-US" dirty="0">
                <a:latin typeface="+mn-lt"/>
              </a:rPr>
              <a:t>完全理解人类意图，与人类价值观和事件因果关系保持一致，分解复杂的任务并执行可靠的操作，与人类互动并利用知识和工具</a:t>
            </a:r>
          </a:p>
          <a:p>
            <a:pPr lvl="1"/>
            <a:endParaRPr lang="en-US" dirty="0">
              <a:latin typeface="+mn-lt"/>
            </a:endParaRPr>
          </a:p>
        </p:txBody>
      </p:sp>
    </p:spTree>
    <p:extLst>
      <p:ext uri="{BB962C8B-B14F-4D97-AF65-F5344CB8AC3E}">
        <p14:creationId xmlns:p14="http://schemas.microsoft.com/office/powerpoint/2010/main" val="78762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094925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1552118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3D Scene Understanding——</a:t>
            </a:r>
            <a:r>
              <a:rPr lang="zh-CN" altLang="en-US"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65113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262993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Active Exploration——</a:t>
            </a:r>
            <a:r>
              <a:rPr lang="zh-CN" altLang="en-US" dirty="0"/>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20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NeU-NBV</a:t>
            </a:r>
            <a:endParaRPr lang="en-US" sz="20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5">
                  <a:extLst>
                    <a:ext uri="{A12FA001-AC4F-418D-AE19-62706E023703}">
                      <ahyp:hlinkClr xmlns:ahyp="http://schemas.microsoft.com/office/drawing/2018/hyperlinkcolor" val="tx"/>
                    </a:ext>
                  </a:extLst>
                </a:hlinkClick>
              </a:rPr>
              <a:t>Hu et al.</a:t>
            </a:r>
            <a:endParaRPr lang="en-US" sz="20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Fan et al.</a:t>
            </a:r>
            <a:endParaRPr lang="en-US" sz="20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中度可信度描述已自动生成">
            <a:extLst>
              <a:ext uri="{FF2B5EF4-FFF2-40B4-BE49-F238E27FC236}">
                <a16:creationId xmlns:a16="http://schemas.microsoft.com/office/drawing/2014/main" id="{27D12797-2B45-B037-B180-8F90BDCD865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928446"/>
            <a:ext cx="12192000" cy="3001108"/>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extLst>
              <p:ext uri="{D42A27DB-BD31-4B8C-83A1-F6EECF244321}">
                <p14:modId xmlns:p14="http://schemas.microsoft.com/office/powerpoint/2010/main" val="503919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extLst>
              <p:ext uri="{D42A27DB-BD31-4B8C-83A1-F6EECF244321}">
                <p14:modId xmlns:p14="http://schemas.microsoft.com/office/powerpoint/2010/main" val="4137855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1488695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455845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958153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Stage——Transformer ——</a:t>
            </a:r>
            <a:r>
              <a:rPr lang="zh-CN" altLang="en-US" dirty="0"/>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GPS</a:t>
            </a:r>
            <a:endParaRPr lang="en-US" sz="2000" b="1" dirty="0">
              <a:solidFill>
                <a:schemeClr val="bg1"/>
              </a:solidFill>
            </a:endParaRPr>
          </a:p>
        </p:txBody>
      </p:sp>
      <p:pic>
        <p:nvPicPr>
          <p:cNvPr id="4" name="图片 3">
            <a:extLst>
              <a:ext uri="{FF2B5EF4-FFF2-40B4-BE49-F238E27FC236}">
                <a16:creationId xmlns:a16="http://schemas.microsoft.com/office/drawing/2014/main" id="{CA0E9540-8107-99D0-0417-CBF4F3FEB14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8150" y="4546361"/>
            <a:ext cx="2533096" cy="1308360"/>
          </a:xfrm>
          <a:prstGeom prst="rect">
            <a:avLst/>
          </a:prstGeom>
        </p:spPr>
      </p:pic>
      <p:pic>
        <p:nvPicPr>
          <p:cNvPr id="6" name="图片 5">
            <a:extLst>
              <a:ext uri="{FF2B5EF4-FFF2-40B4-BE49-F238E27FC236}">
                <a16:creationId xmlns:a16="http://schemas.microsoft.com/office/drawing/2014/main" id="{5A5EADF4-8A2E-6125-BF03-7F3B0263AAD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380949" y="4835664"/>
            <a:ext cx="2587644" cy="804674"/>
          </a:xfrm>
          <a:prstGeom prst="rect">
            <a:avLst/>
          </a:prstGeom>
        </p:spPr>
      </p:pic>
      <p:pic>
        <p:nvPicPr>
          <p:cNvPr id="7" name="图片 6">
            <a:extLst>
              <a:ext uri="{FF2B5EF4-FFF2-40B4-BE49-F238E27FC236}">
                <a16:creationId xmlns:a16="http://schemas.microsoft.com/office/drawing/2014/main" id="{D793D8E0-94AB-5499-3CFB-F7E43086E0E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32371" y="4873124"/>
            <a:ext cx="2564945" cy="729754"/>
          </a:xfrm>
          <a:prstGeom prst="rect">
            <a:avLst/>
          </a:prstGeom>
        </p:spPr>
      </p:pic>
      <p:pic>
        <p:nvPicPr>
          <p:cNvPr id="16" name="图片 15">
            <a:extLst>
              <a:ext uri="{FF2B5EF4-FFF2-40B4-BE49-F238E27FC236}">
                <a16:creationId xmlns:a16="http://schemas.microsoft.com/office/drawing/2014/main" id="{877FCE6F-F219-060F-3CF4-767C2CD17E3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060277" y="4678586"/>
            <a:ext cx="2589282" cy="1360981"/>
          </a:xfrm>
          <a:prstGeom prst="rect">
            <a:avLst/>
          </a:prstGeom>
        </p:spPr>
      </p:pic>
    </p:spTree>
    <p:extLst>
      <p:ext uri="{BB962C8B-B14F-4D97-AF65-F5344CB8AC3E}">
        <p14:creationId xmlns:p14="http://schemas.microsoft.com/office/powerpoint/2010/main" val="2127264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653929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Stage——Transformer——</a:t>
            </a:r>
            <a:r>
              <a:rPr lang="zh-CN" altLang="en-US" dirty="0"/>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a:t>
            </a:r>
            <a:r>
              <a:rPr lang="en-US" altLang="zh-CN" sz="2000" b="1" dirty="0">
                <a:solidFill>
                  <a:schemeClr val="bg1"/>
                </a:solidFill>
                <a:hlinkClick r:id="rId11">
                  <a:extLst>
                    <a:ext uri="{A12FA001-AC4F-418D-AE19-62706E023703}">
                      <ahyp:hlinkClr xmlns:ahyp="http://schemas.microsoft.com/office/drawing/2018/hyperlinkcolor" val="tx"/>
                    </a:ext>
                  </a:extLst>
                </a:hlinkClick>
              </a:rPr>
              <a:t>SAT</a:t>
            </a:r>
            <a:r>
              <a:rPr lang="zh-CN" altLang="en-US" sz="2000" b="1" dirty="0">
                <a:solidFill>
                  <a:schemeClr val="bg1"/>
                </a:solidFill>
              </a:rPr>
              <a:t>）或合成的（</a:t>
            </a:r>
            <a:r>
              <a:rPr lang="en-US" altLang="zh-CN" sz="2000" b="1" dirty="0">
                <a:solidFill>
                  <a:schemeClr val="bg1"/>
                </a:solidFill>
                <a:hlinkClick r:id="rId12">
                  <a:extLst>
                    <a:ext uri="{A12FA001-AC4F-418D-AE19-62706E023703}">
                      <ahyp:hlinkClr xmlns:ahyp="http://schemas.microsoft.com/office/drawing/2018/hyperlinkcolor" val="tx"/>
                    </a:ext>
                  </a:extLst>
                </a:hlinkClick>
              </a:rPr>
              <a:t>LAR</a:t>
            </a:r>
            <a:r>
              <a:rPr lang="zh-CN" altLang="en-US" sz="2000" b="1" dirty="0">
                <a:solidFill>
                  <a:schemeClr val="bg1"/>
                </a:solidFill>
              </a:rPr>
              <a:t>）</a:t>
            </a:r>
            <a:endParaRPr lang="en-US" sz="2000" b="1" dirty="0">
              <a:solidFill>
                <a:schemeClr val="bg1"/>
              </a:solidFill>
            </a:endParaRPr>
          </a:p>
        </p:txBody>
      </p:sp>
      <p:pic>
        <p:nvPicPr>
          <p:cNvPr id="3" name="图片 2">
            <a:extLst>
              <a:ext uri="{FF2B5EF4-FFF2-40B4-BE49-F238E27FC236}">
                <a16:creationId xmlns:a16="http://schemas.microsoft.com/office/drawing/2014/main" id="{BF328F20-5324-0338-6FCE-2BCCCF8B0EC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9323" y="4008485"/>
            <a:ext cx="4913420" cy="2317651"/>
          </a:xfrm>
          <a:prstGeom prst="rect">
            <a:avLst/>
          </a:prstGeom>
        </p:spPr>
      </p:pic>
      <p:pic>
        <p:nvPicPr>
          <p:cNvPr id="4" name="图片 3">
            <a:extLst>
              <a:ext uri="{FF2B5EF4-FFF2-40B4-BE49-F238E27FC236}">
                <a16:creationId xmlns:a16="http://schemas.microsoft.com/office/drawing/2014/main" id="{8C5D5FDC-029A-AE7C-6218-46BDE668942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368107" y="4008484"/>
            <a:ext cx="4955714" cy="2317651"/>
          </a:xfrm>
          <a:prstGeom prst="rect">
            <a:avLst/>
          </a:prstGeom>
        </p:spPr>
      </p:pic>
    </p:spTree>
    <p:extLst>
      <p:ext uri="{BB962C8B-B14F-4D97-AF65-F5344CB8AC3E}">
        <p14:creationId xmlns:p14="http://schemas.microsoft.com/office/powerpoint/2010/main" val="1452095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273894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ZSVG3D</a:t>
            </a:r>
            <a:endParaRPr lang="en-US" sz="2000" b="1" dirty="0">
              <a:solidFill>
                <a:schemeClr val="bg1"/>
              </a:solidFill>
            </a:endParaRPr>
          </a:p>
        </p:txBody>
      </p:sp>
      <p:pic>
        <p:nvPicPr>
          <p:cNvPr id="3" name="图片 2">
            <a:extLst>
              <a:ext uri="{FF2B5EF4-FFF2-40B4-BE49-F238E27FC236}">
                <a16:creationId xmlns:a16="http://schemas.microsoft.com/office/drawing/2014/main" id="{5705CF11-6463-C0F2-3995-7F8CC121F7D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1276" y="4065055"/>
            <a:ext cx="4829513" cy="2204512"/>
          </a:xfrm>
          <a:prstGeom prst="rect">
            <a:avLst/>
          </a:prstGeom>
        </p:spPr>
      </p:pic>
      <p:pic>
        <p:nvPicPr>
          <p:cNvPr id="4" name="图片 3">
            <a:extLst>
              <a:ext uri="{FF2B5EF4-FFF2-40B4-BE49-F238E27FC236}">
                <a16:creationId xmlns:a16="http://schemas.microsoft.com/office/drawing/2014/main" id="{DC7EC00A-9444-8379-49F3-A4C7CD34F5A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63877" y="4154262"/>
            <a:ext cx="4764174" cy="2115305"/>
          </a:xfrm>
          <a:prstGeom prst="rect">
            <a:avLst/>
          </a:prstGeom>
        </p:spPr>
      </p:pic>
    </p:spTree>
    <p:extLst>
      <p:ext uri="{BB962C8B-B14F-4D97-AF65-F5344CB8AC3E}">
        <p14:creationId xmlns:p14="http://schemas.microsoft.com/office/powerpoint/2010/main" val="720241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338327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a:t>
            </a:r>
            <a:r>
              <a:rPr lang="zh-CN" altLang="en-US" dirty="0"/>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676261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BUTD-DETR</a:t>
            </a:r>
            <a:endParaRPr lang="en-US" sz="2000" b="1" dirty="0">
              <a:solidFill>
                <a:schemeClr val="bg1"/>
              </a:solidFill>
            </a:endParaRPr>
          </a:p>
        </p:txBody>
      </p:sp>
      <p:pic>
        <p:nvPicPr>
          <p:cNvPr id="3" name="图片 2">
            <a:extLst>
              <a:ext uri="{FF2B5EF4-FFF2-40B4-BE49-F238E27FC236}">
                <a16:creationId xmlns:a16="http://schemas.microsoft.com/office/drawing/2014/main" id="{73FBA3C1-F5FB-B6EC-E982-FE680F2B917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7329" y="4131323"/>
            <a:ext cx="4637407" cy="2293186"/>
          </a:xfrm>
          <a:prstGeom prst="rect">
            <a:avLst/>
          </a:prstGeom>
        </p:spPr>
      </p:pic>
      <p:pic>
        <p:nvPicPr>
          <p:cNvPr id="4" name="图片 3">
            <a:extLst>
              <a:ext uri="{FF2B5EF4-FFF2-40B4-BE49-F238E27FC236}">
                <a16:creationId xmlns:a16="http://schemas.microsoft.com/office/drawing/2014/main" id="{F8105E35-FCB2-CC0E-D847-F2F7916404E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033922" y="4349809"/>
            <a:ext cx="3624083" cy="2125974"/>
          </a:xfrm>
          <a:prstGeom prst="rect">
            <a:avLst/>
          </a:prstGeom>
        </p:spPr>
      </p:pic>
    </p:spTree>
    <p:extLst>
      <p:ext uri="{BB962C8B-B14F-4D97-AF65-F5344CB8AC3E}">
        <p14:creationId xmlns:p14="http://schemas.microsoft.com/office/powerpoint/2010/main" val="4176801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55475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EDA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ReGround3D</a:t>
            </a:r>
            <a:endParaRPr lang="en-US" sz="2000" b="1" dirty="0">
              <a:solidFill>
                <a:schemeClr val="bg1"/>
              </a:solidFill>
            </a:endParaRPr>
          </a:p>
        </p:txBody>
      </p:sp>
      <p:pic>
        <p:nvPicPr>
          <p:cNvPr id="3" name="图片 2">
            <a:extLst>
              <a:ext uri="{FF2B5EF4-FFF2-40B4-BE49-F238E27FC236}">
                <a16:creationId xmlns:a16="http://schemas.microsoft.com/office/drawing/2014/main" id="{1E8D0331-1F85-B192-6A00-DFA87FDDC4E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78522" y="4869024"/>
            <a:ext cx="3535021" cy="1615305"/>
          </a:xfrm>
          <a:prstGeom prst="rect">
            <a:avLst/>
          </a:prstGeom>
        </p:spPr>
      </p:pic>
      <p:pic>
        <p:nvPicPr>
          <p:cNvPr id="4" name="图片 3">
            <a:extLst>
              <a:ext uri="{FF2B5EF4-FFF2-40B4-BE49-F238E27FC236}">
                <a16:creationId xmlns:a16="http://schemas.microsoft.com/office/drawing/2014/main" id="{380B3D1E-744C-4DC7-1FDF-4DB801B27D1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83756" y="4869023"/>
            <a:ext cx="2924415" cy="1615306"/>
          </a:xfrm>
          <a:prstGeom prst="rect">
            <a:avLst/>
          </a:prstGeom>
        </p:spPr>
      </p:pic>
    </p:spTree>
    <p:extLst>
      <p:ext uri="{BB962C8B-B14F-4D97-AF65-F5344CB8AC3E}">
        <p14:creationId xmlns:p14="http://schemas.microsoft.com/office/powerpoint/2010/main" val="1958937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9B1CFC30-7B1C-D867-F593-364D989339E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097713"/>
            <a:ext cx="12192000" cy="4662573"/>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extLst>
              <p:ext uri="{D42A27DB-BD31-4B8C-83A1-F6EECF244321}">
                <p14:modId xmlns:p14="http://schemas.microsoft.com/office/powerpoint/2010/main" val="3554604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𝐴𝑐𝑡𝑖𝑜𝑛</m:t>
                      </m:r>
                      <m:r>
                        <a:rPr lang="en-US" altLang="zh-CN">
                          <a:latin typeface="Cambria Math" panose="02040503050406030204" pitchFamily="18" charset="0"/>
                        </a:rPr>
                        <m:t>=</m:t>
                      </m:r>
                      <m:r>
                        <a:rPr lang="en-US" altLang="zh-CN">
                          <a:latin typeface="Cambria Math" panose="02040503050406030204" pitchFamily="18" charset="0"/>
                        </a:rPr>
                        <m:t>ℳ</m:t>
                      </m:r>
                      <m:d>
                        <m:dPr>
                          <m:ctrlPr>
                            <a:rPr lang="en-US" altLang="zh-CN" i="1">
                              <a:latin typeface="Cambria Math" panose="02040503050406030204" pitchFamily="18" charset="0"/>
                            </a:rPr>
                          </m:ctrlPr>
                        </m:dPr>
                        <m:e>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𝐻</m:t>
                          </m:r>
                          <m:r>
                            <a:rPr lang="en-US" altLang="zh-CN">
                              <a:latin typeface="Cambria Math" panose="02040503050406030204" pitchFamily="18" charset="0"/>
                            </a:rPr>
                            <m:t>,</m:t>
                          </m:r>
                          <m:r>
                            <a:rPr lang="en-US" altLang="zh-CN">
                              <a:latin typeface="Cambria Math" panose="02040503050406030204" pitchFamily="18" charset="0"/>
                            </a:rPr>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a:latin typeface="Cambria Math" panose="02040503050406030204" pitchFamily="18" charset="0"/>
                      </a:rPr>
                      <m:t>𝐴𝑐𝑡𝑖𝑜𝑛</m:t>
                    </m:r>
                  </m:oMath>
                </a14:m>
                <a:r>
                  <a:rPr lang="zh-CN" altLang="en-US" dirty="0"/>
                  <a:t>选定的动作或动作候选列表，</a:t>
                </a:r>
                <a:r>
                  <a:rPr lang="en-US" altLang="zh-CN" dirty="0"/>
                  <a:t> </a:t>
                </a:r>
                <a14:m>
                  <m:oMath xmlns:m="http://schemas.openxmlformats.org/officeDocument/2006/math">
                    <m:r>
                      <a:rPr lang="en-US" altLang="zh-CN">
                        <a:latin typeface="Cambria Math" panose="02040503050406030204" pitchFamily="18" charset="0"/>
                      </a:rPr>
                      <m:t>𝑂</m:t>
                    </m:r>
                  </m:oMath>
                </a14:m>
                <a:r>
                  <a:rPr lang="zh-CN" altLang="en-US" dirty="0"/>
                  <a:t> 是当前观察，</a:t>
                </a:r>
                <a:r>
                  <a:rPr lang="en-US" altLang="zh-CN" dirty="0"/>
                  <a:t> </a:t>
                </a:r>
                <a14:m>
                  <m:oMath xmlns:m="http://schemas.openxmlformats.org/officeDocument/2006/math">
                    <m:r>
                      <a:rPr lang="en-US" altLang="zh-CN">
                        <a:latin typeface="Cambria Math" panose="02040503050406030204" pitchFamily="18" charset="0"/>
                      </a:rPr>
                      <m:t>𝐻</m:t>
                    </m:r>
                  </m:oMath>
                </a14:m>
                <a:r>
                  <a:rPr lang="zh-CN" altLang="en-US" dirty="0"/>
                  <a:t>是历史信息，</a:t>
                </a:r>
                <a:r>
                  <a:rPr lang="en-US" altLang="zh-CN" dirty="0"/>
                  <a:t> </a:t>
                </a:r>
                <a14:m>
                  <m:oMath xmlns:m="http://schemas.openxmlformats.org/officeDocument/2006/math">
                    <m:r>
                      <a:rPr lang="en-US" altLang="zh-CN">
                        <a:latin typeface="Cambria Math" panose="02040503050406030204" pitchFamily="18" charset="0"/>
                      </a:rPr>
                      <m:t>𝐼</m:t>
                    </m:r>
                  </m:oMath>
                </a14:m>
                <a:r>
                  <a:rPr lang="zh-CN" altLang="en-US" dirty="0"/>
                  <a:t>是自然语言指令</a:t>
                </a:r>
                <a:endParaRPr lang="en-US" altLang="zh-CN" dirty="0"/>
              </a:p>
              <a:p>
                <a:pPr lvl="1"/>
                <a:endParaRPr lang="en-US" dirty="0">
                  <a:latin typeface="+mn-lt"/>
                </a:endParaRPr>
              </a:p>
            </p:txBody>
          </p:sp>
        </mc:Choice>
        <mc:Fallback xmlns="">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7"/>
                </p:custDataLst>
              </p:nvPr>
            </p:nvSpPr>
            <p:spPr>
              <a:xfrm>
                <a:off x="838199" y="1717676"/>
                <a:ext cx="10515601" cy="2847974"/>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a:t>SR（Success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extLst>
              <p:ext uri="{D42A27DB-BD31-4B8C-83A1-F6EECF244321}">
                <p14:modId xmlns:p14="http://schemas.microsoft.com/office/powerpoint/2010/main" val="3138347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3883149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3461639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Room-for-Room (R4R)</a:t>
            </a:r>
            <a:endParaRPr lang="en-US" sz="2000" dirty="0">
              <a:solidFill>
                <a:schemeClr val="bg1"/>
              </a:solidFill>
            </a:endParaRPr>
          </a:p>
        </p:txBody>
      </p:sp>
      <p:pic>
        <p:nvPicPr>
          <p:cNvPr id="3" name="图片 2">
            <a:extLst>
              <a:ext uri="{FF2B5EF4-FFF2-40B4-BE49-F238E27FC236}">
                <a16:creationId xmlns:a16="http://schemas.microsoft.com/office/drawing/2014/main" id="{2E67F19F-DFE3-40CB-CFC6-D2A88FE2410B}"/>
              </a:ext>
            </a:extLst>
          </p:cNvPr>
          <p:cNvPicPr>
            <a:picLocks noChangeAspect="1"/>
          </p:cNvPicPr>
          <p:nvPr/>
        </p:nvPicPr>
        <p:blipFill>
          <a:blip r:embed="rId11"/>
          <a:stretch>
            <a:fillRect/>
          </a:stretch>
        </p:blipFill>
        <p:spPr>
          <a:xfrm>
            <a:off x="1732519" y="3508191"/>
            <a:ext cx="3291355" cy="2632021"/>
          </a:xfrm>
          <a:prstGeom prst="rect">
            <a:avLst/>
          </a:prstGeom>
        </p:spPr>
      </p:pic>
      <p:pic>
        <p:nvPicPr>
          <p:cNvPr id="5" name="图片 4">
            <a:extLst>
              <a:ext uri="{FF2B5EF4-FFF2-40B4-BE49-F238E27FC236}">
                <a16:creationId xmlns:a16="http://schemas.microsoft.com/office/drawing/2014/main" id="{D0D25AA7-8035-6A1E-B8C8-4C2FCB0DD06B}"/>
              </a:ext>
            </a:extLst>
          </p:cNvPr>
          <p:cNvPicPr>
            <a:picLocks noChangeAspect="1"/>
          </p:cNvPicPr>
          <p:nvPr/>
        </p:nvPicPr>
        <p:blipFill>
          <a:blip r:embed="rId12"/>
          <a:stretch>
            <a:fillRect/>
          </a:stretch>
        </p:blipFill>
        <p:spPr>
          <a:xfrm>
            <a:off x="6375902" y="3598443"/>
            <a:ext cx="4875794" cy="2451516"/>
          </a:xfrm>
          <a:prstGeom prst="rect">
            <a:avLst/>
          </a:prstGeom>
        </p:spPr>
      </p:pic>
    </p:spTree>
    <p:extLst>
      <p:ext uri="{BB962C8B-B14F-4D97-AF65-F5344CB8AC3E}">
        <p14:creationId xmlns:p14="http://schemas.microsoft.com/office/powerpoint/2010/main" val="2791484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482501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TOUCHDOWN</a:t>
            </a:r>
            <a:endParaRPr lang="en-US" sz="2000" dirty="0">
              <a:solidFill>
                <a:schemeClr val="bg1"/>
              </a:solidFill>
            </a:endParaRPr>
          </a:p>
        </p:txBody>
      </p:sp>
      <p:pic>
        <p:nvPicPr>
          <p:cNvPr id="3" name="图片 2">
            <a:extLst>
              <a:ext uri="{FF2B5EF4-FFF2-40B4-BE49-F238E27FC236}">
                <a16:creationId xmlns:a16="http://schemas.microsoft.com/office/drawing/2014/main" id="{D705FD5A-D109-1C1D-33E1-C06995E99FF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4634" y="4069144"/>
            <a:ext cx="5007125" cy="1218884"/>
          </a:xfrm>
          <a:prstGeom prst="rect">
            <a:avLst/>
          </a:prstGeom>
        </p:spPr>
      </p:pic>
      <p:pic>
        <p:nvPicPr>
          <p:cNvPr id="6" name="图片 5">
            <a:extLst>
              <a:ext uri="{FF2B5EF4-FFF2-40B4-BE49-F238E27FC236}">
                <a16:creationId xmlns:a16="http://schemas.microsoft.com/office/drawing/2014/main" id="{41D1506C-510A-2EC1-FAC8-F7D447B8169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008971" y="3257653"/>
            <a:ext cx="3609656" cy="2841866"/>
          </a:xfrm>
          <a:prstGeom prst="rect">
            <a:avLst/>
          </a:prstGeom>
        </p:spPr>
      </p:pic>
    </p:spTree>
    <p:extLst>
      <p:ext uri="{BB962C8B-B14F-4D97-AF65-F5344CB8AC3E}">
        <p14:creationId xmlns:p14="http://schemas.microsoft.com/office/powerpoint/2010/main" val="473436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974563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SOON</a:t>
            </a:r>
            <a:endParaRPr lang="en-US" sz="2000" dirty="0">
              <a:solidFill>
                <a:schemeClr val="bg1"/>
              </a:solidFill>
            </a:endParaRPr>
          </a:p>
        </p:txBody>
      </p:sp>
      <p:pic>
        <p:nvPicPr>
          <p:cNvPr id="3" name="图片 2">
            <a:extLst>
              <a:ext uri="{FF2B5EF4-FFF2-40B4-BE49-F238E27FC236}">
                <a16:creationId xmlns:a16="http://schemas.microsoft.com/office/drawing/2014/main" id="{872A40A7-850A-C9A2-F069-D46E033B8AD7}"/>
              </a:ext>
            </a:extLst>
          </p:cNvPr>
          <p:cNvPicPr>
            <a:picLocks noChangeAspect="1"/>
          </p:cNvPicPr>
          <p:nvPr/>
        </p:nvPicPr>
        <p:blipFill>
          <a:blip r:embed="rId11"/>
          <a:stretch>
            <a:fillRect/>
          </a:stretch>
        </p:blipFill>
        <p:spPr>
          <a:xfrm>
            <a:off x="2002926" y="3500417"/>
            <a:ext cx="2750542" cy="2648341"/>
          </a:xfrm>
          <a:prstGeom prst="rect">
            <a:avLst/>
          </a:prstGeom>
        </p:spPr>
      </p:pic>
      <p:pic>
        <p:nvPicPr>
          <p:cNvPr id="5" name="图片 4">
            <a:extLst>
              <a:ext uri="{FF2B5EF4-FFF2-40B4-BE49-F238E27FC236}">
                <a16:creationId xmlns:a16="http://schemas.microsoft.com/office/drawing/2014/main" id="{A3E02594-4065-BE6C-D204-AE849AE543CD}"/>
              </a:ext>
            </a:extLst>
          </p:cNvPr>
          <p:cNvPicPr>
            <a:picLocks noChangeAspect="1"/>
          </p:cNvPicPr>
          <p:nvPr/>
        </p:nvPicPr>
        <p:blipFill>
          <a:blip r:embed="rId12"/>
          <a:stretch>
            <a:fillRect/>
          </a:stretch>
        </p:blipFill>
        <p:spPr>
          <a:xfrm>
            <a:off x="6314747" y="3851228"/>
            <a:ext cx="4998104" cy="1946717"/>
          </a:xfrm>
          <a:prstGeom prst="rect">
            <a:avLst/>
          </a:prstGeom>
        </p:spPr>
      </p:pic>
    </p:spTree>
    <p:extLst>
      <p:ext uri="{BB962C8B-B14F-4D97-AF65-F5344CB8AC3E}">
        <p14:creationId xmlns:p14="http://schemas.microsoft.com/office/powerpoint/2010/main" val="416137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751545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ALFRED</a:t>
            </a:r>
            <a:endParaRPr lang="en-US" sz="2000" dirty="0">
              <a:solidFill>
                <a:schemeClr val="bg1"/>
              </a:solidFill>
            </a:endParaRPr>
          </a:p>
        </p:txBody>
      </p:sp>
      <p:pic>
        <p:nvPicPr>
          <p:cNvPr id="3" name="图片 2">
            <a:extLst>
              <a:ext uri="{FF2B5EF4-FFF2-40B4-BE49-F238E27FC236}">
                <a16:creationId xmlns:a16="http://schemas.microsoft.com/office/drawing/2014/main" id="{1D6D00DE-345B-2AED-6401-4F5F9FB51BAC}"/>
              </a:ext>
            </a:extLst>
          </p:cNvPr>
          <p:cNvPicPr>
            <a:picLocks noChangeAspect="1"/>
          </p:cNvPicPr>
          <p:nvPr/>
        </p:nvPicPr>
        <p:blipFill>
          <a:blip r:embed="rId11"/>
          <a:stretch>
            <a:fillRect/>
          </a:stretch>
        </p:blipFill>
        <p:spPr>
          <a:xfrm>
            <a:off x="902094" y="3841772"/>
            <a:ext cx="4952205" cy="1542079"/>
          </a:xfrm>
          <a:prstGeom prst="rect">
            <a:avLst/>
          </a:prstGeom>
        </p:spPr>
      </p:pic>
      <p:pic>
        <p:nvPicPr>
          <p:cNvPr id="5" name="图片 4">
            <a:extLst>
              <a:ext uri="{FF2B5EF4-FFF2-40B4-BE49-F238E27FC236}">
                <a16:creationId xmlns:a16="http://schemas.microsoft.com/office/drawing/2014/main" id="{42F5D672-FFBA-B3A5-6684-418B04F0C608}"/>
              </a:ext>
            </a:extLst>
          </p:cNvPr>
          <p:cNvPicPr>
            <a:picLocks noChangeAspect="1"/>
          </p:cNvPicPr>
          <p:nvPr/>
        </p:nvPicPr>
        <p:blipFill>
          <a:blip r:embed="rId12"/>
          <a:stretch>
            <a:fillRect/>
          </a:stretch>
        </p:blipFill>
        <p:spPr>
          <a:xfrm>
            <a:off x="6888178" y="3035067"/>
            <a:ext cx="3851241" cy="3104211"/>
          </a:xfrm>
          <a:prstGeom prst="rect">
            <a:avLst/>
          </a:prstGeom>
        </p:spPr>
      </p:pic>
    </p:spTree>
    <p:extLst>
      <p:ext uri="{BB962C8B-B14F-4D97-AF65-F5344CB8AC3E}">
        <p14:creationId xmlns:p14="http://schemas.microsoft.com/office/powerpoint/2010/main" val="161018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低可信度描述已自动生成">
            <a:extLst>
              <a:ext uri="{FF2B5EF4-FFF2-40B4-BE49-F238E27FC236}">
                <a16:creationId xmlns:a16="http://schemas.microsoft.com/office/drawing/2014/main" id="{2233E02F-3F46-5376-70D6-EFB5C92ECD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1514553"/>
            <a:ext cx="12192000" cy="3828893"/>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8096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a:t>iGibson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Behavior-1K</a:t>
            </a:r>
            <a:endParaRPr lang="en-US" sz="2000" dirty="0">
              <a:solidFill>
                <a:schemeClr val="bg1"/>
              </a:solidFill>
            </a:endParaRPr>
          </a:p>
        </p:txBody>
      </p:sp>
      <p:pic>
        <p:nvPicPr>
          <p:cNvPr id="3" name="图片 2">
            <a:extLst>
              <a:ext uri="{FF2B5EF4-FFF2-40B4-BE49-F238E27FC236}">
                <a16:creationId xmlns:a16="http://schemas.microsoft.com/office/drawing/2014/main" id="{90B75D2E-6580-B2DD-F376-F92B2635515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98584" y="3557830"/>
            <a:ext cx="4959225" cy="2512213"/>
          </a:xfrm>
          <a:prstGeom prst="rect">
            <a:avLst/>
          </a:prstGeom>
        </p:spPr>
      </p:pic>
      <p:pic>
        <p:nvPicPr>
          <p:cNvPr id="5" name="图片 4">
            <a:extLst>
              <a:ext uri="{FF2B5EF4-FFF2-40B4-BE49-F238E27FC236}">
                <a16:creationId xmlns:a16="http://schemas.microsoft.com/office/drawing/2014/main" id="{EC8EEAF7-74F3-A976-9411-63C2749E9EF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8537" y="4000475"/>
            <a:ext cx="5030524" cy="1626922"/>
          </a:xfrm>
          <a:prstGeom prst="rect">
            <a:avLst/>
          </a:prstGeom>
        </p:spPr>
      </p:pic>
    </p:spTree>
    <p:extLst>
      <p:ext uri="{BB962C8B-B14F-4D97-AF65-F5344CB8AC3E}">
        <p14:creationId xmlns:p14="http://schemas.microsoft.com/office/powerpoint/2010/main" val="2942211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602986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DialFRED</a:t>
            </a:r>
            <a:endParaRPr lang="en-US" sz="2000" dirty="0">
              <a:solidFill>
                <a:schemeClr val="bg1"/>
              </a:solidFill>
            </a:endParaRPr>
          </a:p>
        </p:txBody>
      </p:sp>
      <p:pic>
        <p:nvPicPr>
          <p:cNvPr id="3" name="图片 2">
            <a:extLst>
              <a:ext uri="{FF2B5EF4-FFF2-40B4-BE49-F238E27FC236}">
                <a16:creationId xmlns:a16="http://schemas.microsoft.com/office/drawing/2014/main" id="{C0D14C65-137C-19C7-4C9D-683F3A00C02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4634" y="3297533"/>
            <a:ext cx="5007125" cy="2228403"/>
          </a:xfrm>
          <a:prstGeom prst="rect">
            <a:avLst/>
          </a:prstGeom>
        </p:spPr>
      </p:pic>
      <p:pic>
        <p:nvPicPr>
          <p:cNvPr id="5" name="图片 4">
            <a:extLst>
              <a:ext uri="{FF2B5EF4-FFF2-40B4-BE49-F238E27FC236}">
                <a16:creationId xmlns:a16="http://schemas.microsoft.com/office/drawing/2014/main" id="{48650746-FBA0-8370-6520-9B7FC2DC3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28304" y="3575874"/>
            <a:ext cx="4970989" cy="1671720"/>
          </a:xfrm>
          <a:prstGeom prst="rect">
            <a:avLst/>
          </a:prstGeom>
        </p:spPr>
      </p:pic>
    </p:spTree>
    <p:extLst>
      <p:ext uri="{BB962C8B-B14F-4D97-AF65-F5344CB8AC3E}">
        <p14:creationId xmlns:p14="http://schemas.microsoft.com/office/powerpoint/2010/main" val="731270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717304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2143244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750283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LVERG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HOP</a:t>
            </a:r>
            <a:endParaRPr lang="en-US" sz="2000" dirty="0">
              <a:solidFill>
                <a:schemeClr val="bg1"/>
              </a:solidFill>
            </a:endParaRPr>
          </a:p>
        </p:txBody>
      </p:sp>
      <p:pic>
        <p:nvPicPr>
          <p:cNvPr id="3" name="图片 2">
            <a:extLst>
              <a:ext uri="{FF2B5EF4-FFF2-40B4-BE49-F238E27FC236}">
                <a16:creationId xmlns:a16="http://schemas.microsoft.com/office/drawing/2014/main" id="{622128F6-EE30-154A-DEA3-FFD8B12BA3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86503" y="5020239"/>
            <a:ext cx="3332792" cy="1224185"/>
          </a:xfrm>
          <a:prstGeom prst="rect">
            <a:avLst/>
          </a:prstGeom>
        </p:spPr>
      </p:pic>
      <p:pic>
        <p:nvPicPr>
          <p:cNvPr id="4" name="图片 3">
            <a:extLst>
              <a:ext uri="{FF2B5EF4-FFF2-40B4-BE49-F238E27FC236}">
                <a16:creationId xmlns:a16="http://schemas.microsoft.com/office/drawing/2014/main" id="{14CD8FEA-0AC3-7AB3-6F2B-28B5C2DF574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29603" y="5117404"/>
            <a:ext cx="3332793" cy="1029854"/>
          </a:xfrm>
          <a:prstGeom prst="rect">
            <a:avLst/>
          </a:prstGeom>
        </p:spPr>
      </p:pic>
      <p:pic>
        <p:nvPicPr>
          <p:cNvPr id="6" name="图片 5">
            <a:extLst>
              <a:ext uri="{FF2B5EF4-FFF2-40B4-BE49-F238E27FC236}">
                <a16:creationId xmlns:a16="http://schemas.microsoft.com/office/drawing/2014/main" id="{1E43CCA7-4D01-AB2F-B6E5-6090DE398998}"/>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960208" y="4808626"/>
            <a:ext cx="3357779" cy="1647410"/>
          </a:xfrm>
          <a:prstGeom prst="rect">
            <a:avLst/>
          </a:prstGeom>
        </p:spPr>
      </p:pic>
    </p:spTree>
    <p:extLst>
      <p:ext uri="{BB962C8B-B14F-4D97-AF65-F5344CB8AC3E}">
        <p14:creationId xmlns:p14="http://schemas.microsoft.com/office/powerpoint/2010/main" val="2459463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095976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FILM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VER</a:t>
            </a:r>
            <a:endParaRPr lang="en-US" sz="2000" b="1" dirty="0">
              <a:solidFill>
                <a:schemeClr val="bg1"/>
              </a:solidFill>
            </a:endParaRPr>
          </a:p>
        </p:txBody>
      </p:sp>
      <p:pic>
        <p:nvPicPr>
          <p:cNvPr id="3" name="图片 2">
            <a:extLst>
              <a:ext uri="{FF2B5EF4-FFF2-40B4-BE49-F238E27FC236}">
                <a16:creationId xmlns:a16="http://schemas.microsoft.com/office/drawing/2014/main" id="{04103777-4F84-E842-435E-EE7D2CAAD3BF}"/>
              </a:ext>
            </a:extLst>
          </p:cNvPr>
          <p:cNvPicPr>
            <a:picLocks noChangeAspect="1"/>
          </p:cNvPicPr>
          <p:nvPr/>
        </p:nvPicPr>
        <p:blipFill>
          <a:blip r:embed="rId12"/>
          <a:stretch>
            <a:fillRect/>
          </a:stretch>
        </p:blipFill>
        <p:spPr>
          <a:xfrm>
            <a:off x="1100062" y="3348098"/>
            <a:ext cx="4491942" cy="3034220"/>
          </a:xfrm>
          <a:prstGeom prst="rect">
            <a:avLst/>
          </a:prstGeom>
        </p:spPr>
      </p:pic>
      <p:pic>
        <p:nvPicPr>
          <p:cNvPr id="4" name="图片 3">
            <a:extLst>
              <a:ext uri="{FF2B5EF4-FFF2-40B4-BE49-F238E27FC236}">
                <a16:creationId xmlns:a16="http://schemas.microsoft.com/office/drawing/2014/main" id="{A3324323-4D53-7F07-CEC1-81F7D3400828}"/>
              </a:ext>
            </a:extLst>
          </p:cNvPr>
          <p:cNvPicPr>
            <a:picLocks noChangeAspect="1"/>
          </p:cNvPicPr>
          <p:nvPr/>
        </p:nvPicPr>
        <p:blipFill>
          <a:blip r:embed="rId13"/>
          <a:stretch>
            <a:fillRect/>
          </a:stretch>
        </p:blipFill>
        <p:spPr>
          <a:xfrm>
            <a:off x="6519541" y="3408750"/>
            <a:ext cx="4652845" cy="2912915"/>
          </a:xfrm>
          <a:prstGeom prst="rect">
            <a:avLst/>
          </a:prstGeom>
        </p:spPr>
      </p:pic>
    </p:spTree>
    <p:extLst>
      <p:ext uri="{BB962C8B-B14F-4D97-AF65-F5344CB8AC3E}">
        <p14:creationId xmlns:p14="http://schemas.microsoft.com/office/powerpoint/2010/main" val="23136666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474105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CMG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GOAT</a:t>
            </a:r>
            <a:endParaRPr lang="en-US" sz="2000" b="1" dirty="0">
              <a:solidFill>
                <a:schemeClr val="bg1"/>
              </a:solidFill>
            </a:endParaRPr>
          </a:p>
        </p:txBody>
      </p:sp>
      <p:pic>
        <p:nvPicPr>
          <p:cNvPr id="3" name="图片 2">
            <a:extLst>
              <a:ext uri="{FF2B5EF4-FFF2-40B4-BE49-F238E27FC236}">
                <a16:creationId xmlns:a16="http://schemas.microsoft.com/office/drawing/2014/main" id="{C683EE54-8A12-4A0E-FEE3-72D10FFC6C3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9210" y="4248025"/>
            <a:ext cx="4813646" cy="1838572"/>
          </a:xfrm>
          <a:prstGeom prst="rect">
            <a:avLst/>
          </a:prstGeom>
        </p:spPr>
      </p:pic>
      <p:pic>
        <p:nvPicPr>
          <p:cNvPr id="4" name="图片 3">
            <a:extLst>
              <a:ext uri="{FF2B5EF4-FFF2-40B4-BE49-F238E27FC236}">
                <a16:creationId xmlns:a16="http://schemas.microsoft.com/office/drawing/2014/main" id="{82329B95-5B08-C2D6-2D5F-B3C3BD490BA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86601" y="4594902"/>
            <a:ext cx="4918725" cy="1144818"/>
          </a:xfrm>
          <a:prstGeom prst="rect">
            <a:avLst/>
          </a:prstGeom>
        </p:spPr>
      </p:pic>
    </p:spTree>
    <p:extLst>
      <p:ext uri="{BB962C8B-B14F-4D97-AF65-F5344CB8AC3E}">
        <p14:creationId xmlns:p14="http://schemas.microsoft.com/office/powerpoint/2010/main" val="710487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5424765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RCM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FSTT</a:t>
            </a:r>
            <a:endParaRPr lang="en-US" sz="2000" b="1" dirty="0">
              <a:solidFill>
                <a:schemeClr val="bg1"/>
              </a:solidFill>
            </a:endParaRPr>
          </a:p>
        </p:txBody>
      </p:sp>
      <p:pic>
        <p:nvPicPr>
          <p:cNvPr id="3" name="图片 2">
            <a:extLst>
              <a:ext uri="{FF2B5EF4-FFF2-40B4-BE49-F238E27FC236}">
                <a16:creationId xmlns:a16="http://schemas.microsoft.com/office/drawing/2014/main" id="{57D9D14A-F976-C858-D994-EDA241988808}"/>
              </a:ext>
            </a:extLst>
          </p:cNvPr>
          <p:cNvPicPr>
            <a:picLocks noChangeAspect="1"/>
          </p:cNvPicPr>
          <p:nvPr/>
        </p:nvPicPr>
        <p:blipFill>
          <a:blip r:embed="rId12"/>
          <a:stretch>
            <a:fillRect/>
          </a:stretch>
        </p:blipFill>
        <p:spPr>
          <a:xfrm>
            <a:off x="989847" y="4022157"/>
            <a:ext cx="4715340" cy="2290308"/>
          </a:xfrm>
          <a:prstGeom prst="rect">
            <a:avLst/>
          </a:prstGeom>
        </p:spPr>
      </p:pic>
      <p:pic>
        <p:nvPicPr>
          <p:cNvPr id="4" name="图片 3">
            <a:extLst>
              <a:ext uri="{FF2B5EF4-FFF2-40B4-BE49-F238E27FC236}">
                <a16:creationId xmlns:a16="http://schemas.microsoft.com/office/drawing/2014/main" id="{57562685-0660-C347-4243-A3609D959E6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28807" y="4422364"/>
            <a:ext cx="4834550" cy="1489893"/>
          </a:xfrm>
          <a:prstGeom prst="rect">
            <a:avLst/>
          </a:prstGeom>
        </p:spPr>
      </p:pic>
    </p:spTree>
    <p:extLst>
      <p:ext uri="{BB962C8B-B14F-4D97-AF65-F5344CB8AC3E}">
        <p14:creationId xmlns:p14="http://schemas.microsoft.com/office/powerpoint/2010/main" val="1042102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224649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NaviLLM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DiscussNav</a:t>
            </a:r>
            <a:endParaRPr lang="en-US" sz="2000" dirty="0">
              <a:solidFill>
                <a:schemeClr val="bg1"/>
              </a:solidFill>
            </a:endParaRPr>
          </a:p>
        </p:txBody>
      </p:sp>
      <p:pic>
        <p:nvPicPr>
          <p:cNvPr id="3" name="图片 2">
            <a:extLst>
              <a:ext uri="{FF2B5EF4-FFF2-40B4-BE49-F238E27FC236}">
                <a16:creationId xmlns:a16="http://schemas.microsoft.com/office/drawing/2014/main" id="{F77E9C79-EC28-316C-8B8A-2316DFAC283A}"/>
              </a:ext>
            </a:extLst>
          </p:cNvPr>
          <p:cNvPicPr>
            <a:picLocks noChangeAspect="1"/>
          </p:cNvPicPr>
          <p:nvPr/>
        </p:nvPicPr>
        <p:blipFill>
          <a:blip r:embed="rId15"/>
          <a:stretch>
            <a:fillRect/>
          </a:stretch>
        </p:blipFill>
        <p:spPr>
          <a:xfrm>
            <a:off x="1021743" y="4120439"/>
            <a:ext cx="3062318" cy="2285956"/>
          </a:xfrm>
          <a:prstGeom prst="rect">
            <a:avLst/>
          </a:prstGeom>
        </p:spPr>
      </p:pic>
      <p:pic>
        <p:nvPicPr>
          <p:cNvPr id="4" name="图片 3">
            <a:extLst>
              <a:ext uri="{FF2B5EF4-FFF2-40B4-BE49-F238E27FC236}">
                <a16:creationId xmlns:a16="http://schemas.microsoft.com/office/drawing/2014/main" id="{08F59A6A-C549-ADF5-A1A0-9BB99DF8034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26426" y="4290198"/>
            <a:ext cx="3339148" cy="1946438"/>
          </a:xfrm>
          <a:prstGeom prst="rect">
            <a:avLst/>
          </a:prstGeom>
        </p:spPr>
      </p:pic>
      <p:pic>
        <p:nvPicPr>
          <p:cNvPr id="6" name="图片 5">
            <a:extLst>
              <a:ext uri="{FF2B5EF4-FFF2-40B4-BE49-F238E27FC236}">
                <a16:creationId xmlns:a16="http://schemas.microsoft.com/office/drawing/2014/main" id="{9DF3D25E-17B2-3DDB-4CCC-B21642B5BB0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885475" y="4120439"/>
            <a:ext cx="1507251" cy="2327168"/>
          </a:xfrm>
          <a:prstGeom prst="rect">
            <a:avLst/>
          </a:prstGeom>
        </p:spPr>
      </p:pic>
    </p:spTree>
    <p:extLst>
      <p:ext uri="{BB962C8B-B14F-4D97-AF65-F5344CB8AC3E}">
        <p14:creationId xmlns:p14="http://schemas.microsoft.com/office/powerpoint/2010/main" val="39422427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0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1.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2.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6.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4.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9.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6.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2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3.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1.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4.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3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5.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9.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4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5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5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13.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3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6.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6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6.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7.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640.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6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91.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23.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8.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7.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8.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8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6.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4.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5.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9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9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9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9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46.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4.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15.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2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4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20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0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0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0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8.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1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1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37.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1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1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190.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5.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3.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2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8.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2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1.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31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9.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234.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9"/>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360.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1.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26.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4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4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74.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5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5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5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5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9.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56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56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56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56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56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56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57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57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57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7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7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7.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5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5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60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60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61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61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6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62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62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8.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6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63.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6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63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6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63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63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63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63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63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64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64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64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64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64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64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64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64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6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6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6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65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6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660.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6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66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6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66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66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66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66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66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67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67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67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67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67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67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67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67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67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67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6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6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6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6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6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70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01.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7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7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7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7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70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70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71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71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71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71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71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71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71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71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71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71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72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7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7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7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7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7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7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7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7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7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7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9.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7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7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7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7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74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74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74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74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75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75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75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75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75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75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75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75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75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7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7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76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76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7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76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7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7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76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7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7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7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7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9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95.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7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7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9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80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80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80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80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80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80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80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80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80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80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81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8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8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8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81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81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8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8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81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8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8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82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8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8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8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6.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8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8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8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83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3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83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83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83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83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83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83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83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83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84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84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84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8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8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8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84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8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8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8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8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8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8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8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8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8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58.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85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6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8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86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6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86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86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86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86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86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86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87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87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87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87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87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8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8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87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87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88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8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8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88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88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8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8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8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894.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89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8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8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89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9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0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90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90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90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90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90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90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90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90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90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1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9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9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9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91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91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9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91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91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9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92.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92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92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9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9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2930.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9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9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9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93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93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93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93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93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93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94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94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94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94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94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94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94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94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9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9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9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9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9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9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95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9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9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95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9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9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29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9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9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9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000.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30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30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9"/>
</p:tagLst>
</file>

<file path=ppt/tags/tag30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30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30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30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30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300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30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01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301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30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301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301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30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30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30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30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7.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302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302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03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03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03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303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03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03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03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03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03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303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04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04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304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304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04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304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304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04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304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304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305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05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305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0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6.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305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05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05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306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06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06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06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06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06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06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06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06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06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07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07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07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07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07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07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307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07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07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0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0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6.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308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08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08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309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09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09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09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09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09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09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09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09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09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310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0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0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310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0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0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0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0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0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15.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311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11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11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11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312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12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12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12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12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12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12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12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12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312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313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3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3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3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3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3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3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3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1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4.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314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14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14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14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14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15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15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15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15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15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315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15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15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15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5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316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6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6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6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6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6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6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170.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317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17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1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17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17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1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17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317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1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18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18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1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18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8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8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8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9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0.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320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20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20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20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320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20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20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20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20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21.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21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21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21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21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21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21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21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21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21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21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22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22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2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2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31.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323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323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23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23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23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23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23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23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4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24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24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24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24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24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24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24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24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24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5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25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25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25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2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80.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3.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5.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7.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3.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3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64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1.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7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6.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4.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7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5.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4.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3.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1.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3.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9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2.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3741</TotalTime>
  <Words>25009</Words>
  <Application>Microsoft Office PowerPoint</Application>
  <PresentationFormat>宽屏</PresentationFormat>
  <Paragraphs>3428</Paragraphs>
  <Slides>288</Slides>
  <Notes>2</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288</vt:i4>
      </vt:variant>
    </vt:vector>
  </HeadingPairs>
  <TitlesOfParts>
    <vt:vector size="297"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vt:lpstr>
      <vt:lpstr>General Simulator</vt:lpstr>
      <vt:lpstr>General Simulator</vt:lpstr>
      <vt:lpstr>General Simulator</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vt:lpstr>
      <vt:lpstr>Datasets</vt:lpstr>
      <vt:lpstr>Datasets</vt:lpstr>
      <vt:lpstr>Datasets</vt:lpstr>
      <vt:lpstr>Datasets</vt:lpstr>
      <vt:lpstr>Datasets</vt:lpstr>
      <vt:lpstr>Embodied Interaction</vt:lpstr>
      <vt:lpstr>Methods——神经网络方法</vt:lpstr>
      <vt:lpstr>Methods——神经网络方法</vt:lpstr>
      <vt:lpstr>Methods——神经网络方法</vt:lpstr>
      <vt:lpstr>Methods——神经网络方法</vt:lpstr>
      <vt:lpstr>Methods——LLM/VLM 方法</vt:lpstr>
      <vt:lpstr>Methods——LLM/VLM 方法</vt:lpstr>
      <vt:lpstr>Methods——LLM/VLM 方法</vt:lpstr>
      <vt:lpstr>Embodied Interaction</vt:lpstr>
      <vt:lpstr>Metrics——导航</vt:lpstr>
      <vt:lpstr>Metrics——问答</vt:lpstr>
      <vt:lpstr>Embodied Interaction</vt:lpstr>
      <vt:lpstr>Limitations</vt:lpstr>
      <vt:lpstr>Embodied Interaction</vt:lpstr>
      <vt:lpstr>PowerPoint 演示文稿</vt:lpstr>
      <vt:lpstr>Embodied Interaction</vt:lpstr>
      <vt:lpstr>Introduction</vt:lpstr>
      <vt:lpstr>Embodied Interaction</vt:lpstr>
      <vt:lpstr>Gripper</vt:lpstr>
      <vt:lpstr>Gripper——4-DOF</vt:lpstr>
      <vt:lpstr>Gripper——6-DOF</vt:lpstr>
      <vt:lpstr>Gripper</vt:lpstr>
      <vt:lpstr>Embodied Interaction</vt:lpstr>
      <vt:lpstr>Datasets——Introduction</vt:lpstr>
      <vt:lpstr>Embodied Interaction</vt:lpstr>
      <vt:lpstr>Language-Guided Grasping</vt:lpstr>
      <vt:lpstr>Language-Guided Grasping</vt:lpstr>
      <vt:lpstr>Embodied Interaction</vt:lpstr>
      <vt:lpstr>End-to-End Approaches</vt:lpstr>
      <vt:lpstr>End-to-End Approaches</vt:lpstr>
      <vt:lpstr>Embodied Interaction</vt:lpstr>
      <vt:lpstr>Modular Approaches</vt:lpstr>
      <vt:lpstr>Embodied AI</vt:lpstr>
      <vt:lpstr>PowerPoint 演示文稿</vt:lpstr>
      <vt:lpstr>Embodied Agent</vt:lpstr>
      <vt:lpstr>Introduction</vt:lpstr>
      <vt:lpstr>Introduction</vt:lpstr>
      <vt:lpstr>PowerPoint 演示文稿</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Introduction</vt:lpstr>
      <vt:lpstr>Embodied Agent</vt:lpstr>
      <vt:lpstr>Planning utilizing the Emergent Capabilities of LLMs</vt:lpstr>
      <vt:lpstr>Planning utilizing the Emergent Capabilities of LLMs</vt:lpstr>
      <vt:lpstr>Planning utilizing the Emergent Capabilities of LLMs</vt:lpstr>
      <vt:lpstr>Planning utilizing the Emergent Capabilities of LLMs</vt:lpstr>
      <vt:lpstr>Planning utilizing the Emergent Capabilities of LLMs</vt:lpstr>
      <vt:lpstr>Planning utilizing the Emergent Capabilities of LLMs</vt:lpstr>
      <vt:lpstr>Embodied Agent</vt:lpstr>
      <vt:lpstr>Planning utilizing the visual information from embodied perception model</vt:lpstr>
      <vt:lpstr>Planning utilizing the visual information from embodied perception model</vt:lpstr>
      <vt:lpstr>Planning utilizing the visual information from embodied perception model</vt:lpstr>
      <vt:lpstr>Planning utilizing the visual information from embodied perception model</vt:lpstr>
      <vt:lpstr>Embodied Agent</vt:lpstr>
      <vt:lpstr>Planning utilizing the VLMs</vt:lpstr>
      <vt:lpstr>Planning utilizing the VLMs</vt:lpstr>
      <vt:lpstr>Planning utilizing the VLMs</vt:lpstr>
      <vt:lpstr>Planning utilizing the VLMs</vt:lpstr>
      <vt:lpstr>Planning utilizing the VLMs</vt:lpstr>
      <vt:lpstr>Embodied Agent</vt:lpstr>
      <vt:lpstr>PowerPoint 演示文稿</vt:lpstr>
      <vt:lpstr>Embodied Agent</vt:lpstr>
      <vt:lpstr>Introduction</vt:lpstr>
      <vt:lpstr>Embodied Agent</vt:lpstr>
      <vt:lpstr>Action utilizing APIs</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Generation-based Methods</vt:lpstr>
      <vt:lpstr>Generation-based Methods</vt:lpstr>
      <vt:lpstr>Sim2Real Adaptation</vt:lpstr>
      <vt:lpstr>Prediction-based Methods</vt:lpstr>
      <vt:lpstr>Prediction-based Methods</vt:lpstr>
      <vt:lpstr>Prediction-based Methods</vt:lpstr>
      <vt:lpstr>Prediction-based Methods</vt:lpstr>
      <vt:lpstr>Sim2Real Adaptation</vt:lpstr>
      <vt:lpstr>Knowledge-driven Methods</vt:lpstr>
      <vt:lpstr>Knowledge-driven Methods</vt:lpstr>
      <vt:lpstr>Sim2Real Adaptation</vt:lpstr>
      <vt:lpstr>PowerPoint 演示文稿</vt:lpstr>
      <vt:lpstr>Sim2Real Adaptation</vt:lpstr>
      <vt:lpstr>Introduction</vt:lpstr>
      <vt:lpstr>Sim2Real Adaptation</vt:lpstr>
      <vt:lpstr>Real-World Data</vt:lpstr>
      <vt:lpstr>Real-World Data</vt:lpstr>
      <vt:lpstr>Sim2Real Adaptation</vt:lpstr>
      <vt:lpstr>Simulated Data</vt:lpstr>
      <vt:lpstr>Sim2Real Adaptation</vt:lpstr>
      <vt:lpstr>Sim2Real Paradigms</vt:lpstr>
      <vt:lpstr>Sim2Real Paradigms</vt:lpstr>
      <vt:lpstr>Sim2Real Paradigms</vt:lpstr>
      <vt:lpstr>Sim2Real Paradigms</vt:lpstr>
      <vt:lpstr>Sim2Real Paradigms</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Example of embodied control</vt:lpstr>
      <vt:lpstr>Example of embodied control</vt:lpstr>
      <vt:lpstr>Example of embodied control</vt:lpstr>
      <vt:lpstr>Example of embodied control</vt:lpstr>
      <vt:lpstr>Sim2Real Adaptation</vt:lpstr>
      <vt:lpstr>All Robots in One</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1606</cp:revision>
  <cp:lastPrinted>1999-12-31T16:00:00Z</cp:lastPrinted>
  <dcterms:created xsi:type="dcterms:W3CDTF">2024-08-29T02:15:38Z</dcterms:created>
  <dcterms:modified xsi:type="dcterms:W3CDTF">2024-09-29T13:24:24Z</dcterms:modified>
</cp:coreProperties>
</file>